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43.jpg" ContentType="image/jpeg"/>
  <Override PartName="/ppt/media/image144.jpg" ContentType="image/jpeg"/>
  <Override PartName="/ppt/media/image145.jpg" ContentType="image/jpeg"/>
  <Override PartName="/ppt/notesSlides/notesSlide5.xml" ContentType="application/vnd.openxmlformats-officedocument.presentationml.notesSlide+xml"/>
  <Override PartName="/ppt/media/image163.jpg" ContentType="image/jpeg"/>
  <Override PartName="/ppt/media/image170.jpg" ContentType="image/jpeg"/>
  <Override PartName="/ppt/media/image171.jpg" ContentType="image/jpeg"/>
  <Override PartName="/ppt/notesSlides/notesSlide6.xml" ContentType="application/vnd.openxmlformats-officedocument.presentationml.notesSlide+xml"/>
  <Override PartName="/ppt/media/image224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35.jpg" ContentType="image/jpeg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80" r:id="rId2"/>
  </p:sldMasterIdLst>
  <p:notesMasterIdLst>
    <p:notesMasterId r:id="rId76"/>
  </p:notesMasterIdLst>
  <p:sldIdLst>
    <p:sldId id="1341" r:id="rId3"/>
    <p:sldId id="1417" r:id="rId4"/>
    <p:sldId id="1367" r:id="rId5"/>
    <p:sldId id="1358" r:id="rId6"/>
    <p:sldId id="1361" r:id="rId7"/>
    <p:sldId id="269" r:id="rId8"/>
    <p:sldId id="1423" r:id="rId9"/>
    <p:sldId id="1424" r:id="rId10"/>
    <p:sldId id="1416" r:id="rId11"/>
    <p:sldId id="261" r:id="rId12"/>
    <p:sldId id="262" r:id="rId13"/>
    <p:sldId id="1425" r:id="rId14"/>
    <p:sldId id="1434" r:id="rId15"/>
    <p:sldId id="264" r:id="rId16"/>
    <p:sldId id="1415" r:id="rId17"/>
    <p:sldId id="1392" r:id="rId18"/>
    <p:sldId id="1397" r:id="rId19"/>
    <p:sldId id="1413" r:id="rId20"/>
    <p:sldId id="1410" r:id="rId21"/>
    <p:sldId id="292" r:id="rId22"/>
    <p:sldId id="1412" r:id="rId23"/>
    <p:sldId id="263" r:id="rId24"/>
    <p:sldId id="1374" r:id="rId25"/>
    <p:sldId id="1403" r:id="rId26"/>
    <p:sldId id="305" r:id="rId27"/>
    <p:sldId id="1375" r:id="rId28"/>
    <p:sldId id="302" r:id="rId29"/>
    <p:sldId id="303" r:id="rId30"/>
    <p:sldId id="1393" r:id="rId31"/>
    <p:sldId id="805" r:id="rId32"/>
    <p:sldId id="293" r:id="rId33"/>
    <p:sldId id="380" r:id="rId34"/>
    <p:sldId id="386" r:id="rId35"/>
    <p:sldId id="387" r:id="rId36"/>
    <p:sldId id="1385" r:id="rId37"/>
    <p:sldId id="1365" r:id="rId38"/>
    <p:sldId id="1380" r:id="rId39"/>
    <p:sldId id="1377" r:id="rId40"/>
    <p:sldId id="1378" r:id="rId41"/>
    <p:sldId id="1381" r:id="rId42"/>
    <p:sldId id="1382" r:id="rId43"/>
    <p:sldId id="1383" r:id="rId44"/>
    <p:sldId id="457" r:id="rId45"/>
    <p:sldId id="1347" r:id="rId46"/>
    <p:sldId id="1349" r:id="rId47"/>
    <p:sldId id="1350" r:id="rId48"/>
    <p:sldId id="1352" r:id="rId49"/>
    <p:sldId id="1353" r:id="rId50"/>
    <p:sldId id="1354" r:id="rId51"/>
    <p:sldId id="1355" r:id="rId52"/>
    <p:sldId id="265" r:id="rId53"/>
    <p:sldId id="1386" r:id="rId54"/>
    <p:sldId id="291" r:id="rId55"/>
    <p:sldId id="1387" r:id="rId56"/>
    <p:sldId id="1388" r:id="rId57"/>
    <p:sldId id="449" r:id="rId58"/>
    <p:sldId id="450" r:id="rId59"/>
    <p:sldId id="451" r:id="rId60"/>
    <p:sldId id="455" r:id="rId61"/>
    <p:sldId id="431" r:id="rId62"/>
    <p:sldId id="1411" r:id="rId63"/>
    <p:sldId id="422" r:id="rId64"/>
    <p:sldId id="432" r:id="rId65"/>
    <p:sldId id="1346" r:id="rId66"/>
    <p:sldId id="278" r:id="rId67"/>
    <p:sldId id="420" r:id="rId68"/>
    <p:sldId id="1323" r:id="rId69"/>
    <p:sldId id="1300" r:id="rId70"/>
    <p:sldId id="1329" r:id="rId71"/>
    <p:sldId id="1326" r:id="rId72"/>
    <p:sldId id="1339" r:id="rId73"/>
    <p:sldId id="1340" r:id="rId74"/>
    <p:sldId id="1336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35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7" d="100"/>
        <a:sy n="107" d="100"/>
      </p:scale>
      <p:origin x="0" y="-57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8C215F-4501-430A-81C7-1EEF006E42B9}" type="doc">
      <dgm:prSet loTypeId="urn:microsoft.com/office/officeart/2005/8/layout/pyramid2" loCatId="pyramid" qsTypeId="urn:microsoft.com/office/officeart/2005/8/quickstyle/3d5" qsCatId="3D" csTypeId="urn:microsoft.com/office/officeart/2005/8/colors/colorful5" csCatId="colorful" phldr="1"/>
      <dgm:spPr/>
    </dgm:pt>
    <dgm:pt modelId="{92C76B69-CC41-4214-9F36-D9C6E487F9EE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應用層</a:t>
          </a:r>
          <a:b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應用服務商</a:t>
          </a: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/>
        </a:p>
      </dgm:t>
    </dgm:pt>
    <dgm:pt modelId="{9C8DF264-7A83-479A-8BE6-2CF9F3DF2E59}" type="parTrans" cxnId="{5F307896-3B21-45C5-A74A-D4BA36BAE0F2}">
      <dgm:prSet/>
      <dgm:spPr/>
      <dgm:t>
        <a:bodyPr/>
        <a:lstStyle/>
        <a:p>
          <a:endParaRPr lang="zh-TW" altLang="en-US"/>
        </a:p>
      </dgm:t>
    </dgm:pt>
    <dgm:pt modelId="{E686620D-6AAC-4107-BAAB-A982A464C720}" type="sibTrans" cxnId="{5F307896-3B21-45C5-A74A-D4BA36BAE0F2}">
      <dgm:prSet/>
      <dgm:spPr/>
      <dgm:t>
        <a:bodyPr/>
        <a:lstStyle/>
        <a:p>
          <a:endParaRPr lang="zh-TW" altLang="en-US"/>
        </a:p>
      </dgm:t>
    </dgm:pt>
    <dgm:pt modelId="{580E275C-2A86-4E28-994E-D37BC4BA1FB0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網路層</a:t>
          </a:r>
          <a:b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電信商</a:t>
          </a: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/>
        </a:p>
      </dgm:t>
    </dgm:pt>
    <dgm:pt modelId="{B433A88C-7C85-4975-A47C-5A9433AFCDD6}" type="parTrans" cxnId="{C54FC324-E80C-4861-88F1-8B3004E73E5B}">
      <dgm:prSet/>
      <dgm:spPr/>
      <dgm:t>
        <a:bodyPr/>
        <a:lstStyle/>
        <a:p>
          <a:endParaRPr lang="zh-TW" altLang="en-US"/>
        </a:p>
      </dgm:t>
    </dgm:pt>
    <dgm:pt modelId="{D3617996-1342-4FD3-970A-D2B7F3B32B54}" type="sibTrans" cxnId="{C54FC324-E80C-4861-88F1-8B3004E73E5B}">
      <dgm:prSet/>
      <dgm:spPr/>
      <dgm:t>
        <a:bodyPr/>
        <a:lstStyle/>
        <a:p>
          <a:endParaRPr lang="zh-TW" altLang="en-US"/>
        </a:p>
      </dgm:t>
    </dgm:pt>
    <dgm:pt modelId="{3C3DC90E-B4BE-43CC-8D28-6D63FD63E86D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感知層</a:t>
          </a:r>
          <a:b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設備商</a:t>
          </a: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/>
        </a:p>
      </dgm:t>
    </dgm:pt>
    <dgm:pt modelId="{EA8237E4-9EB7-49D7-9430-638B63104A29}" type="parTrans" cxnId="{143F8F21-CBDD-4F6D-8ACE-257BA7A2B806}">
      <dgm:prSet/>
      <dgm:spPr/>
      <dgm:t>
        <a:bodyPr/>
        <a:lstStyle/>
        <a:p>
          <a:endParaRPr lang="zh-TW" altLang="en-US"/>
        </a:p>
      </dgm:t>
    </dgm:pt>
    <dgm:pt modelId="{249CBE02-C2A6-4375-A21F-ADBADF1E46CA}" type="sibTrans" cxnId="{143F8F21-CBDD-4F6D-8ACE-257BA7A2B806}">
      <dgm:prSet/>
      <dgm:spPr/>
      <dgm:t>
        <a:bodyPr/>
        <a:lstStyle/>
        <a:p>
          <a:endParaRPr lang="zh-TW" altLang="en-US"/>
        </a:p>
      </dgm:t>
    </dgm:pt>
    <dgm:pt modelId="{C4FEC97E-6331-432E-8337-2339493806F5}" type="pres">
      <dgm:prSet presAssocID="{C78C215F-4501-430A-81C7-1EEF006E42B9}" presName="compositeShape" presStyleCnt="0">
        <dgm:presLayoutVars>
          <dgm:dir/>
          <dgm:resizeHandles/>
        </dgm:presLayoutVars>
      </dgm:prSet>
      <dgm:spPr/>
    </dgm:pt>
    <dgm:pt modelId="{59FD2109-D043-4858-A605-A18DA2FA5DFD}" type="pres">
      <dgm:prSet presAssocID="{C78C215F-4501-430A-81C7-1EEF006E42B9}" presName="pyramid" presStyleLbl="node1" presStyleIdx="0" presStyleCnt="1"/>
      <dgm:spPr>
        <a:solidFill>
          <a:schemeClr val="accent1">
            <a:lumMod val="40000"/>
            <a:lumOff val="60000"/>
          </a:schemeClr>
        </a:solidFill>
      </dgm:spPr>
    </dgm:pt>
    <dgm:pt modelId="{2E7B3DAB-C3E8-4E1D-90F7-BB3764F2E69A}" type="pres">
      <dgm:prSet presAssocID="{C78C215F-4501-430A-81C7-1EEF006E42B9}" presName="theList" presStyleCnt="0"/>
      <dgm:spPr/>
    </dgm:pt>
    <dgm:pt modelId="{956E1D8A-6D15-43F6-93AE-A99019A09F91}" type="pres">
      <dgm:prSet presAssocID="{92C76B69-CC41-4214-9F36-D9C6E487F9EE}" presName="aNode" presStyleLbl="fgAcc1" presStyleIdx="0" presStyleCnt="3">
        <dgm:presLayoutVars>
          <dgm:bulletEnabled val="1"/>
        </dgm:presLayoutVars>
      </dgm:prSet>
      <dgm:spPr/>
    </dgm:pt>
    <dgm:pt modelId="{A795982D-48E4-47CD-A1DB-A13465ED6DE1}" type="pres">
      <dgm:prSet presAssocID="{92C76B69-CC41-4214-9F36-D9C6E487F9EE}" presName="aSpace" presStyleCnt="0"/>
      <dgm:spPr/>
    </dgm:pt>
    <dgm:pt modelId="{DE8041D0-1785-4BE8-BA68-711236AEFE56}" type="pres">
      <dgm:prSet presAssocID="{580E275C-2A86-4E28-994E-D37BC4BA1FB0}" presName="aNode" presStyleLbl="fgAcc1" presStyleIdx="1" presStyleCnt="3">
        <dgm:presLayoutVars>
          <dgm:bulletEnabled val="1"/>
        </dgm:presLayoutVars>
      </dgm:prSet>
      <dgm:spPr/>
    </dgm:pt>
    <dgm:pt modelId="{60981BAB-22A2-4A94-A55B-79E9E00062E8}" type="pres">
      <dgm:prSet presAssocID="{580E275C-2A86-4E28-994E-D37BC4BA1FB0}" presName="aSpace" presStyleCnt="0"/>
      <dgm:spPr/>
    </dgm:pt>
    <dgm:pt modelId="{81FB69A8-0E4C-4FE4-8D75-F68655D9BAB1}" type="pres">
      <dgm:prSet presAssocID="{3C3DC90E-B4BE-43CC-8D28-6D63FD63E86D}" presName="aNode" presStyleLbl="fgAcc1" presStyleIdx="2" presStyleCnt="3">
        <dgm:presLayoutVars>
          <dgm:bulletEnabled val="1"/>
        </dgm:presLayoutVars>
      </dgm:prSet>
      <dgm:spPr/>
    </dgm:pt>
    <dgm:pt modelId="{468D040F-BE67-426C-9225-83961ABCD588}" type="pres">
      <dgm:prSet presAssocID="{3C3DC90E-B4BE-43CC-8D28-6D63FD63E86D}" presName="aSpace" presStyleCnt="0"/>
      <dgm:spPr/>
    </dgm:pt>
  </dgm:ptLst>
  <dgm:cxnLst>
    <dgm:cxn modelId="{143F8F21-CBDD-4F6D-8ACE-257BA7A2B806}" srcId="{C78C215F-4501-430A-81C7-1EEF006E42B9}" destId="{3C3DC90E-B4BE-43CC-8D28-6D63FD63E86D}" srcOrd="2" destOrd="0" parTransId="{EA8237E4-9EB7-49D7-9430-638B63104A29}" sibTransId="{249CBE02-C2A6-4375-A21F-ADBADF1E46CA}"/>
    <dgm:cxn modelId="{C54FC324-E80C-4861-88F1-8B3004E73E5B}" srcId="{C78C215F-4501-430A-81C7-1EEF006E42B9}" destId="{580E275C-2A86-4E28-994E-D37BC4BA1FB0}" srcOrd="1" destOrd="0" parTransId="{B433A88C-7C85-4975-A47C-5A9433AFCDD6}" sibTransId="{D3617996-1342-4FD3-970A-D2B7F3B32B54}"/>
    <dgm:cxn modelId="{8F37FB47-50C8-4272-96D1-C1AFB5F4AAE3}" type="presOf" srcId="{3C3DC90E-B4BE-43CC-8D28-6D63FD63E86D}" destId="{81FB69A8-0E4C-4FE4-8D75-F68655D9BAB1}" srcOrd="0" destOrd="0" presId="urn:microsoft.com/office/officeart/2005/8/layout/pyramid2"/>
    <dgm:cxn modelId="{5F307896-3B21-45C5-A74A-D4BA36BAE0F2}" srcId="{C78C215F-4501-430A-81C7-1EEF006E42B9}" destId="{92C76B69-CC41-4214-9F36-D9C6E487F9EE}" srcOrd="0" destOrd="0" parTransId="{9C8DF264-7A83-479A-8BE6-2CF9F3DF2E59}" sibTransId="{E686620D-6AAC-4107-BAAB-A982A464C720}"/>
    <dgm:cxn modelId="{6A09779D-2FE8-44E6-82F2-849CD80C3A71}" type="presOf" srcId="{C78C215F-4501-430A-81C7-1EEF006E42B9}" destId="{C4FEC97E-6331-432E-8337-2339493806F5}" srcOrd="0" destOrd="0" presId="urn:microsoft.com/office/officeart/2005/8/layout/pyramid2"/>
    <dgm:cxn modelId="{067D33A0-94F3-442D-8401-4EDA9EFEAF22}" type="presOf" srcId="{92C76B69-CC41-4214-9F36-D9C6E487F9EE}" destId="{956E1D8A-6D15-43F6-93AE-A99019A09F91}" srcOrd="0" destOrd="0" presId="urn:microsoft.com/office/officeart/2005/8/layout/pyramid2"/>
    <dgm:cxn modelId="{83FD77D3-50BB-4A4C-AC0A-DCDB57E9D7C5}" type="presOf" srcId="{580E275C-2A86-4E28-994E-D37BC4BA1FB0}" destId="{DE8041D0-1785-4BE8-BA68-711236AEFE56}" srcOrd="0" destOrd="0" presId="urn:microsoft.com/office/officeart/2005/8/layout/pyramid2"/>
    <dgm:cxn modelId="{74443DF1-5BB6-478F-BDE5-7946B112DC54}" type="presParOf" srcId="{C4FEC97E-6331-432E-8337-2339493806F5}" destId="{59FD2109-D043-4858-A605-A18DA2FA5DFD}" srcOrd="0" destOrd="0" presId="urn:microsoft.com/office/officeart/2005/8/layout/pyramid2"/>
    <dgm:cxn modelId="{E51592DD-C173-40AE-9F4C-C22DBE877195}" type="presParOf" srcId="{C4FEC97E-6331-432E-8337-2339493806F5}" destId="{2E7B3DAB-C3E8-4E1D-90F7-BB3764F2E69A}" srcOrd="1" destOrd="0" presId="urn:microsoft.com/office/officeart/2005/8/layout/pyramid2"/>
    <dgm:cxn modelId="{6DBEF054-E1D9-4ABE-B197-89B73397477E}" type="presParOf" srcId="{2E7B3DAB-C3E8-4E1D-90F7-BB3764F2E69A}" destId="{956E1D8A-6D15-43F6-93AE-A99019A09F91}" srcOrd="0" destOrd="0" presId="urn:microsoft.com/office/officeart/2005/8/layout/pyramid2"/>
    <dgm:cxn modelId="{DDB7ADE6-97EA-4C92-B454-49D5D812D96E}" type="presParOf" srcId="{2E7B3DAB-C3E8-4E1D-90F7-BB3764F2E69A}" destId="{A795982D-48E4-47CD-A1DB-A13465ED6DE1}" srcOrd="1" destOrd="0" presId="urn:microsoft.com/office/officeart/2005/8/layout/pyramid2"/>
    <dgm:cxn modelId="{754C2852-F21A-41E6-AC53-3FA19003DD71}" type="presParOf" srcId="{2E7B3DAB-C3E8-4E1D-90F7-BB3764F2E69A}" destId="{DE8041D0-1785-4BE8-BA68-711236AEFE56}" srcOrd="2" destOrd="0" presId="urn:microsoft.com/office/officeart/2005/8/layout/pyramid2"/>
    <dgm:cxn modelId="{6A0DD573-85F5-49E5-99B5-32D30A27CA5A}" type="presParOf" srcId="{2E7B3DAB-C3E8-4E1D-90F7-BB3764F2E69A}" destId="{60981BAB-22A2-4A94-A55B-79E9E00062E8}" srcOrd="3" destOrd="0" presId="urn:microsoft.com/office/officeart/2005/8/layout/pyramid2"/>
    <dgm:cxn modelId="{2D791FD4-2BE0-4771-8333-23687894C97C}" type="presParOf" srcId="{2E7B3DAB-C3E8-4E1D-90F7-BB3764F2E69A}" destId="{81FB69A8-0E4C-4FE4-8D75-F68655D9BAB1}" srcOrd="4" destOrd="0" presId="urn:microsoft.com/office/officeart/2005/8/layout/pyramid2"/>
    <dgm:cxn modelId="{911F442C-DB20-48AF-85F8-28345503F926}" type="presParOf" srcId="{2E7B3DAB-C3E8-4E1D-90F7-BB3764F2E69A}" destId="{468D040F-BE67-426C-9225-83961ABCD588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8C215F-4501-430A-81C7-1EEF006E42B9}" type="doc">
      <dgm:prSet loTypeId="urn:microsoft.com/office/officeart/2005/8/layout/pyramid2" loCatId="pyramid" qsTypeId="urn:microsoft.com/office/officeart/2005/8/quickstyle/3d5" qsCatId="3D" csTypeId="urn:microsoft.com/office/officeart/2005/8/colors/colorful5" csCatId="colorful" phldr="1"/>
      <dgm:spPr/>
    </dgm:pt>
    <dgm:pt modelId="{92C76B69-CC41-4214-9F36-D9C6E487F9EE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應用層</a:t>
          </a:r>
          <a:b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應用服務商</a:t>
          </a: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/>
        </a:p>
      </dgm:t>
    </dgm:pt>
    <dgm:pt modelId="{9C8DF264-7A83-479A-8BE6-2CF9F3DF2E59}" type="parTrans" cxnId="{5F307896-3B21-45C5-A74A-D4BA36BAE0F2}">
      <dgm:prSet/>
      <dgm:spPr/>
      <dgm:t>
        <a:bodyPr/>
        <a:lstStyle/>
        <a:p>
          <a:endParaRPr lang="zh-TW" altLang="en-US"/>
        </a:p>
      </dgm:t>
    </dgm:pt>
    <dgm:pt modelId="{E686620D-6AAC-4107-BAAB-A982A464C720}" type="sibTrans" cxnId="{5F307896-3B21-45C5-A74A-D4BA36BAE0F2}">
      <dgm:prSet/>
      <dgm:spPr/>
      <dgm:t>
        <a:bodyPr/>
        <a:lstStyle/>
        <a:p>
          <a:endParaRPr lang="zh-TW" altLang="en-US"/>
        </a:p>
      </dgm:t>
    </dgm:pt>
    <dgm:pt modelId="{580E275C-2A86-4E28-994E-D37BC4BA1FB0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網路層</a:t>
          </a:r>
          <a:b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電信商</a:t>
          </a: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/>
        </a:p>
      </dgm:t>
    </dgm:pt>
    <dgm:pt modelId="{B433A88C-7C85-4975-A47C-5A9433AFCDD6}" type="parTrans" cxnId="{C54FC324-E80C-4861-88F1-8B3004E73E5B}">
      <dgm:prSet/>
      <dgm:spPr/>
      <dgm:t>
        <a:bodyPr/>
        <a:lstStyle/>
        <a:p>
          <a:endParaRPr lang="zh-TW" altLang="en-US"/>
        </a:p>
      </dgm:t>
    </dgm:pt>
    <dgm:pt modelId="{D3617996-1342-4FD3-970A-D2B7F3B32B54}" type="sibTrans" cxnId="{C54FC324-E80C-4861-88F1-8B3004E73E5B}">
      <dgm:prSet/>
      <dgm:spPr/>
      <dgm:t>
        <a:bodyPr/>
        <a:lstStyle/>
        <a:p>
          <a:endParaRPr lang="zh-TW" altLang="en-US"/>
        </a:p>
      </dgm:t>
    </dgm:pt>
    <dgm:pt modelId="{3C3DC90E-B4BE-43CC-8D28-6D63FD63E86D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感知層</a:t>
          </a:r>
          <a:b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設備商</a:t>
          </a: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/>
        </a:p>
      </dgm:t>
    </dgm:pt>
    <dgm:pt modelId="{EA8237E4-9EB7-49D7-9430-638B63104A29}" type="parTrans" cxnId="{143F8F21-CBDD-4F6D-8ACE-257BA7A2B806}">
      <dgm:prSet/>
      <dgm:spPr/>
      <dgm:t>
        <a:bodyPr/>
        <a:lstStyle/>
        <a:p>
          <a:endParaRPr lang="zh-TW" altLang="en-US"/>
        </a:p>
      </dgm:t>
    </dgm:pt>
    <dgm:pt modelId="{249CBE02-C2A6-4375-A21F-ADBADF1E46CA}" type="sibTrans" cxnId="{143F8F21-CBDD-4F6D-8ACE-257BA7A2B806}">
      <dgm:prSet/>
      <dgm:spPr/>
      <dgm:t>
        <a:bodyPr/>
        <a:lstStyle/>
        <a:p>
          <a:endParaRPr lang="zh-TW" altLang="en-US"/>
        </a:p>
      </dgm:t>
    </dgm:pt>
    <dgm:pt modelId="{08596A0D-243F-4259-8222-C5078C1B6580}">
      <dgm:prSet phldrT="[文字]" custT="1"/>
      <dgm:spPr/>
      <dgm:t>
        <a:bodyPr/>
        <a:lstStyle/>
        <a:p>
          <a:r>
            <a:rPr lang="en-US" altLang="zh-TW" sz="2000" b="1" dirty="0" err="1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IoT</a:t>
          </a:r>
          <a:r>
            <a:rPr lang="zh-TW" altLang="en-US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平台商</a:t>
          </a:r>
          <a:endParaRPr lang="zh-TW" altLang="en-US" sz="2000" dirty="0">
            <a:solidFill>
              <a:srgbClr val="FF0000"/>
            </a:solidFill>
          </a:endParaRPr>
        </a:p>
      </dgm:t>
    </dgm:pt>
    <dgm:pt modelId="{2BE13EC8-B4EE-4955-9ED8-1407C2F0DA06}" type="parTrans" cxnId="{AC901D86-7C13-42AF-AF2E-4AA2C6F62887}">
      <dgm:prSet/>
      <dgm:spPr/>
      <dgm:t>
        <a:bodyPr/>
        <a:lstStyle/>
        <a:p>
          <a:endParaRPr lang="zh-TW" altLang="en-US"/>
        </a:p>
      </dgm:t>
    </dgm:pt>
    <dgm:pt modelId="{C6A02C93-F271-45E7-ABD9-5C760070EE78}" type="sibTrans" cxnId="{AC901D86-7C13-42AF-AF2E-4AA2C6F62887}">
      <dgm:prSet/>
      <dgm:spPr/>
      <dgm:t>
        <a:bodyPr/>
        <a:lstStyle/>
        <a:p>
          <a:endParaRPr lang="zh-TW" altLang="en-US"/>
        </a:p>
      </dgm:t>
    </dgm:pt>
    <dgm:pt modelId="{C4FEC97E-6331-432E-8337-2339493806F5}" type="pres">
      <dgm:prSet presAssocID="{C78C215F-4501-430A-81C7-1EEF006E42B9}" presName="compositeShape" presStyleCnt="0">
        <dgm:presLayoutVars>
          <dgm:dir/>
          <dgm:resizeHandles/>
        </dgm:presLayoutVars>
      </dgm:prSet>
      <dgm:spPr/>
    </dgm:pt>
    <dgm:pt modelId="{59FD2109-D043-4858-A605-A18DA2FA5DFD}" type="pres">
      <dgm:prSet presAssocID="{C78C215F-4501-430A-81C7-1EEF006E42B9}" presName="pyramid" presStyleLbl="node1" presStyleIdx="0" presStyleCnt="1"/>
      <dgm:spPr>
        <a:solidFill>
          <a:schemeClr val="accent1">
            <a:lumMod val="40000"/>
            <a:lumOff val="60000"/>
          </a:schemeClr>
        </a:solidFill>
      </dgm:spPr>
    </dgm:pt>
    <dgm:pt modelId="{2E7B3DAB-C3E8-4E1D-90F7-BB3764F2E69A}" type="pres">
      <dgm:prSet presAssocID="{C78C215F-4501-430A-81C7-1EEF006E42B9}" presName="theList" presStyleCnt="0"/>
      <dgm:spPr/>
    </dgm:pt>
    <dgm:pt modelId="{956E1D8A-6D15-43F6-93AE-A99019A09F91}" type="pres">
      <dgm:prSet presAssocID="{92C76B69-CC41-4214-9F36-D9C6E487F9EE}" presName="aNode" presStyleLbl="fgAcc1" presStyleIdx="0" presStyleCnt="4">
        <dgm:presLayoutVars>
          <dgm:bulletEnabled val="1"/>
        </dgm:presLayoutVars>
      </dgm:prSet>
      <dgm:spPr/>
    </dgm:pt>
    <dgm:pt modelId="{A795982D-48E4-47CD-A1DB-A13465ED6DE1}" type="pres">
      <dgm:prSet presAssocID="{92C76B69-CC41-4214-9F36-D9C6E487F9EE}" presName="aSpace" presStyleCnt="0"/>
      <dgm:spPr/>
    </dgm:pt>
    <dgm:pt modelId="{19F2AB7E-583F-4639-94C6-5A147E42351B}" type="pres">
      <dgm:prSet presAssocID="{08596A0D-243F-4259-8222-C5078C1B6580}" presName="aNode" presStyleLbl="fgAcc1" presStyleIdx="1" presStyleCnt="4">
        <dgm:presLayoutVars>
          <dgm:bulletEnabled val="1"/>
        </dgm:presLayoutVars>
      </dgm:prSet>
      <dgm:spPr/>
    </dgm:pt>
    <dgm:pt modelId="{8895FEAD-5341-4E7F-BAF8-1441998B71A0}" type="pres">
      <dgm:prSet presAssocID="{08596A0D-243F-4259-8222-C5078C1B6580}" presName="aSpace" presStyleCnt="0"/>
      <dgm:spPr/>
    </dgm:pt>
    <dgm:pt modelId="{DE8041D0-1785-4BE8-BA68-711236AEFE56}" type="pres">
      <dgm:prSet presAssocID="{580E275C-2A86-4E28-994E-D37BC4BA1FB0}" presName="aNode" presStyleLbl="fgAcc1" presStyleIdx="2" presStyleCnt="4">
        <dgm:presLayoutVars>
          <dgm:bulletEnabled val="1"/>
        </dgm:presLayoutVars>
      </dgm:prSet>
      <dgm:spPr/>
    </dgm:pt>
    <dgm:pt modelId="{60981BAB-22A2-4A94-A55B-79E9E00062E8}" type="pres">
      <dgm:prSet presAssocID="{580E275C-2A86-4E28-994E-D37BC4BA1FB0}" presName="aSpace" presStyleCnt="0"/>
      <dgm:spPr/>
    </dgm:pt>
    <dgm:pt modelId="{81FB69A8-0E4C-4FE4-8D75-F68655D9BAB1}" type="pres">
      <dgm:prSet presAssocID="{3C3DC90E-B4BE-43CC-8D28-6D63FD63E86D}" presName="aNode" presStyleLbl="fgAcc1" presStyleIdx="3" presStyleCnt="4">
        <dgm:presLayoutVars>
          <dgm:bulletEnabled val="1"/>
        </dgm:presLayoutVars>
      </dgm:prSet>
      <dgm:spPr/>
    </dgm:pt>
    <dgm:pt modelId="{468D040F-BE67-426C-9225-83961ABCD588}" type="pres">
      <dgm:prSet presAssocID="{3C3DC90E-B4BE-43CC-8D28-6D63FD63E86D}" presName="aSpace" presStyleCnt="0"/>
      <dgm:spPr/>
    </dgm:pt>
  </dgm:ptLst>
  <dgm:cxnLst>
    <dgm:cxn modelId="{AB1F0C20-4671-4C73-A3A1-AF3921EC1445}" type="presOf" srcId="{580E275C-2A86-4E28-994E-D37BC4BA1FB0}" destId="{DE8041D0-1785-4BE8-BA68-711236AEFE56}" srcOrd="0" destOrd="0" presId="urn:microsoft.com/office/officeart/2005/8/layout/pyramid2"/>
    <dgm:cxn modelId="{143F8F21-CBDD-4F6D-8ACE-257BA7A2B806}" srcId="{C78C215F-4501-430A-81C7-1EEF006E42B9}" destId="{3C3DC90E-B4BE-43CC-8D28-6D63FD63E86D}" srcOrd="3" destOrd="0" parTransId="{EA8237E4-9EB7-49D7-9430-638B63104A29}" sibTransId="{249CBE02-C2A6-4375-A21F-ADBADF1E46CA}"/>
    <dgm:cxn modelId="{C54FC324-E80C-4861-88F1-8B3004E73E5B}" srcId="{C78C215F-4501-430A-81C7-1EEF006E42B9}" destId="{580E275C-2A86-4E28-994E-D37BC4BA1FB0}" srcOrd="2" destOrd="0" parTransId="{B433A88C-7C85-4975-A47C-5A9433AFCDD6}" sibTransId="{D3617996-1342-4FD3-970A-D2B7F3B32B54}"/>
    <dgm:cxn modelId="{B119213D-3CA4-4838-B4D6-2818E8F622FE}" type="presOf" srcId="{08596A0D-243F-4259-8222-C5078C1B6580}" destId="{19F2AB7E-583F-4639-94C6-5A147E42351B}" srcOrd="0" destOrd="0" presId="urn:microsoft.com/office/officeart/2005/8/layout/pyramid2"/>
    <dgm:cxn modelId="{1339BE56-33BD-4E2D-98B3-39290C051F05}" type="presOf" srcId="{C78C215F-4501-430A-81C7-1EEF006E42B9}" destId="{C4FEC97E-6331-432E-8337-2339493806F5}" srcOrd="0" destOrd="0" presId="urn:microsoft.com/office/officeart/2005/8/layout/pyramid2"/>
    <dgm:cxn modelId="{AC901D86-7C13-42AF-AF2E-4AA2C6F62887}" srcId="{C78C215F-4501-430A-81C7-1EEF006E42B9}" destId="{08596A0D-243F-4259-8222-C5078C1B6580}" srcOrd="1" destOrd="0" parTransId="{2BE13EC8-B4EE-4955-9ED8-1407C2F0DA06}" sibTransId="{C6A02C93-F271-45E7-ABD9-5C760070EE78}"/>
    <dgm:cxn modelId="{5F307896-3B21-45C5-A74A-D4BA36BAE0F2}" srcId="{C78C215F-4501-430A-81C7-1EEF006E42B9}" destId="{92C76B69-CC41-4214-9F36-D9C6E487F9EE}" srcOrd="0" destOrd="0" parTransId="{9C8DF264-7A83-479A-8BE6-2CF9F3DF2E59}" sibTransId="{E686620D-6AAC-4107-BAAB-A982A464C720}"/>
    <dgm:cxn modelId="{5807A7A6-34BF-44DE-92A2-5C553B56C529}" type="presOf" srcId="{92C76B69-CC41-4214-9F36-D9C6E487F9EE}" destId="{956E1D8A-6D15-43F6-93AE-A99019A09F91}" srcOrd="0" destOrd="0" presId="urn:microsoft.com/office/officeart/2005/8/layout/pyramid2"/>
    <dgm:cxn modelId="{1349C7E0-74AD-41AC-BB40-7C01032FBDD0}" type="presOf" srcId="{3C3DC90E-B4BE-43CC-8D28-6D63FD63E86D}" destId="{81FB69A8-0E4C-4FE4-8D75-F68655D9BAB1}" srcOrd="0" destOrd="0" presId="urn:microsoft.com/office/officeart/2005/8/layout/pyramid2"/>
    <dgm:cxn modelId="{3B287F31-F2CE-4BF6-B045-694E98AA9EFC}" type="presParOf" srcId="{C4FEC97E-6331-432E-8337-2339493806F5}" destId="{59FD2109-D043-4858-A605-A18DA2FA5DFD}" srcOrd="0" destOrd="0" presId="urn:microsoft.com/office/officeart/2005/8/layout/pyramid2"/>
    <dgm:cxn modelId="{471ADF83-AC09-459E-AC5C-F7063E441FF0}" type="presParOf" srcId="{C4FEC97E-6331-432E-8337-2339493806F5}" destId="{2E7B3DAB-C3E8-4E1D-90F7-BB3764F2E69A}" srcOrd="1" destOrd="0" presId="urn:microsoft.com/office/officeart/2005/8/layout/pyramid2"/>
    <dgm:cxn modelId="{581F2468-8E65-4EC4-B330-BE19D00F1BB0}" type="presParOf" srcId="{2E7B3DAB-C3E8-4E1D-90F7-BB3764F2E69A}" destId="{956E1D8A-6D15-43F6-93AE-A99019A09F91}" srcOrd="0" destOrd="0" presId="urn:microsoft.com/office/officeart/2005/8/layout/pyramid2"/>
    <dgm:cxn modelId="{C089E71F-D59D-4C96-8C2D-9D88D2BC43C5}" type="presParOf" srcId="{2E7B3DAB-C3E8-4E1D-90F7-BB3764F2E69A}" destId="{A795982D-48E4-47CD-A1DB-A13465ED6DE1}" srcOrd="1" destOrd="0" presId="urn:microsoft.com/office/officeart/2005/8/layout/pyramid2"/>
    <dgm:cxn modelId="{89467436-636D-467F-B039-BA38D86E8931}" type="presParOf" srcId="{2E7B3DAB-C3E8-4E1D-90F7-BB3764F2E69A}" destId="{19F2AB7E-583F-4639-94C6-5A147E42351B}" srcOrd="2" destOrd="0" presId="urn:microsoft.com/office/officeart/2005/8/layout/pyramid2"/>
    <dgm:cxn modelId="{740C65E4-543E-4A90-9541-2153C76E15E0}" type="presParOf" srcId="{2E7B3DAB-C3E8-4E1D-90F7-BB3764F2E69A}" destId="{8895FEAD-5341-4E7F-BAF8-1441998B71A0}" srcOrd="3" destOrd="0" presId="urn:microsoft.com/office/officeart/2005/8/layout/pyramid2"/>
    <dgm:cxn modelId="{FC979993-C5F6-4D6C-884F-CBB128D01D3B}" type="presParOf" srcId="{2E7B3DAB-C3E8-4E1D-90F7-BB3764F2E69A}" destId="{DE8041D0-1785-4BE8-BA68-711236AEFE56}" srcOrd="4" destOrd="0" presId="urn:microsoft.com/office/officeart/2005/8/layout/pyramid2"/>
    <dgm:cxn modelId="{C75A21CB-4664-4C5F-9268-5C7A8AF64223}" type="presParOf" srcId="{2E7B3DAB-C3E8-4E1D-90F7-BB3764F2E69A}" destId="{60981BAB-22A2-4A94-A55B-79E9E00062E8}" srcOrd="5" destOrd="0" presId="urn:microsoft.com/office/officeart/2005/8/layout/pyramid2"/>
    <dgm:cxn modelId="{63628341-BBBD-416C-BDF6-1C7395ED4854}" type="presParOf" srcId="{2E7B3DAB-C3E8-4E1D-90F7-BB3764F2E69A}" destId="{81FB69A8-0E4C-4FE4-8D75-F68655D9BAB1}" srcOrd="6" destOrd="0" presId="urn:microsoft.com/office/officeart/2005/8/layout/pyramid2"/>
    <dgm:cxn modelId="{C3515D94-58F4-461D-B683-6B578A03FFD8}" type="presParOf" srcId="{2E7B3DAB-C3E8-4E1D-90F7-BB3764F2E69A}" destId="{468D040F-BE67-426C-9225-83961ABCD588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F0E740-38D8-4BC3-8A4E-0CF37CCD0B89}" type="doc">
      <dgm:prSet loTypeId="urn:microsoft.com/office/officeart/2005/8/layout/chevron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4DF71F09-8753-4F8D-A2BF-0882C32F92B3}">
      <dgm:prSet phldrT="[文字]" custT="1"/>
      <dgm:spPr/>
      <dgm:t>
        <a:bodyPr/>
        <a:lstStyle/>
        <a:p>
          <a:pPr defTabSz="108000">
            <a:lnSpc>
              <a:spcPct val="100000"/>
            </a:lnSpc>
            <a:spcAft>
              <a:spcPts val="0"/>
            </a:spcAft>
          </a:pPr>
          <a:r>
            <a:rPr lang="zh-TW" altLang="en-US" sz="1400" b="1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工業</a:t>
          </a:r>
          <a:endParaRPr lang="en-US" altLang="zh-TW" sz="1400" b="1" baseline="0" dirty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  <a:p>
          <a:pPr defTabSz="108000">
            <a:lnSpc>
              <a:spcPct val="100000"/>
            </a:lnSpc>
            <a:spcAft>
              <a:spcPts val="0"/>
            </a:spcAft>
          </a:pPr>
          <a:r>
            <a:rPr lang="zh-TW" altLang="en-US" sz="1400" b="1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感測點</a:t>
          </a:r>
        </a:p>
      </dgm:t>
    </dgm:pt>
    <dgm:pt modelId="{46393BBA-2C9B-4BF1-A9AE-46D1C2BA451D}" type="parTrans" cxnId="{FB76B693-BC18-41EB-8823-CF30ACC15167}">
      <dgm:prSet/>
      <dgm:spPr/>
      <dgm:t>
        <a:bodyPr/>
        <a:lstStyle/>
        <a:p>
          <a:endParaRPr lang="zh-TW" altLang="en-US" baseline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4195A36A-F772-4517-8C53-FE3922A0B53B}" type="sibTrans" cxnId="{FB76B693-BC18-41EB-8823-CF30ACC15167}">
      <dgm:prSet/>
      <dgm:spPr/>
      <dgm:t>
        <a:bodyPr/>
        <a:lstStyle/>
        <a:p>
          <a:endParaRPr lang="zh-TW" altLang="en-US" baseline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F545F9D6-9A91-4562-8215-FBE741123CC8}">
      <dgm:prSet phldrT="[文字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TW" altLang="en-US" sz="11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高密度</a:t>
          </a:r>
          <a:r>
            <a:rPr lang="en-US" altLang="zh-TW" sz="11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200~300M</a:t>
          </a:r>
          <a:r>
            <a:rPr lang="zh-TW" altLang="en-US" sz="11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為布建原則，若此區域皆為大廠房，佔地廣闊時，可將工廠設置位址列入布點密度考量</a:t>
          </a:r>
        </a:p>
      </dgm:t>
    </dgm:pt>
    <dgm:pt modelId="{82D37882-4A2D-4A93-BAFA-CFCF0170EBB7}" type="parTrans" cxnId="{0C9B1EB9-A766-4A56-8D8D-FB338EABFFE8}">
      <dgm:prSet/>
      <dgm:spPr/>
      <dgm:t>
        <a:bodyPr/>
        <a:lstStyle/>
        <a:p>
          <a:endParaRPr lang="zh-TW" altLang="en-US" baseline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6B37BFB0-7B2E-4578-BE80-DEA10409AF34}" type="sibTrans" cxnId="{0C9B1EB9-A766-4A56-8D8D-FB338EABFFE8}">
      <dgm:prSet/>
      <dgm:spPr/>
      <dgm:t>
        <a:bodyPr/>
        <a:lstStyle/>
        <a:p>
          <a:endParaRPr lang="zh-TW" altLang="en-US" baseline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5E43FE86-B8CA-42AA-941F-8695CA5BC2A2}">
      <dgm:prSet phldrT="[文字]" custT="1"/>
      <dgm:spPr>
        <a:solidFill>
          <a:srgbClr val="FF7C80"/>
        </a:solidFill>
        <a:ln>
          <a:solidFill>
            <a:srgbClr val="FF7C80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TW" altLang="en-US" sz="1400" b="1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社區</a:t>
          </a:r>
          <a:endParaRPr lang="en-US" altLang="zh-TW" sz="1400" b="1" baseline="0" dirty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zh-TW" altLang="en-US" sz="1400" b="1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感測點</a:t>
          </a:r>
        </a:p>
      </dgm:t>
    </dgm:pt>
    <dgm:pt modelId="{C7A24F0A-84C8-4275-A85B-044D8199583D}" type="parTrans" cxnId="{713182E2-786A-4383-8D8E-BA8777AF604E}">
      <dgm:prSet/>
      <dgm:spPr/>
      <dgm:t>
        <a:bodyPr/>
        <a:lstStyle/>
        <a:p>
          <a:endParaRPr lang="zh-TW" altLang="en-US" baseline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A276A7BC-A870-45B6-89FA-6DCAEBBF3CAF}" type="sibTrans" cxnId="{713182E2-786A-4383-8D8E-BA8777AF604E}">
      <dgm:prSet/>
      <dgm:spPr/>
      <dgm:t>
        <a:bodyPr/>
        <a:lstStyle/>
        <a:p>
          <a:endParaRPr lang="zh-TW" altLang="en-US" baseline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E25039D3-627E-4B3E-98FD-F6C33EE8FFCB}">
      <dgm:prSet phldrT="[文字]" custT="1"/>
      <dgm:spPr>
        <a:ln>
          <a:solidFill>
            <a:srgbClr val="FF7C80"/>
          </a:solidFill>
        </a:ln>
      </dgm:spPr>
      <dgm:t>
        <a:bodyPr/>
        <a:lstStyle/>
        <a:p>
          <a:r>
            <a:rPr lang="zh-TW" sz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工業區周邊地區易受空氣品質影響之敏感族群</a:t>
          </a:r>
          <a:r>
            <a:rPr lang="en-US" sz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(</a:t>
          </a:r>
          <a:r>
            <a:rPr lang="zh-TW" sz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如幼兒園、小學等</a:t>
          </a:r>
          <a:r>
            <a:rPr lang="en-US" sz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)</a:t>
          </a:r>
          <a:r>
            <a:rPr lang="zh-TW" sz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，進行設置規劃；藉此了解工業區對於周邊敏感族群之影響，監測之數值也能作為學校評估校區空品變化之依據</a:t>
          </a:r>
          <a:endParaRPr lang="zh-TW" altLang="en-US" sz="1200" baseline="0" dirty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5EA780F0-143F-4959-96E5-42F3C590741F}" type="parTrans" cxnId="{4DFDB998-2D31-4737-A7D5-30BCE7FF3AE8}">
      <dgm:prSet/>
      <dgm:spPr/>
      <dgm:t>
        <a:bodyPr/>
        <a:lstStyle/>
        <a:p>
          <a:endParaRPr lang="zh-TW" altLang="en-US" baseline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69A59E3C-9BB9-4DB7-964E-B90F3213C6A5}" type="sibTrans" cxnId="{4DFDB998-2D31-4737-A7D5-30BCE7FF3AE8}">
      <dgm:prSet/>
      <dgm:spPr/>
      <dgm:t>
        <a:bodyPr/>
        <a:lstStyle/>
        <a:p>
          <a:endParaRPr lang="zh-TW" altLang="en-US" baseline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BC648293-BE1D-4243-B937-E4333B7DF13B}">
      <dgm:prSet phldrT="[文字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TW" altLang="en-US" sz="1400" b="1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交通</a:t>
          </a:r>
          <a:endParaRPr lang="en-US" altLang="zh-TW" sz="1400" b="1" baseline="0" dirty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zh-TW" altLang="en-US" sz="1400" b="1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感測點</a:t>
          </a:r>
        </a:p>
      </dgm:t>
    </dgm:pt>
    <dgm:pt modelId="{066EF6C5-0315-4BDB-9767-4F199E04F494}" type="parTrans" cxnId="{16899410-AE91-4C1F-81D7-370A31D7DAC6}">
      <dgm:prSet/>
      <dgm:spPr/>
      <dgm:t>
        <a:bodyPr/>
        <a:lstStyle/>
        <a:p>
          <a:endParaRPr lang="zh-TW" altLang="en-US" baseline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C5A48318-6D1E-49BE-A2DD-D48F345301FF}" type="sibTrans" cxnId="{16899410-AE91-4C1F-81D7-370A31D7DAC6}">
      <dgm:prSet/>
      <dgm:spPr/>
      <dgm:t>
        <a:bodyPr/>
        <a:lstStyle/>
        <a:p>
          <a:endParaRPr lang="zh-TW" altLang="en-US" baseline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26273478-9500-4AD5-8B31-F4BEF949599A}">
      <dgm:prSet phldrT="[文字]" custT="1"/>
      <dgm:spPr/>
      <dgm:t>
        <a:bodyPr/>
        <a:lstStyle/>
        <a:p>
          <a:r>
            <a:rPr lang="zh-TW" altLang="en-US" sz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以</a:t>
          </a:r>
          <a:r>
            <a:rPr lang="en-US" altLang="zh-TW" sz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1~2</a:t>
          </a:r>
          <a:r>
            <a:rPr lang="zh-TW" altLang="en-US" sz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公里為布建原則</a:t>
          </a:r>
        </a:p>
      </dgm:t>
    </dgm:pt>
    <dgm:pt modelId="{2728FAE2-2BEF-4457-B97C-4DF52B3514F9}" type="parTrans" cxnId="{4C821C85-B4B7-43D5-9B93-E2B2B76A872C}">
      <dgm:prSet/>
      <dgm:spPr/>
      <dgm:t>
        <a:bodyPr/>
        <a:lstStyle/>
        <a:p>
          <a:endParaRPr lang="zh-TW" altLang="en-US" baseline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36D08B05-7E36-44D5-BAA6-358AFC8B2627}" type="sibTrans" cxnId="{4C821C85-B4B7-43D5-9B93-E2B2B76A872C}">
      <dgm:prSet/>
      <dgm:spPr/>
      <dgm:t>
        <a:bodyPr/>
        <a:lstStyle/>
        <a:p>
          <a:endParaRPr lang="zh-TW" altLang="en-US" baseline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29D85806-2F74-4635-8AAF-18856D423B3E}">
      <dgm:prSet phldrT="[文字]" custT="1"/>
      <dgm:spPr/>
      <dgm:t>
        <a:bodyPr/>
        <a:lstStyle/>
        <a:p>
          <a:r>
            <a:rPr lang="zh-TW" altLang="en-US" sz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依據後續數值探討規劃為主，針對區域車流量高之區域進行設置（運輸）</a:t>
          </a:r>
        </a:p>
      </dgm:t>
    </dgm:pt>
    <dgm:pt modelId="{14EE0505-0161-4A20-8F41-46C5B3CBD9B6}" type="parTrans" cxnId="{4A43E777-001F-46F6-BE71-F52E14142442}">
      <dgm:prSet/>
      <dgm:spPr/>
      <dgm:t>
        <a:bodyPr/>
        <a:lstStyle/>
        <a:p>
          <a:endParaRPr lang="zh-TW" altLang="en-US" baseline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77696253-81F6-419B-B94D-45A6C0844986}" type="sibTrans" cxnId="{4A43E777-001F-46F6-BE71-F52E14142442}">
      <dgm:prSet/>
      <dgm:spPr/>
      <dgm:t>
        <a:bodyPr/>
        <a:lstStyle/>
        <a:p>
          <a:endParaRPr lang="zh-TW" altLang="en-US" baseline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88304B4C-81E9-4844-B683-81AA37DF10FF}">
      <dgm:prSet phldrT="[文字]" custT="1"/>
      <dgm:spPr/>
      <dgm:t>
        <a:bodyPr/>
        <a:lstStyle/>
        <a:p>
          <a:pPr>
            <a:lnSpc>
              <a:spcPct val="80000"/>
            </a:lnSpc>
            <a:spcAft>
              <a:spcPts val="0"/>
            </a:spcAft>
          </a:pPr>
          <a:r>
            <a:rPr lang="zh-TW" altLang="en-US" sz="11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若布建區域之工廠設置密度過高或區域陳情高，業主釐清之必要時，可以更高密度</a:t>
          </a:r>
          <a:r>
            <a:rPr lang="en-US" altLang="zh-TW" sz="11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50~100M</a:t>
          </a:r>
          <a:r>
            <a:rPr lang="zh-TW" altLang="en-US" sz="11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布建</a:t>
          </a:r>
        </a:p>
      </dgm:t>
    </dgm:pt>
    <dgm:pt modelId="{6F4284C3-CFE5-4DDB-8A90-3D8847A257D5}" type="parTrans" cxnId="{AB501915-B362-46BC-BE4B-B9541F009A40}">
      <dgm:prSet/>
      <dgm:spPr/>
      <dgm:t>
        <a:bodyPr/>
        <a:lstStyle/>
        <a:p>
          <a:endParaRPr lang="zh-TW" altLang="en-US" baseline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FECB0134-5D03-4A19-A195-600C4832DE0A}" type="sibTrans" cxnId="{AB501915-B362-46BC-BE4B-B9541F009A40}">
      <dgm:prSet/>
      <dgm:spPr/>
      <dgm:t>
        <a:bodyPr/>
        <a:lstStyle/>
        <a:p>
          <a:endParaRPr lang="zh-TW" altLang="en-US" baseline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971FD44B-6CE7-4CD4-9D7A-9A9BFA6B3CAF}">
      <dgm:prSet custT="1"/>
      <dgm:spPr>
        <a:solidFill>
          <a:srgbClr val="70AD47"/>
        </a:solidFill>
        <a:ln>
          <a:solidFill>
            <a:srgbClr val="92D050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TW" altLang="en-US" sz="1400" b="1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輔助</a:t>
          </a:r>
          <a:endParaRPr lang="en-US" altLang="zh-TW" sz="1400" b="1" baseline="0" dirty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zh-TW" altLang="en-US" sz="1400" b="1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感測點</a:t>
          </a:r>
        </a:p>
      </dgm:t>
    </dgm:pt>
    <dgm:pt modelId="{31F27899-5732-4ED4-82BB-5E25A105628C}" type="parTrans" cxnId="{43CB2667-B8E9-4442-B5FC-DD4A9A08D1DB}">
      <dgm:prSet/>
      <dgm:spPr/>
      <dgm:t>
        <a:bodyPr/>
        <a:lstStyle/>
        <a:p>
          <a:endParaRPr lang="zh-TW" altLang="en-US" baseline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1B4AADED-5ACE-4B1D-91DB-2851B37CBEF2}" type="sibTrans" cxnId="{43CB2667-B8E9-4442-B5FC-DD4A9A08D1DB}">
      <dgm:prSet/>
      <dgm:spPr/>
      <dgm:t>
        <a:bodyPr/>
        <a:lstStyle/>
        <a:p>
          <a:endParaRPr lang="zh-TW" altLang="en-US" baseline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D56BBED3-6EEA-4339-9BD3-1CCB9122D651}">
      <dgm:prSet custT="1"/>
      <dgm:spPr>
        <a:ln>
          <a:solidFill>
            <a:srgbClr val="92D050"/>
          </a:solidFill>
        </a:ln>
      </dgm:spPr>
      <dgm:t>
        <a:bodyPr/>
        <a:lstStyle/>
        <a:p>
          <a:r>
            <a:rPr lang="zh-TW" altLang="en-US" sz="11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針對鄉鎮地區周邊無標準測站之區域，以低密度</a:t>
          </a:r>
          <a:r>
            <a:rPr lang="en-US" altLang="zh-TW" sz="11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5</a:t>
          </a:r>
          <a:r>
            <a:rPr lang="zh-TW" altLang="en-US" sz="11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公里進行布置</a:t>
          </a:r>
        </a:p>
      </dgm:t>
    </dgm:pt>
    <dgm:pt modelId="{674FCDE2-C6A4-42C9-992B-F1BE8666B874}" type="parTrans" cxnId="{43F7073F-49ED-462C-9EDE-9A3B054E6E79}">
      <dgm:prSet/>
      <dgm:spPr/>
      <dgm:t>
        <a:bodyPr/>
        <a:lstStyle/>
        <a:p>
          <a:endParaRPr lang="zh-TW" alt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5A2BEF5B-BF0E-49B5-8FA2-1D73EB07AA5E}" type="sibTrans" cxnId="{43F7073F-49ED-462C-9EDE-9A3B054E6E79}">
      <dgm:prSet/>
      <dgm:spPr/>
      <dgm:t>
        <a:bodyPr/>
        <a:lstStyle/>
        <a:p>
          <a:endParaRPr lang="zh-TW" alt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EECA0037-037D-4251-897E-192819BB223A}">
      <dgm:prSet custT="1"/>
      <dgm:spPr>
        <a:ln>
          <a:solidFill>
            <a:srgbClr val="92D050"/>
          </a:solidFill>
        </a:ln>
      </dgm:spPr>
      <dgm:t>
        <a:bodyPr/>
        <a:lstStyle/>
        <a:p>
          <a:r>
            <a:rPr lang="zh-TW" altLang="en-US" sz="11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可部分裝設於過往露燃盛行區域進行監測</a:t>
          </a:r>
          <a:r>
            <a:rPr lang="en-US" altLang="zh-TW" sz="11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,</a:t>
          </a:r>
          <a:r>
            <a:rPr lang="zh-TW" altLang="en-US" sz="11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除可達到監測站空區輔助效益</a:t>
          </a:r>
          <a:r>
            <a:rPr lang="en-US" altLang="zh-TW" sz="11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,</a:t>
          </a:r>
          <a:r>
            <a:rPr lang="zh-TW" altLang="en-US" sz="11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亦能評估感測器於露燃計畫之應用性</a:t>
          </a:r>
        </a:p>
      </dgm:t>
    </dgm:pt>
    <dgm:pt modelId="{39693C5B-581F-4BD0-90E5-19171AB743F8}" type="parTrans" cxnId="{4EF22912-9F50-4F5D-BA7D-E3D1363E1C5D}">
      <dgm:prSet/>
      <dgm:spPr/>
      <dgm:t>
        <a:bodyPr/>
        <a:lstStyle/>
        <a:p>
          <a:endParaRPr lang="zh-TW" alt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3D79AC9D-EB4B-43E5-8E76-B409635BEE5E}" type="sibTrans" cxnId="{4EF22912-9F50-4F5D-BA7D-E3D1363E1C5D}">
      <dgm:prSet/>
      <dgm:spPr/>
      <dgm:t>
        <a:bodyPr/>
        <a:lstStyle/>
        <a:p>
          <a:endParaRPr lang="zh-TW" alt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6B7D2E00-C765-4B4E-BAC6-4B56FDEC0A6A}" type="pres">
      <dgm:prSet presAssocID="{5FF0E740-38D8-4BC3-8A4E-0CF37CCD0B89}" presName="linearFlow" presStyleCnt="0">
        <dgm:presLayoutVars>
          <dgm:dir/>
          <dgm:animLvl val="lvl"/>
          <dgm:resizeHandles val="exact"/>
        </dgm:presLayoutVars>
      </dgm:prSet>
      <dgm:spPr/>
    </dgm:pt>
    <dgm:pt modelId="{546B733D-A9FB-4FF5-BC04-7555B4CF3A91}" type="pres">
      <dgm:prSet presAssocID="{4DF71F09-8753-4F8D-A2BF-0882C32F92B3}" presName="composite" presStyleCnt="0"/>
      <dgm:spPr/>
    </dgm:pt>
    <dgm:pt modelId="{1007E6CC-CB57-40AD-9F30-ADDC20F9995C}" type="pres">
      <dgm:prSet presAssocID="{4DF71F09-8753-4F8D-A2BF-0882C32F92B3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6D5B75E8-1561-4159-A685-9E19BEF61933}" type="pres">
      <dgm:prSet presAssocID="{4DF71F09-8753-4F8D-A2BF-0882C32F92B3}" presName="descendantText" presStyleLbl="alignAcc1" presStyleIdx="0" presStyleCnt="4">
        <dgm:presLayoutVars>
          <dgm:bulletEnabled val="1"/>
        </dgm:presLayoutVars>
      </dgm:prSet>
      <dgm:spPr/>
    </dgm:pt>
    <dgm:pt modelId="{393D83F4-57EC-4346-A28C-E31E6E4FDE58}" type="pres">
      <dgm:prSet presAssocID="{4195A36A-F772-4517-8C53-FE3922A0B53B}" presName="sp" presStyleCnt="0"/>
      <dgm:spPr/>
    </dgm:pt>
    <dgm:pt modelId="{9527EEEA-2412-4F6B-A7CF-34661598DDAF}" type="pres">
      <dgm:prSet presAssocID="{5E43FE86-B8CA-42AA-941F-8695CA5BC2A2}" presName="composite" presStyleCnt="0"/>
      <dgm:spPr/>
    </dgm:pt>
    <dgm:pt modelId="{E6E38CC7-F1AB-4B56-B4DB-3DF00B5BBE17}" type="pres">
      <dgm:prSet presAssocID="{5E43FE86-B8CA-42AA-941F-8695CA5BC2A2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C4F61B57-F381-485D-BA5C-3ED6F39819CC}" type="pres">
      <dgm:prSet presAssocID="{5E43FE86-B8CA-42AA-941F-8695CA5BC2A2}" presName="descendantText" presStyleLbl="alignAcc1" presStyleIdx="1" presStyleCnt="4">
        <dgm:presLayoutVars>
          <dgm:bulletEnabled val="1"/>
        </dgm:presLayoutVars>
      </dgm:prSet>
      <dgm:spPr/>
    </dgm:pt>
    <dgm:pt modelId="{FCF06CA5-715E-4369-AD16-EA27EB8FD079}" type="pres">
      <dgm:prSet presAssocID="{A276A7BC-A870-45B6-89FA-6DCAEBBF3CAF}" presName="sp" presStyleCnt="0"/>
      <dgm:spPr/>
    </dgm:pt>
    <dgm:pt modelId="{F47EC70C-52D3-40FA-8624-68FB90B163A2}" type="pres">
      <dgm:prSet presAssocID="{BC648293-BE1D-4243-B937-E4333B7DF13B}" presName="composite" presStyleCnt="0"/>
      <dgm:spPr/>
    </dgm:pt>
    <dgm:pt modelId="{6697646D-7C98-4D80-841E-C5AD1CF20569}" type="pres">
      <dgm:prSet presAssocID="{BC648293-BE1D-4243-B937-E4333B7DF13B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12EA5799-3118-43A2-96C1-7834541EDB41}" type="pres">
      <dgm:prSet presAssocID="{BC648293-BE1D-4243-B937-E4333B7DF13B}" presName="descendantText" presStyleLbl="alignAcc1" presStyleIdx="2" presStyleCnt="4">
        <dgm:presLayoutVars>
          <dgm:bulletEnabled val="1"/>
        </dgm:presLayoutVars>
      </dgm:prSet>
      <dgm:spPr/>
    </dgm:pt>
    <dgm:pt modelId="{75B20D48-5F25-4767-B3F7-873B70CD36C0}" type="pres">
      <dgm:prSet presAssocID="{C5A48318-6D1E-49BE-A2DD-D48F345301FF}" presName="sp" presStyleCnt="0"/>
      <dgm:spPr/>
    </dgm:pt>
    <dgm:pt modelId="{04DF3A6F-5FD4-4D62-B60A-39484868392E}" type="pres">
      <dgm:prSet presAssocID="{971FD44B-6CE7-4CD4-9D7A-9A9BFA6B3CAF}" presName="composite" presStyleCnt="0"/>
      <dgm:spPr/>
    </dgm:pt>
    <dgm:pt modelId="{67268CE4-9464-4073-A657-2E2D0559E2C1}" type="pres">
      <dgm:prSet presAssocID="{971FD44B-6CE7-4CD4-9D7A-9A9BFA6B3CAF}" presName="parentText" presStyleLbl="alignNode1" presStyleIdx="3" presStyleCnt="4" custLinFactNeighborX="-10471" custLinFactNeighborY="-530">
        <dgm:presLayoutVars>
          <dgm:chMax val="1"/>
          <dgm:bulletEnabled val="1"/>
        </dgm:presLayoutVars>
      </dgm:prSet>
      <dgm:spPr/>
    </dgm:pt>
    <dgm:pt modelId="{61C6347D-C336-4D84-BB3A-2B7AE44A8245}" type="pres">
      <dgm:prSet presAssocID="{971FD44B-6CE7-4CD4-9D7A-9A9BFA6B3CAF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5C96FD06-BF4B-436D-840D-A54363F2D1FF}" type="presOf" srcId="{EECA0037-037D-4251-897E-192819BB223A}" destId="{61C6347D-C336-4D84-BB3A-2B7AE44A8245}" srcOrd="0" destOrd="1" presId="urn:microsoft.com/office/officeart/2005/8/layout/chevron2"/>
    <dgm:cxn modelId="{16899410-AE91-4C1F-81D7-370A31D7DAC6}" srcId="{5FF0E740-38D8-4BC3-8A4E-0CF37CCD0B89}" destId="{BC648293-BE1D-4243-B937-E4333B7DF13B}" srcOrd="2" destOrd="0" parTransId="{066EF6C5-0315-4BDB-9767-4F199E04F494}" sibTransId="{C5A48318-6D1E-49BE-A2DD-D48F345301FF}"/>
    <dgm:cxn modelId="{4EF22912-9F50-4F5D-BA7D-E3D1363E1C5D}" srcId="{971FD44B-6CE7-4CD4-9D7A-9A9BFA6B3CAF}" destId="{EECA0037-037D-4251-897E-192819BB223A}" srcOrd="1" destOrd="0" parTransId="{39693C5B-581F-4BD0-90E5-19171AB743F8}" sibTransId="{3D79AC9D-EB4B-43E5-8E76-B409635BEE5E}"/>
    <dgm:cxn modelId="{AB501915-B362-46BC-BE4B-B9541F009A40}" srcId="{4DF71F09-8753-4F8D-A2BF-0882C32F92B3}" destId="{88304B4C-81E9-4844-B683-81AA37DF10FF}" srcOrd="1" destOrd="0" parTransId="{6F4284C3-CFE5-4DDB-8A90-3D8847A257D5}" sibTransId="{FECB0134-5D03-4A19-A195-600C4832DE0A}"/>
    <dgm:cxn modelId="{04B4343B-F8CA-401A-94AE-072D20179A48}" type="presOf" srcId="{4DF71F09-8753-4F8D-A2BF-0882C32F92B3}" destId="{1007E6CC-CB57-40AD-9F30-ADDC20F9995C}" srcOrd="0" destOrd="0" presId="urn:microsoft.com/office/officeart/2005/8/layout/chevron2"/>
    <dgm:cxn modelId="{A141E63E-56C1-40A7-8A53-EBE651EE6E4B}" type="presOf" srcId="{5E43FE86-B8CA-42AA-941F-8695CA5BC2A2}" destId="{E6E38CC7-F1AB-4B56-B4DB-3DF00B5BBE17}" srcOrd="0" destOrd="0" presId="urn:microsoft.com/office/officeart/2005/8/layout/chevron2"/>
    <dgm:cxn modelId="{43F7073F-49ED-462C-9EDE-9A3B054E6E79}" srcId="{971FD44B-6CE7-4CD4-9D7A-9A9BFA6B3CAF}" destId="{D56BBED3-6EEA-4339-9BD3-1CCB9122D651}" srcOrd="0" destOrd="0" parTransId="{674FCDE2-C6A4-42C9-992B-F1BE8666B874}" sibTransId="{5A2BEF5B-BF0E-49B5-8FA2-1D73EB07AA5E}"/>
    <dgm:cxn modelId="{E6E0DD42-D6BB-4809-AD97-F7470D09F416}" type="presOf" srcId="{971FD44B-6CE7-4CD4-9D7A-9A9BFA6B3CAF}" destId="{67268CE4-9464-4073-A657-2E2D0559E2C1}" srcOrd="0" destOrd="0" presId="urn:microsoft.com/office/officeart/2005/8/layout/chevron2"/>
    <dgm:cxn modelId="{43CB2667-B8E9-4442-B5FC-DD4A9A08D1DB}" srcId="{5FF0E740-38D8-4BC3-8A4E-0CF37CCD0B89}" destId="{971FD44B-6CE7-4CD4-9D7A-9A9BFA6B3CAF}" srcOrd="3" destOrd="0" parTransId="{31F27899-5732-4ED4-82BB-5E25A105628C}" sibTransId="{1B4AADED-5ACE-4B1D-91DB-2851B37CBEF2}"/>
    <dgm:cxn modelId="{910FBB6C-8A6E-4950-A31E-74D492ABABED}" type="presOf" srcId="{88304B4C-81E9-4844-B683-81AA37DF10FF}" destId="{6D5B75E8-1561-4159-A685-9E19BEF61933}" srcOrd="0" destOrd="1" presId="urn:microsoft.com/office/officeart/2005/8/layout/chevron2"/>
    <dgm:cxn modelId="{4A43E777-001F-46F6-BE71-F52E14142442}" srcId="{BC648293-BE1D-4243-B937-E4333B7DF13B}" destId="{29D85806-2F74-4635-8AAF-18856D423B3E}" srcOrd="1" destOrd="0" parTransId="{14EE0505-0161-4A20-8F41-46C5B3CBD9B6}" sibTransId="{77696253-81F6-419B-B94D-45A6C0844986}"/>
    <dgm:cxn modelId="{4C821C85-B4B7-43D5-9B93-E2B2B76A872C}" srcId="{BC648293-BE1D-4243-B937-E4333B7DF13B}" destId="{26273478-9500-4AD5-8B31-F4BEF949599A}" srcOrd="0" destOrd="0" parTransId="{2728FAE2-2BEF-4457-B97C-4DF52B3514F9}" sibTransId="{36D08B05-7E36-44D5-BAA6-358AFC8B2627}"/>
    <dgm:cxn modelId="{FB76B693-BC18-41EB-8823-CF30ACC15167}" srcId="{5FF0E740-38D8-4BC3-8A4E-0CF37CCD0B89}" destId="{4DF71F09-8753-4F8D-A2BF-0882C32F92B3}" srcOrd="0" destOrd="0" parTransId="{46393BBA-2C9B-4BF1-A9AE-46D1C2BA451D}" sibTransId="{4195A36A-F772-4517-8C53-FE3922A0B53B}"/>
    <dgm:cxn modelId="{4DFDB998-2D31-4737-A7D5-30BCE7FF3AE8}" srcId="{5E43FE86-B8CA-42AA-941F-8695CA5BC2A2}" destId="{E25039D3-627E-4B3E-98FD-F6C33EE8FFCB}" srcOrd="0" destOrd="0" parTransId="{5EA780F0-143F-4959-96E5-42F3C590741F}" sibTransId="{69A59E3C-9BB9-4DB7-964E-B90F3213C6A5}"/>
    <dgm:cxn modelId="{BCE5CCA3-C9D1-4B27-8382-950A6A9691DC}" type="presOf" srcId="{29D85806-2F74-4635-8AAF-18856D423B3E}" destId="{12EA5799-3118-43A2-96C1-7834541EDB41}" srcOrd="0" destOrd="1" presId="urn:microsoft.com/office/officeart/2005/8/layout/chevron2"/>
    <dgm:cxn modelId="{57A86FAB-C0D0-44B3-8D89-F79669CF92E3}" type="presOf" srcId="{26273478-9500-4AD5-8B31-F4BEF949599A}" destId="{12EA5799-3118-43A2-96C1-7834541EDB41}" srcOrd="0" destOrd="0" presId="urn:microsoft.com/office/officeart/2005/8/layout/chevron2"/>
    <dgm:cxn modelId="{7811FEAB-2651-4785-A1F7-1BF52D66D716}" type="presOf" srcId="{BC648293-BE1D-4243-B937-E4333B7DF13B}" destId="{6697646D-7C98-4D80-841E-C5AD1CF20569}" srcOrd="0" destOrd="0" presId="urn:microsoft.com/office/officeart/2005/8/layout/chevron2"/>
    <dgm:cxn modelId="{0C9B1EB9-A766-4A56-8D8D-FB338EABFFE8}" srcId="{4DF71F09-8753-4F8D-A2BF-0882C32F92B3}" destId="{F545F9D6-9A91-4562-8215-FBE741123CC8}" srcOrd="0" destOrd="0" parTransId="{82D37882-4A2D-4A93-BAFA-CFCF0170EBB7}" sibTransId="{6B37BFB0-7B2E-4578-BE80-DEA10409AF34}"/>
    <dgm:cxn modelId="{179DEAB9-88EC-4505-9902-8218A2F434AF}" type="presOf" srcId="{5FF0E740-38D8-4BC3-8A4E-0CF37CCD0B89}" destId="{6B7D2E00-C765-4B4E-BAC6-4B56FDEC0A6A}" srcOrd="0" destOrd="0" presId="urn:microsoft.com/office/officeart/2005/8/layout/chevron2"/>
    <dgm:cxn modelId="{AB53D4C1-9AC1-40DE-AC94-175E55F210CB}" type="presOf" srcId="{D56BBED3-6EEA-4339-9BD3-1CCB9122D651}" destId="{61C6347D-C336-4D84-BB3A-2B7AE44A8245}" srcOrd="0" destOrd="0" presId="urn:microsoft.com/office/officeart/2005/8/layout/chevron2"/>
    <dgm:cxn modelId="{3572D7CC-06FA-4A41-AA5E-84B03F6A53E6}" type="presOf" srcId="{F545F9D6-9A91-4562-8215-FBE741123CC8}" destId="{6D5B75E8-1561-4159-A685-9E19BEF61933}" srcOrd="0" destOrd="0" presId="urn:microsoft.com/office/officeart/2005/8/layout/chevron2"/>
    <dgm:cxn modelId="{713182E2-786A-4383-8D8E-BA8777AF604E}" srcId="{5FF0E740-38D8-4BC3-8A4E-0CF37CCD0B89}" destId="{5E43FE86-B8CA-42AA-941F-8695CA5BC2A2}" srcOrd="1" destOrd="0" parTransId="{C7A24F0A-84C8-4275-A85B-044D8199583D}" sibTransId="{A276A7BC-A870-45B6-89FA-6DCAEBBF3CAF}"/>
    <dgm:cxn modelId="{F980C3EE-C37E-44CC-BA61-C31542732F04}" type="presOf" srcId="{E25039D3-627E-4B3E-98FD-F6C33EE8FFCB}" destId="{C4F61B57-F381-485D-BA5C-3ED6F39819CC}" srcOrd="0" destOrd="0" presId="urn:microsoft.com/office/officeart/2005/8/layout/chevron2"/>
    <dgm:cxn modelId="{2365ADE3-E6CF-4BA8-A52B-F86F9FF64773}" type="presParOf" srcId="{6B7D2E00-C765-4B4E-BAC6-4B56FDEC0A6A}" destId="{546B733D-A9FB-4FF5-BC04-7555B4CF3A91}" srcOrd="0" destOrd="0" presId="urn:microsoft.com/office/officeart/2005/8/layout/chevron2"/>
    <dgm:cxn modelId="{3C3A0D6D-738E-4034-BD72-B7E1C7B29905}" type="presParOf" srcId="{546B733D-A9FB-4FF5-BC04-7555B4CF3A91}" destId="{1007E6CC-CB57-40AD-9F30-ADDC20F9995C}" srcOrd="0" destOrd="0" presId="urn:microsoft.com/office/officeart/2005/8/layout/chevron2"/>
    <dgm:cxn modelId="{6658AB45-2455-419D-B574-C382E46C880C}" type="presParOf" srcId="{546B733D-A9FB-4FF5-BC04-7555B4CF3A91}" destId="{6D5B75E8-1561-4159-A685-9E19BEF61933}" srcOrd="1" destOrd="0" presId="urn:microsoft.com/office/officeart/2005/8/layout/chevron2"/>
    <dgm:cxn modelId="{62BE5ADB-4929-4EE9-9B66-0C84DBFDCD21}" type="presParOf" srcId="{6B7D2E00-C765-4B4E-BAC6-4B56FDEC0A6A}" destId="{393D83F4-57EC-4346-A28C-E31E6E4FDE58}" srcOrd="1" destOrd="0" presId="urn:microsoft.com/office/officeart/2005/8/layout/chevron2"/>
    <dgm:cxn modelId="{61BA3643-ED57-4FCA-84BB-99BC600AB1F4}" type="presParOf" srcId="{6B7D2E00-C765-4B4E-BAC6-4B56FDEC0A6A}" destId="{9527EEEA-2412-4F6B-A7CF-34661598DDAF}" srcOrd="2" destOrd="0" presId="urn:microsoft.com/office/officeart/2005/8/layout/chevron2"/>
    <dgm:cxn modelId="{3C155268-EB32-4DAB-B6AF-EA9FD19630FA}" type="presParOf" srcId="{9527EEEA-2412-4F6B-A7CF-34661598DDAF}" destId="{E6E38CC7-F1AB-4B56-B4DB-3DF00B5BBE17}" srcOrd="0" destOrd="0" presId="urn:microsoft.com/office/officeart/2005/8/layout/chevron2"/>
    <dgm:cxn modelId="{B835AE43-764F-4FD4-B78C-86B4F032DE24}" type="presParOf" srcId="{9527EEEA-2412-4F6B-A7CF-34661598DDAF}" destId="{C4F61B57-F381-485D-BA5C-3ED6F39819CC}" srcOrd="1" destOrd="0" presId="urn:microsoft.com/office/officeart/2005/8/layout/chevron2"/>
    <dgm:cxn modelId="{13F6ECDD-389B-4E51-BC72-6A2D97A2F4BD}" type="presParOf" srcId="{6B7D2E00-C765-4B4E-BAC6-4B56FDEC0A6A}" destId="{FCF06CA5-715E-4369-AD16-EA27EB8FD079}" srcOrd="3" destOrd="0" presId="urn:microsoft.com/office/officeart/2005/8/layout/chevron2"/>
    <dgm:cxn modelId="{B0275989-573B-4B09-991B-614962B2CC8B}" type="presParOf" srcId="{6B7D2E00-C765-4B4E-BAC6-4B56FDEC0A6A}" destId="{F47EC70C-52D3-40FA-8624-68FB90B163A2}" srcOrd="4" destOrd="0" presId="urn:microsoft.com/office/officeart/2005/8/layout/chevron2"/>
    <dgm:cxn modelId="{9F94A831-440F-424B-BB4E-822A5FE851DF}" type="presParOf" srcId="{F47EC70C-52D3-40FA-8624-68FB90B163A2}" destId="{6697646D-7C98-4D80-841E-C5AD1CF20569}" srcOrd="0" destOrd="0" presId="urn:microsoft.com/office/officeart/2005/8/layout/chevron2"/>
    <dgm:cxn modelId="{6B2488F3-9407-49B0-A67B-18C9D8A29837}" type="presParOf" srcId="{F47EC70C-52D3-40FA-8624-68FB90B163A2}" destId="{12EA5799-3118-43A2-96C1-7834541EDB41}" srcOrd="1" destOrd="0" presId="urn:microsoft.com/office/officeart/2005/8/layout/chevron2"/>
    <dgm:cxn modelId="{2D49BB95-CCCC-496A-B52A-94118DADF617}" type="presParOf" srcId="{6B7D2E00-C765-4B4E-BAC6-4B56FDEC0A6A}" destId="{75B20D48-5F25-4767-B3F7-873B70CD36C0}" srcOrd="5" destOrd="0" presId="urn:microsoft.com/office/officeart/2005/8/layout/chevron2"/>
    <dgm:cxn modelId="{2F2E5BFE-B08E-40E3-8325-CB522179CD73}" type="presParOf" srcId="{6B7D2E00-C765-4B4E-BAC6-4B56FDEC0A6A}" destId="{04DF3A6F-5FD4-4D62-B60A-39484868392E}" srcOrd="6" destOrd="0" presId="urn:microsoft.com/office/officeart/2005/8/layout/chevron2"/>
    <dgm:cxn modelId="{084236DE-3F28-4F33-9056-60E7F984D28F}" type="presParOf" srcId="{04DF3A6F-5FD4-4D62-B60A-39484868392E}" destId="{67268CE4-9464-4073-A657-2E2D0559E2C1}" srcOrd="0" destOrd="0" presId="urn:microsoft.com/office/officeart/2005/8/layout/chevron2"/>
    <dgm:cxn modelId="{8A2F5460-FA2F-416A-B327-9CAFE21EF98D}" type="presParOf" srcId="{04DF3A6F-5FD4-4D62-B60A-39484868392E}" destId="{61C6347D-C336-4D84-BB3A-2B7AE44A824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D2109-D043-4858-A605-A18DA2FA5DFD}">
      <dsp:nvSpPr>
        <dsp:cNvPr id="0" name=""/>
        <dsp:cNvSpPr/>
      </dsp:nvSpPr>
      <dsp:spPr>
        <a:xfrm>
          <a:off x="0" y="0"/>
          <a:ext cx="2319540" cy="4851888"/>
        </a:xfrm>
        <a:prstGeom prst="triangl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E1D8A-6D15-43F6-93AE-A99019A09F91}">
      <dsp:nvSpPr>
        <dsp:cNvPr id="0" name=""/>
        <dsp:cNvSpPr/>
      </dsp:nvSpPr>
      <dsp:spPr>
        <a:xfrm>
          <a:off x="1159770" y="487794"/>
          <a:ext cx="1507701" cy="114853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應用層</a:t>
          </a:r>
          <a:br>
            <a:rPr lang="en-US" altLang="zh-TW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應用服務商</a:t>
          </a:r>
          <a:r>
            <a:rPr lang="en-US" altLang="zh-TW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800" kern="1200" dirty="0"/>
        </a:p>
      </dsp:txBody>
      <dsp:txXfrm>
        <a:off x="1215837" y="543861"/>
        <a:ext cx="1395567" cy="1036398"/>
      </dsp:txXfrm>
    </dsp:sp>
    <dsp:sp modelId="{DE8041D0-1785-4BE8-BA68-711236AEFE56}">
      <dsp:nvSpPr>
        <dsp:cNvPr id="0" name=""/>
        <dsp:cNvSpPr/>
      </dsp:nvSpPr>
      <dsp:spPr>
        <a:xfrm>
          <a:off x="1159770" y="1779894"/>
          <a:ext cx="1507701" cy="114853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5">
              <a:hueOff val="1247628"/>
              <a:satOff val="-25244"/>
              <a:lumOff val="784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網路層</a:t>
          </a:r>
          <a:br>
            <a:rPr lang="en-US" altLang="zh-TW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電信商</a:t>
          </a:r>
          <a:r>
            <a:rPr lang="en-US" altLang="zh-TW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800" kern="1200" dirty="0"/>
        </a:p>
      </dsp:txBody>
      <dsp:txXfrm>
        <a:off x="1215837" y="1835961"/>
        <a:ext cx="1395567" cy="1036398"/>
      </dsp:txXfrm>
    </dsp:sp>
    <dsp:sp modelId="{81FB69A8-0E4C-4FE4-8D75-F68655D9BAB1}">
      <dsp:nvSpPr>
        <dsp:cNvPr id="0" name=""/>
        <dsp:cNvSpPr/>
      </dsp:nvSpPr>
      <dsp:spPr>
        <a:xfrm>
          <a:off x="1159770" y="3071993"/>
          <a:ext cx="1507701" cy="114853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5">
              <a:hueOff val="2495256"/>
              <a:satOff val="-50489"/>
              <a:lumOff val="1569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感知層</a:t>
          </a:r>
          <a:br>
            <a:rPr lang="en-US" altLang="zh-TW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設備商</a:t>
          </a:r>
          <a:r>
            <a:rPr lang="en-US" altLang="zh-TW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800" kern="1200" dirty="0"/>
        </a:p>
      </dsp:txBody>
      <dsp:txXfrm>
        <a:off x="1215837" y="3128060"/>
        <a:ext cx="1395567" cy="10363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D2109-D043-4858-A605-A18DA2FA5DFD}">
      <dsp:nvSpPr>
        <dsp:cNvPr id="0" name=""/>
        <dsp:cNvSpPr/>
      </dsp:nvSpPr>
      <dsp:spPr>
        <a:xfrm>
          <a:off x="0" y="0"/>
          <a:ext cx="2319540" cy="4851888"/>
        </a:xfrm>
        <a:prstGeom prst="triangl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E1D8A-6D15-43F6-93AE-A99019A09F91}">
      <dsp:nvSpPr>
        <dsp:cNvPr id="0" name=""/>
        <dsp:cNvSpPr/>
      </dsp:nvSpPr>
      <dsp:spPr>
        <a:xfrm>
          <a:off x="1159770" y="485662"/>
          <a:ext cx="1507701" cy="8623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應用層</a:t>
          </a:r>
          <a:br>
            <a:rPr lang="en-US" altLang="zh-TW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應用服務商</a:t>
          </a:r>
          <a:r>
            <a:rPr lang="en-US" altLang="zh-TW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600" kern="1200" dirty="0"/>
        </a:p>
      </dsp:txBody>
      <dsp:txXfrm>
        <a:off x="1201866" y="527758"/>
        <a:ext cx="1423509" cy="778155"/>
      </dsp:txXfrm>
    </dsp:sp>
    <dsp:sp modelId="{19F2AB7E-583F-4639-94C6-5A147E42351B}">
      <dsp:nvSpPr>
        <dsp:cNvPr id="0" name=""/>
        <dsp:cNvSpPr/>
      </dsp:nvSpPr>
      <dsp:spPr>
        <a:xfrm>
          <a:off x="1159770" y="1455803"/>
          <a:ext cx="1507701" cy="8623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5">
              <a:hueOff val="831752"/>
              <a:satOff val="-16830"/>
              <a:lumOff val="523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 err="1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IoT</a:t>
          </a:r>
          <a:r>
            <a:rPr lang="zh-TW" altLang="en-US" sz="2000" b="1" kern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平台商</a:t>
          </a:r>
          <a:endParaRPr lang="zh-TW" altLang="en-US" sz="2000" kern="1200" dirty="0">
            <a:solidFill>
              <a:srgbClr val="FF0000"/>
            </a:solidFill>
          </a:endParaRPr>
        </a:p>
      </dsp:txBody>
      <dsp:txXfrm>
        <a:off x="1201866" y="1497899"/>
        <a:ext cx="1423509" cy="778155"/>
      </dsp:txXfrm>
    </dsp:sp>
    <dsp:sp modelId="{DE8041D0-1785-4BE8-BA68-711236AEFE56}">
      <dsp:nvSpPr>
        <dsp:cNvPr id="0" name=""/>
        <dsp:cNvSpPr/>
      </dsp:nvSpPr>
      <dsp:spPr>
        <a:xfrm>
          <a:off x="1159770" y="2425944"/>
          <a:ext cx="1507701" cy="8623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5">
              <a:hueOff val="1663504"/>
              <a:satOff val="-33659"/>
              <a:lumOff val="1046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網路層</a:t>
          </a:r>
          <a:br>
            <a:rPr lang="en-US" altLang="zh-TW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電信商</a:t>
          </a:r>
          <a:r>
            <a:rPr lang="en-US" altLang="zh-TW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600" kern="1200" dirty="0"/>
        </a:p>
      </dsp:txBody>
      <dsp:txXfrm>
        <a:off x="1201866" y="2468040"/>
        <a:ext cx="1423509" cy="778155"/>
      </dsp:txXfrm>
    </dsp:sp>
    <dsp:sp modelId="{81FB69A8-0E4C-4FE4-8D75-F68655D9BAB1}">
      <dsp:nvSpPr>
        <dsp:cNvPr id="0" name=""/>
        <dsp:cNvSpPr/>
      </dsp:nvSpPr>
      <dsp:spPr>
        <a:xfrm>
          <a:off x="1159770" y="3396084"/>
          <a:ext cx="1507701" cy="8623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5">
              <a:hueOff val="2495256"/>
              <a:satOff val="-50489"/>
              <a:lumOff val="1569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感知層</a:t>
          </a:r>
          <a:br>
            <a:rPr lang="en-US" altLang="zh-TW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設備商</a:t>
          </a:r>
          <a:r>
            <a:rPr lang="en-US" altLang="zh-TW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600" kern="1200" dirty="0"/>
        </a:p>
      </dsp:txBody>
      <dsp:txXfrm>
        <a:off x="1201866" y="3438180"/>
        <a:ext cx="1423509" cy="7781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7E6CC-CB57-40AD-9F30-ADDC20F9995C}">
      <dsp:nvSpPr>
        <dsp:cNvPr id="0" name=""/>
        <dsp:cNvSpPr/>
      </dsp:nvSpPr>
      <dsp:spPr>
        <a:xfrm rot="5400000">
          <a:off x="-202671" y="209184"/>
          <a:ext cx="1351141" cy="94579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108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1400" b="1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工業</a:t>
          </a:r>
          <a:endParaRPr lang="en-US" altLang="zh-TW" sz="1400" b="1" kern="1200" baseline="0" dirty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  <a:p>
          <a:pPr marL="0" lvl="0" indent="0" algn="ctr" defTabSz="108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1400" b="1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感測點</a:t>
          </a:r>
        </a:p>
      </dsp:txBody>
      <dsp:txXfrm rot="-5400000">
        <a:off x="1" y="479411"/>
        <a:ext cx="945798" cy="405343"/>
      </dsp:txXfrm>
    </dsp:sp>
    <dsp:sp modelId="{6D5B75E8-1561-4159-A685-9E19BEF61933}">
      <dsp:nvSpPr>
        <dsp:cNvPr id="0" name=""/>
        <dsp:cNvSpPr/>
      </dsp:nvSpPr>
      <dsp:spPr>
        <a:xfrm rot="5400000">
          <a:off x="2755108" y="-1802796"/>
          <a:ext cx="878703" cy="44973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TW" altLang="en-US" sz="11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高密度</a:t>
          </a:r>
          <a:r>
            <a:rPr lang="en-US" altLang="zh-TW" sz="11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200~300M</a:t>
          </a:r>
          <a:r>
            <a:rPr lang="zh-TW" altLang="en-US" sz="11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為布建原則，若此區域皆為大廠房，佔地廣闊時，可將工廠設置位址列入布點密度考量</a:t>
          </a:r>
        </a:p>
        <a:p>
          <a:pPr marL="57150" lvl="1" indent="-57150" algn="l" defTabSz="488950">
            <a:lnSpc>
              <a:spcPct val="8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TW" altLang="en-US" sz="11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若布建區域之工廠設置密度過高或區域陳情高，業主釐清之必要時，可以更高密度</a:t>
          </a:r>
          <a:r>
            <a:rPr lang="en-US" altLang="zh-TW" sz="11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50~100M</a:t>
          </a:r>
          <a:r>
            <a:rPr lang="zh-TW" altLang="en-US" sz="11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布建</a:t>
          </a:r>
        </a:p>
      </dsp:txBody>
      <dsp:txXfrm rot="-5400000">
        <a:off x="945799" y="49408"/>
        <a:ext cx="4454427" cy="792913"/>
      </dsp:txXfrm>
    </dsp:sp>
    <dsp:sp modelId="{E6E38CC7-F1AB-4B56-B4DB-3DF00B5BBE17}">
      <dsp:nvSpPr>
        <dsp:cNvPr id="0" name=""/>
        <dsp:cNvSpPr/>
      </dsp:nvSpPr>
      <dsp:spPr>
        <a:xfrm rot="5400000">
          <a:off x="-202671" y="1415038"/>
          <a:ext cx="1351141" cy="945798"/>
        </a:xfrm>
        <a:prstGeom prst="chevron">
          <a:avLst/>
        </a:prstGeom>
        <a:solidFill>
          <a:srgbClr val="FF7C80"/>
        </a:solidFill>
        <a:ln w="25400" cap="flat" cmpd="sng" algn="ctr">
          <a:solidFill>
            <a:srgbClr val="FF7C8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1400" b="1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社區</a:t>
          </a:r>
          <a:endParaRPr lang="en-US" altLang="zh-TW" sz="1400" b="1" kern="1200" baseline="0" dirty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1400" b="1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感測點</a:t>
          </a:r>
        </a:p>
      </dsp:txBody>
      <dsp:txXfrm rot="-5400000">
        <a:off x="1" y="1685265"/>
        <a:ext cx="945798" cy="405343"/>
      </dsp:txXfrm>
    </dsp:sp>
    <dsp:sp modelId="{C4F61B57-F381-485D-BA5C-3ED6F39819CC}">
      <dsp:nvSpPr>
        <dsp:cNvPr id="0" name=""/>
        <dsp:cNvSpPr/>
      </dsp:nvSpPr>
      <dsp:spPr>
        <a:xfrm rot="5400000">
          <a:off x="2755339" y="-597172"/>
          <a:ext cx="878241" cy="44973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7C8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2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工業區周邊地區易受空氣品質影響之敏感族群</a:t>
          </a:r>
          <a:r>
            <a:rPr lang="en-US" sz="12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(</a:t>
          </a:r>
          <a:r>
            <a:rPr lang="zh-TW" sz="12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如幼兒園、小學等</a:t>
          </a:r>
          <a:r>
            <a:rPr lang="en-US" sz="12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)</a:t>
          </a:r>
          <a:r>
            <a:rPr lang="zh-TW" sz="12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，進行設置規劃；藉此了解工業區對於周邊敏感族群之影響，監測之數值也能作為學校評估校區空品變化之依據</a:t>
          </a:r>
          <a:endParaRPr lang="zh-TW" altLang="en-US" sz="1200" kern="1200" baseline="0" dirty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</dsp:txBody>
      <dsp:txXfrm rot="-5400000">
        <a:off x="945799" y="1255240"/>
        <a:ext cx="4454450" cy="792497"/>
      </dsp:txXfrm>
    </dsp:sp>
    <dsp:sp modelId="{6697646D-7C98-4D80-841E-C5AD1CF20569}">
      <dsp:nvSpPr>
        <dsp:cNvPr id="0" name=""/>
        <dsp:cNvSpPr/>
      </dsp:nvSpPr>
      <dsp:spPr>
        <a:xfrm rot="5400000">
          <a:off x="-202671" y="2620892"/>
          <a:ext cx="1351141" cy="945798"/>
        </a:xfrm>
        <a:prstGeom prst="chevron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1400" b="1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交通</a:t>
          </a:r>
          <a:endParaRPr lang="en-US" altLang="zh-TW" sz="1400" b="1" kern="1200" baseline="0" dirty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1400" b="1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感測點</a:t>
          </a:r>
        </a:p>
      </dsp:txBody>
      <dsp:txXfrm rot="-5400000">
        <a:off x="1" y="2891119"/>
        <a:ext cx="945798" cy="405343"/>
      </dsp:txXfrm>
    </dsp:sp>
    <dsp:sp modelId="{12EA5799-3118-43A2-96C1-7834541EDB41}">
      <dsp:nvSpPr>
        <dsp:cNvPr id="0" name=""/>
        <dsp:cNvSpPr/>
      </dsp:nvSpPr>
      <dsp:spPr>
        <a:xfrm rot="5400000">
          <a:off x="2755339" y="608681"/>
          <a:ext cx="878241" cy="44973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2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以</a:t>
          </a:r>
          <a:r>
            <a:rPr lang="en-US" altLang="zh-TW" sz="12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1~2</a:t>
          </a:r>
          <a:r>
            <a:rPr lang="zh-TW" altLang="en-US" sz="12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公里為布建原則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2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依據後續數值探討規劃為主，針對區域車流量高之區域進行設置（運輸）</a:t>
          </a:r>
        </a:p>
      </dsp:txBody>
      <dsp:txXfrm rot="-5400000">
        <a:off x="945799" y="2461093"/>
        <a:ext cx="4454450" cy="792497"/>
      </dsp:txXfrm>
    </dsp:sp>
    <dsp:sp modelId="{67268CE4-9464-4073-A657-2E2D0559E2C1}">
      <dsp:nvSpPr>
        <dsp:cNvPr id="0" name=""/>
        <dsp:cNvSpPr/>
      </dsp:nvSpPr>
      <dsp:spPr>
        <a:xfrm rot="5400000">
          <a:off x="-202671" y="3819586"/>
          <a:ext cx="1351141" cy="945798"/>
        </a:xfrm>
        <a:prstGeom prst="chevron">
          <a:avLst/>
        </a:prstGeom>
        <a:solidFill>
          <a:srgbClr val="70AD47"/>
        </a:solidFill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1400" b="1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輔助</a:t>
          </a:r>
          <a:endParaRPr lang="en-US" altLang="zh-TW" sz="1400" b="1" kern="1200" baseline="0" dirty="0">
            <a:solidFill>
              <a:srgbClr val="7030A0"/>
            </a:solidFill>
            <a:latin typeface="Arial" panose="020B0604020202020204" pitchFamily="34" charset="0"/>
            <a:ea typeface="微軟正黑體" panose="020B0604030504040204" pitchFamily="34" charset="-120"/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1400" b="1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感測點</a:t>
          </a:r>
        </a:p>
      </dsp:txBody>
      <dsp:txXfrm rot="-5400000">
        <a:off x="1" y="4089813"/>
        <a:ext cx="945798" cy="405343"/>
      </dsp:txXfrm>
    </dsp:sp>
    <dsp:sp modelId="{61C6347D-C336-4D84-BB3A-2B7AE44A8245}">
      <dsp:nvSpPr>
        <dsp:cNvPr id="0" name=""/>
        <dsp:cNvSpPr/>
      </dsp:nvSpPr>
      <dsp:spPr>
        <a:xfrm rot="5400000">
          <a:off x="2755339" y="1814535"/>
          <a:ext cx="878241" cy="44973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針對鄉鎮地區周邊無標準測站之區域，以低密度</a:t>
          </a:r>
          <a:r>
            <a:rPr lang="en-US" altLang="zh-TW" sz="11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5</a:t>
          </a:r>
          <a:r>
            <a:rPr lang="zh-TW" altLang="en-US" sz="11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公里進行布置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可部分裝設於過往露燃盛行區域進行監測</a:t>
          </a:r>
          <a:r>
            <a:rPr lang="en-US" altLang="zh-TW" sz="11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,</a:t>
          </a:r>
          <a:r>
            <a:rPr lang="zh-TW" altLang="en-US" sz="11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除可達到監測站空區輔助效益</a:t>
          </a:r>
          <a:r>
            <a:rPr lang="en-US" altLang="zh-TW" sz="11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,</a:t>
          </a:r>
          <a:r>
            <a:rPr lang="zh-TW" altLang="en-US" sz="1100" kern="1200" baseline="0" dirty="0">
              <a:solidFill>
                <a:srgbClr val="7030A0"/>
              </a:solidFill>
              <a:latin typeface="Arial" panose="020B0604020202020204" pitchFamily="34" charset="0"/>
              <a:ea typeface="微軟正黑體" panose="020B0604030504040204" pitchFamily="34" charset="-120"/>
            </a:rPr>
            <a:t>亦能評估感測器於露燃計畫之應用性</a:t>
          </a:r>
        </a:p>
      </dsp:txBody>
      <dsp:txXfrm rot="-5400000">
        <a:off x="945799" y="3666947"/>
        <a:ext cx="4454450" cy="7924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70A02-D776-4ED0-B33E-BE77959CD14B}" type="datetimeFigureOut">
              <a:rPr lang="zh-TW" altLang="en-US" smtClean="0"/>
              <a:t>2020/11/18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27C2F-F63E-4587-8397-85C24F9E8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6924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較像是</a:t>
            </a:r>
            <a:r>
              <a:rPr kumimoji="1" lang="en-US" altLang="zh-TW" dirty="0"/>
              <a:t>CHT</a:t>
            </a:r>
            <a:r>
              <a:rPr kumimoji="1" lang="zh-TW" altLang="en-US" dirty="0"/>
              <a:t>於</a:t>
            </a:r>
            <a:r>
              <a:rPr kumimoji="1" lang="en-US" altLang="zh-TW" dirty="0" err="1"/>
              <a:t>IoT</a:t>
            </a:r>
            <a:r>
              <a:rPr kumimoji="1" lang="zh-TW" altLang="en-US" dirty="0"/>
              <a:t>的整個佈局、</a:t>
            </a:r>
            <a:r>
              <a:rPr kumimoji="1" lang="en-US" altLang="zh-TW" dirty="0"/>
              <a:t>cover</a:t>
            </a:r>
            <a:r>
              <a:rPr kumimoji="1" lang="zh-TW" altLang="en-US" dirty="0"/>
              <a:t>裝置端、網路端、平台端、應用端的策略方向規劃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為什麼叫</a:t>
            </a:r>
            <a:r>
              <a:rPr kumimoji="1" lang="en-US" altLang="zh-TW" dirty="0"/>
              <a:t>”</a:t>
            </a:r>
            <a:r>
              <a:rPr kumimoji="1" lang="zh-TW" altLang="en-US" dirty="0"/>
              <a:t>大</a:t>
            </a:r>
            <a:r>
              <a:rPr kumimoji="1" lang="en-US" altLang="zh-TW" dirty="0"/>
              <a:t>”</a:t>
            </a:r>
            <a:r>
              <a:rPr kumimoji="1" lang="zh-TW" altLang="en-US" dirty="0"/>
              <a:t>平台？、至少</a:t>
            </a:r>
            <a:r>
              <a:rPr kumimoji="1" lang="en-US" altLang="zh-TW" dirty="0"/>
              <a:t>12</a:t>
            </a:r>
            <a:r>
              <a:rPr kumimoji="1" lang="zh-TW" altLang="en-US" dirty="0"/>
              <a:t>、</a:t>
            </a:r>
            <a:r>
              <a:rPr kumimoji="1" lang="en-US" altLang="zh-TW" dirty="0"/>
              <a:t>13</a:t>
            </a:r>
            <a:r>
              <a:rPr kumimoji="1" lang="zh-TW" altLang="en-US" dirty="0"/>
              <a:t>模組、以後還會擴展；</a:t>
            </a:r>
            <a:endParaRPr kumimoji="1" lang="en-US" altLang="zh-TW" dirty="0"/>
          </a:p>
          <a:p>
            <a:r>
              <a:rPr kumimoji="1" lang="en-US" altLang="zh-TW" dirty="0"/>
              <a:t>Slogan</a:t>
            </a:r>
            <a:r>
              <a:rPr kumimoji="1" lang="zh-TW" altLang="en-US" dirty="0"/>
              <a:t>：</a:t>
            </a:r>
            <a:r>
              <a:rPr kumimoji="1" lang="en-US" altLang="zh-TW" dirty="0"/>
              <a:t>1,2,3,4,5</a:t>
            </a:r>
            <a:r>
              <a:rPr kumimoji="1" lang="zh-TW" altLang="en-US" dirty="0"/>
              <a:t>；</a:t>
            </a:r>
            <a:r>
              <a:rPr kumimoji="1" lang="en-US" altLang="zh-TW" dirty="0"/>
              <a:t>one,</a:t>
            </a:r>
            <a:r>
              <a:rPr kumimoji="1" lang="en-US" altLang="zh-TW" baseline="0" dirty="0"/>
              <a:t> two, three, four, five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中華電信 </a:t>
            </a:r>
            <a:r>
              <a:rPr kumimoji="1" lang="en-US" altLang="zh-TW" dirty="0" err="1"/>
              <a:t>IoT</a:t>
            </a:r>
            <a:r>
              <a:rPr kumimoji="1" lang="en-US" altLang="zh-TW" dirty="0"/>
              <a:t> </a:t>
            </a:r>
            <a:r>
              <a:rPr kumimoji="1" lang="zh-TW" altLang="en-US" dirty="0"/>
              <a:t>大平台的架構，包含</a:t>
            </a:r>
            <a:r>
              <a:rPr kumimoji="1" lang="en-US" altLang="zh-TW" dirty="0"/>
              <a:t>(</a:t>
            </a:r>
            <a:r>
              <a:rPr kumimoji="1" lang="zh-TW" altLang="en-US" dirty="0"/>
              <a:t>藍色虛線框</a:t>
            </a:r>
            <a:r>
              <a:rPr kumimoji="1" lang="en-US" altLang="zh-TW" dirty="0"/>
              <a:t>)(Slogan)1</a:t>
            </a:r>
            <a:r>
              <a:rPr kumimoji="1" lang="zh-TW" altLang="en-US" dirty="0"/>
              <a:t>個雲平台、</a:t>
            </a:r>
            <a:r>
              <a:rPr kumimoji="1" lang="en-US" altLang="zh-TW" dirty="0"/>
              <a:t>2</a:t>
            </a:r>
            <a:r>
              <a:rPr kumimoji="1" lang="zh-TW" altLang="en-US" dirty="0"/>
              <a:t>類介面、</a:t>
            </a:r>
            <a:r>
              <a:rPr kumimoji="1" lang="en-US" altLang="zh-TW" dirty="0"/>
              <a:t>3</a:t>
            </a:r>
            <a:r>
              <a:rPr kumimoji="1" lang="zh-TW" altLang="en-US" dirty="0"/>
              <a:t>個核心、</a:t>
            </a:r>
            <a:r>
              <a:rPr kumimoji="1" lang="en-US" altLang="zh-TW" dirty="0"/>
              <a:t>4+</a:t>
            </a:r>
            <a:r>
              <a:rPr kumimoji="1" lang="zh-TW" altLang="en-US" dirty="0"/>
              <a:t>個領域、</a:t>
            </a:r>
            <a:r>
              <a:rPr kumimoji="1" lang="en-US" altLang="zh-TW" dirty="0"/>
              <a:t>5+</a:t>
            </a:r>
            <a:r>
              <a:rPr kumimoji="1" lang="zh-TW" altLang="en-US" dirty="0"/>
              <a:t>種智慧；</a:t>
            </a:r>
            <a:endParaRPr kumimoji="1" lang="en-US" altLang="zh-TW" dirty="0"/>
          </a:p>
          <a:p>
            <a:r>
              <a:rPr kumimoji="1" lang="en-US" altLang="zh-TW" dirty="0"/>
              <a:t>1</a:t>
            </a:r>
            <a:r>
              <a:rPr kumimoji="1" lang="zh-TW" altLang="en-US" dirty="0"/>
              <a:t>個雲平台：採</a:t>
            </a:r>
            <a:r>
              <a:rPr kumimoji="1" lang="en-US" altLang="zh-TW" dirty="0"/>
              <a:t>ACM</a:t>
            </a:r>
            <a:r>
              <a:rPr kumimoji="1" lang="zh-TW" altLang="en-US" dirty="0"/>
              <a:t>設計，整個大平台的核心模組、領域模組、智慧模組都是建置在</a:t>
            </a:r>
            <a:r>
              <a:rPr kumimoji="1" lang="en-US" altLang="zh-TW" dirty="0"/>
              <a:t>ACM</a:t>
            </a:r>
            <a:r>
              <a:rPr kumimoji="1" lang="zh-TW" altLang="en-US" dirty="0"/>
              <a:t>、提供可統一管理分配底層運算資源</a:t>
            </a:r>
            <a:r>
              <a:rPr kumimoji="1" lang="en-US" altLang="zh-TW" dirty="0"/>
              <a:t>(</a:t>
            </a:r>
            <a:r>
              <a:rPr kumimoji="1" lang="zh-TW" altLang="en-US" dirty="0"/>
              <a:t>實體機</a:t>
            </a:r>
            <a:r>
              <a:rPr kumimoji="1" lang="en-US" altLang="zh-TW" dirty="0"/>
              <a:t>/VM)</a:t>
            </a:r>
            <a:r>
              <a:rPr kumimoji="1" lang="zh-TW" altLang="en-US" dirty="0"/>
              <a:t>，並提供應用程式高可用性、高延展性的運行環境及統一的服務</a:t>
            </a:r>
            <a:r>
              <a:rPr kumimoji="1" lang="en-US" altLang="zh-TW" dirty="0"/>
              <a:t>(API</a:t>
            </a:r>
            <a:r>
              <a:rPr kumimoji="1" lang="zh-TW" altLang="en-US" dirty="0"/>
              <a:t>、</a:t>
            </a:r>
            <a:r>
              <a:rPr kumimoji="1" lang="en-US" altLang="zh-TW" dirty="0"/>
              <a:t>SSO)</a:t>
            </a:r>
            <a:r>
              <a:rPr kumimoji="1" lang="zh-TW" altLang="en-US" dirty="0"/>
              <a:t>提供方式；預計</a:t>
            </a:r>
            <a:r>
              <a:rPr kumimoji="1" lang="en-US" altLang="zh-TW" dirty="0"/>
              <a:t>107/2Q</a:t>
            </a:r>
            <a:r>
              <a:rPr kumimoji="1" lang="zh-TW" altLang="en-US" dirty="0"/>
              <a:t>也可讓用戶的應用系統放到此雲平台執行。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2</a:t>
            </a:r>
            <a:r>
              <a:rPr kumimoji="1" lang="zh-TW" altLang="en-US" dirty="0"/>
              <a:t>類介面：</a:t>
            </a:r>
            <a:r>
              <a:rPr lang="zh-TW" altLang="en-US" dirty="0"/>
              <a:t>北向介面供應用服務叫用、南向介面供裝置連接叫用，整個</a:t>
            </a:r>
            <a:r>
              <a:rPr kumimoji="1" lang="zh-TW" altLang="en-US" dirty="0"/>
              <a:t>大平台對外提供的服務主要都是透過</a:t>
            </a:r>
            <a:r>
              <a:rPr kumimoji="1" lang="en-US" altLang="zh-TW" dirty="0"/>
              <a:t>API</a:t>
            </a:r>
            <a:r>
              <a:rPr kumimoji="1" lang="zh-TW" altLang="en-US" dirty="0"/>
              <a:t>介面來提供</a:t>
            </a:r>
            <a:endParaRPr lang="en-US" altLang="zh-TW" dirty="0"/>
          </a:p>
          <a:p>
            <a:r>
              <a:rPr kumimoji="1" lang="en-US" altLang="zh-TW" dirty="0"/>
              <a:t>3</a:t>
            </a:r>
            <a:r>
              <a:rPr kumimoji="1" lang="zh-TW" altLang="en-US" dirty="0"/>
              <a:t>個核心：包含</a:t>
            </a:r>
            <a:r>
              <a:rPr kumimoji="1" lang="en-US" altLang="zh-TW" dirty="0"/>
              <a:t>DMP</a:t>
            </a:r>
            <a:r>
              <a:rPr kumimoji="1" lang="zh-TW" altLang="en-US" dirty="0"/>
              <a:t>、</a:t>
            </a:r>
            <a:r>
              <a:rPr kumimoji="1" lang="en-US" altLang="zh-TW" dirty="0"/>
              <a:t>AEP</a:t>
            </a:r>
            <a:r>
              <a:rPr kumimoji="1" lang="zh-TW" altLang="en-US" dirty="0"/>
              <a:t>、</a:t>
            </a:r>
            <a:r>
              <a:rPr kumimoji="1" lang="en-US" altLang="zh-TW" dirty="0"/>
              <a:t>CMP</a:t>
            </a:r>
            <a:r>
              <a:rPr kumimoji="1" lang="zh-TW" altLang="en-US" dirty="0"/>
              <a:t>等三個功能模組，這些是</a:t>
            </a:r>
            <a:r>
              <a:rPr kumimoji="1" lang="en-US" altLang="zh-TW" dirty="0" err="1"/>
              <a:t>IoT</a:t>
            </a:r>
            <a:r>
              <a:rPr kumimoji="1" lang="zh-TW" altLang="en-US" dirty="0"/>
              <a:t>應用一定會使用到的服務，但其中</a:t>
            </a:r>
            <a:r>
              <a:rPr kumimoji="1" lang="en-US" altLang="zh-TW" dirty="0"/>
              <a:t>CMP</a:t>
            </a:r>
            <a:r>
              <a:rPr kumimoji="1" lang="zh-TW" altLang="en-US" dirty="0"/>
              <a:t>只有與電信商合作的</a:t>
            </a:r>
            <a:r>
              <a:rPr kumimoji="1" lang="en-US" altLang="zh-TW" dirty="0" err="1"/>
              <a:t>IoT</a:t>
            </a:r>
            <a:r>
              <a:rPr kumimoji="1" lang="zh-TW" altLang="en-US" dirty="0"/>
              <a:t>平台才能提供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(4+</a:t>
            </a:r>
            <a:r>
              <a:rPr kumimoji="1" lang="zh-TW" altLang="en-US" dirty="0"/>
              <a:t>、</a:t>
            </a:r>
            <a:r>
              <a:rPr kumimoji="1" lang="en-US" altLang="zh-TW" dirty="0"/>
              <a:t>5+</a:t>
            </a:r>
            <a:r>
              <a:rPr kumimoji="1" lang="zh-TW" altLang="en-US" dirty="0"/>
              <a:t>的</a:t>
            </a:r>
            <a:r>
              <a:rPr kumimoji="1" lang="en-US" altLang="zh-TW" dirty="0"/>
              <a:t>”+”</a:t>
            </a:r>
            <a:r>
              <a:rPr kumimoji="1" lang="zh-TW" altLang="en-US" dirty="0"/>
              <a:t>表示會持續擴充</a:t>
            </a:r>
            <a:r>
              <a:rPr kumimoji="1" lang="en-US" altLang="zh-TW" dirty="0"/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4+</a:t>
            </a:r>
            <a:r>
              <a:rPr kumimoji="1" lang="zh-TW" altLang="en-US" dirty="0"/>
              <a:t>個領域：</a:t>
            </a:r>
            <a:r>
              <a:rPr kumimoji="1" lang="en-US" altLang="zh-TW" dirty="0" err="1"/>
              <a:t>IoT</a:t>
            </a:r>
            <a:r>
              <a:rPr kumimoji="1" lang="zh-TW" altLang="en-US" dirty="0"/>
              <a:t>應用非常廣泛、幾無所不包，各領域有領域的</a:t>
            </a:r>
            <a:r>
              <a:rPr kumimoji="1" lang="en-US" altLang="zh-TW" dirty="0"/>
              <a:t>domain knowhow</a:t>
            </a:r>
            <a:r>
              <a:rPr kumimoji="1" lang="zh-TW" altLang="en-US" dirty="0"/>
              <a:t>，將本公司發展成果</a:t>
            </a:r>
            <a:r>
              <a:rPr kumimoji="1" lang="en-US" altLang="zh-TW" dirty="0"/>
              <a:t>share</a:t>
            </a:r>
            <a:r>
              <a:rPr kumimoji="1" lang="zh-TW" altLang="en-US" dirty="0"/>
              <a:t>到大平台提供共用、分享，讓用戶可更快速的開發自己的應用，透過</a:t>
            </a:r>
            <a:r>
              <a:rPr kumimoji="1" lang="en-US" altLang="zh-TW" dirty="0"/>
              <a:t>API</a:t>
            </a:r>
            <a:r>
              <a:rPr kumimoji="1" lang="zh-TW" altLang="en-US" dirty="0"/>
              <a:t>提供包含</a:t>
            </a:r>
            <a:r>
              <a:rPr lang="zh-TW" altLang="en-US" sz="1200" dirty="0">
                <a:solidFill>
                  <a:schemeClr val="tx1"/>
                </a:solidFill>
              </a:rPr>
              <a:t>建築</a:t>
            </a:r>
            <a:r>
              <a:rPr lang="en-US" altLang="zh-TW" sz="1200" dirty="0">
                <a:solidFill>
                  <a:schemeClr val="tx1"/>
                </a:solidFill>
              </a:rPr>
              <a:t>/</a:t>
            </a:r>
            <a:r>
              <a:rPr lang="zh-TW" altLang="en-US" sz="1200" dirty="0">
                <a:solidFill>
                  <a:schemeClr val="tx1"/>
                </a:solidFill>
              </a:rPr>
              <a:t>家庭、交通、能源、影像等領域常用的</a:t>
            </a:r>
            <a:r>
              <a:rPr lang="zh-TW" altLang="en-US" dirty="0"/>
              <a:t>產業協定</a:t>
            </a:r>
            <a:r>
              <a:rPr lang="en-US" altLang="zh-TW" dirty="0"/>
              <a:t>(Modbus</a:t>
            </a:r>
            <a:r>
              <a:rPr lang="zh-TW" altLang="en-US" dirty="0"/>
              <a:t>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BACNet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/>
              <a:t>TaiSEIA101</a:t>
            </a:r>
            <a:r>
              <a:rPr lang="zh-TW" altLang="en-US" dirty="0"/>
              <a:t>、</a:t>
            </a:r>
            <a:r>
              <a:rPr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ONVIF)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、可共用功能</a:t>
            </a:r>
            <a:r>
              <a:rPr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能源分析、家電控制、定位、影像查詢</a:t>
            </a:r>
            <a:r>
              <a:rPr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endParaRPr lang="zh-TW" altLang="en-US" dirty="0"/>
          </a:p>
          <a:p>
            <a:r>
              <a:rPr kumimoji="1" lang="en-US" altLang="zh-TW" dirty="0"/>
              <a:t>5+</a:t>
            </a:r>
            <a:r>
              <a:rPr kumimoji="1" lang="zh-TW" altLang="en-US" dirty="0"/>
              <a:t>種智慧：</a:t>
            </a:r>
            <a:endParaRPr kumimoji="1" lang="en-US" altLang="zh-TW" dirty="0"/>
          </a:p>
          <a:p>
            <a:r>
              <a:rPr kumimoji="1" lang="zh-TW" altLang="en-US" dirty="0"/>
              <a:t>資安：資安檢測、防護、偵測等 </a:t>
            </a:r>
            <a:r>
              <a:rPr kumimoji="1" lang="en-US" altLang="zh-TW" dirty="0" err="1"/>
              <a:t>IoT</a:t>
            </a:r>
            <a:r>
              <a:rPr kumimoji="1" lang="en-US" altLang="zh-TW" dirty="0"/>
              <a:t> </a:t>
            </a:r>
            <a:r>
              <a:rPr kumimoji="1" lang="zh-TW" altLang="en-US" dirty="0"/>
              <a:t>資安方案，</a:t>
            </a:r>
            <a:r>
              <a:rPr kumimoji="1" lang="en-US" altLang="zh-TW" dirty="0"/>
              <a:t>PKI </a:t>
            </a:r>
            <a:r>
              <a:rPr kumimoji="1" lang="zh-TW" altLang="en-US" dirty="0"/>
              <a:t>雙向認證、</a:t>
            </a:r>
            <a:r>
              <a:rPr kumimoji="1" lang="en-US" altLang="zh-TW" dirty="0"/>
              <a:t>TLS</a:t>
            </a:r>
            <a:r>
              <a:rPr kumimoji="1" lang="zh-TW" altLang="en-US" dirty="0"/>
              <a:t>加密、通訊風險偵測，</a:t>
            </a:r>
            <a:r>
              <a:rPr kumimoji="1" lang="en-US" altLang="zh-TW" dirty="0"/>
              <a:t>Secure Element(</a:t>
            </a:r>
            <a:r>
              <a:rPr kumimoji="1" lang="zh-TW" altLang="en-US" dirty="0"/>
              <a:t>含</a:t>
            </a:r>
            <a:r>
              <a:rPr kumimoji="1" lang="en-US" altLang="zh-TW" dirty="0"/>
              <a:t>SDK)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區塊鏈</a:t>
            </a:r>
            <a:r>
              <a:rPr kumimoji="1" lang="zh-TW" altLang="en-US" dirty="0"/>
              <a:t>：資料不可竄改的分散式、安全儲存環境，重要交易信息的證據</a:t>
            </a:r>
            <a:r>
              <a:rPr kumimoji="1" lang="en-US" altLang="zh-TW" dirty="0"/>
              <a:t>(</a:t>
            </a:r>
            <a:r>
              <a:rPr kumimoji="1" lang="zh-TW" altLang="en-US" dirty="0"/>
              <a:t>可分享交流</a:t>
            </a:r>
            <a:r>
              <a:rPr kumimoji="1" lang="en-US" altLang="zh-TW" dirty="0"/>
              <a:t>)</a:t>
            </a:r>
            <a:r>
              <a:rPr kumimoji="1" lang="zh-TW" altLang="en-US" dirty="0"/>
              <a:t>；主要應用於保險理賠</a:t>
            </a:r>
            <a:r>
              <a:rPr kumimoji="1" lang="en-US" altLang="zh-TW" dirty="0"/>
              <a:t>(</a:t>
            </a:r>
            <a:r>
              <a:rPr kumimoji="1" lang="zh-TW" altLang="en-US" dirty="0"/>
              <a:t>飛機誤點的旅遊不便險、醫療險</a:t>
            </a:r>
            <a:r>
              <a:rPr kumimoji="1" lang="en-US" altLang="zh-TW" dirty="0"/>
              <a:t>)</a:t>
            </a:r>
          </a:p>
          <a:p>
            <a:r>
              <a:rPr kumimoji="1" lang="zh-TW" altLang="en-US" dirty="0"/>
              <a:t>大數據：親和性介面、完整大數據分析工具</a:t>
            </a:r>
            <a:r>
              <a:rPr kumimoji="1" lang="en-US" altLang="zh-TW" dirty="0"/>
              <a:t>(~60</a:t>
            </a:r>
            <a:r>
              <a:rPr kumimoji="1" lang="zh-TW" altLang="en-US" dirty="0"/>
              <a:t>種演算法</a:t>
            </a:r>
            <a:r>
              <a:rPr kumimoji="1" lang="en-US" altLang="zh-TW" dirty="0"/>
              <a:t>)</a:t>
            </a:r>
            <a:r>
              <a:rPr kumimoji="1" lang="zh-TW" altLang="en-US" dirty="0"/>
              <a:t>，豐富的分析流程包，支援即時分析應用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kumimoji="1" lang="zh-TW" altLang="en-US" dirty="0"/>
              <a:t>：深度學習運算環境、語音</a:t>
            </a:r>
            <a:r>
              <a:rPr kumimoji="1" lang="en-US" altLang="zh-TW" dirty="0"/>
              <a:t>(</a:t>
            </a:r>
            <a:r>
              <a:rPr kumimoji="1" lang="zh-TW" altLang="en-US" dirty="0"/>
              <a:t>含台語</a:t>
            </a:r>
            <a:r>
              <a:rPr kumimoji="1" lang="en-US" altLang="zh-TW" dirty="0"/>
              <a:t>)</a:t>
            </a:r>
            <a:r>
              <a:rPr kumimoji="1" lang="zh-TW" altLang="en-US" dirty="0"/>
              <a:t>與影像辨識、</a:t>
            </a:r>
            <a:r>
              <a:rPr kumimoji="1" lang="en-US" altLang="zh-TW" dirty="0"/>
              <a:t>ML</a:t>
            </a:r>
            <a:r>
              <a:rPr kumimoji="1" lang="zh-TW" altLang="en-US" dirty="0"/>
              <a:t>演算法服務</a:t>
            </a:r>
          </a:p>
          <a:p>
            <a:r>
              <a:rPr kumimoji="1" lang="en-US" altLang="zh-TW" dirty="0"/>
              <a:t>AR</a:t>
            </a:r>
            <a:r>
              <a:rPr kumimoji="1" lang="zh-TW" altLang="en-US" dirty="0"/>
              <a:t>：即時雙向影音協作、</a:t>
            </a:r>
            <a:r>
              <a:rPr kumimoji="1" lang="en-US" altLang="zh-TW" dirty="0"/>
              <a:t>AR</a:t>
            </a:r>
            <a:r>
              <a:rPr kumimoji="1" lang="zh-TW" altLang="en-US" dirty="0"/>
              <a:t>文字</a:t>
            </a:r>
            <a:r>
              <a:rPr kumimoji="1" lang="en-US" altLang="zh-TW" dirty="0"/>
              <a:t>/</a:t>
            </a:r>
            <a:r>
              <a:rPr kumimoji="1" lang="zh-TW" altLang="en-US" dirty="0"/>
              <a:t>繪圖顯示</a:t>
            </a:r>
            <a:r>
              <a:rPr kumimoji="1" lang="en-US" altLang="zh-TW" dirty="0"/>
              <a:t>(</a:t>
            </a:r>
            <a:r>
              <a:rPr kumimoji="1" lang="zh-TW" altLang="en-US" dirty="0"/>
              <a:t>智慧眼鏡</a:t>
            </a:r>
            <a:r>
              <a:rPr kumimoji="1" lang="en-US" altLang="zh-TW" dirty="0"/>
              <a:t>)</a:t>
            </a:r>
            <a:r>
              <a:rPr kumimoji="1" lang="zh-TW" altLang="en-US" dirty="0"/>
              <a:t>，大型機具遠端維修應用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4C53ED-F0AB-4491-BA98-789FB8CB12F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163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-274638" y="139700"/>
            <a:ext cx="7497763" cy="4217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9CAFF1-89F6-4188-A584-44EA2AD924F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238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-295275" y="139700"/>
            <a:ext cx="7542213" cy="42433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u="sng" dirty="0"/>
              <a:t>整體解決方案的第一步驟為感測節點設計</a:t>
            </a:r>
            <a:endParaRPr lang="en-US" altLang="zh-TW" b="1" u="sng" dirty="0"/>
          </a:p>
          <a:p>
            <a:r>
              <a:rPr lang="en-US" altLang="zh-TW" b="1" u="sng" dirty="0"/>
              <a:t>(Next) </a:t>
            </a:r>
            <a:r>
              <a:rPr lang="zh-TW" altLang="en-US" b="1" u="sng" dirty="0"/>
              <a:t>設計完成後便會誰行實驗室測試</a:t>
            </a:r>
            <a:endParaRPr lang="en-US" altLang="zh-TW" b="1" u="sng" dirty="0"/>
          </a:p>
          <a:p>
            <a:r>
              <a:rPr lang="en-US" altLang="zh-TW" b="1" u="sng" dirty="0"/>
              <a:t>(Next)</a:t>
            </a:r>
            <a:r>
              <a:rPr lang="zh-TW" altLang="en-US" b="1" u="sng" dirty="0"/>
              <a:t>接著進行測站平行比對，以了解感測器在實際環境中的表現</a:t>
            </a:r>
            <a:endParaRPr lang="en-US" altLang="zh-TW" b="1" u="sng" dirty="0"/>
          </a:p>
          <a:p>
            <a:r>
              <a:rPr lang="en-US" altLang="zh-TW" b="1" u="sng" dirty="0"/>
              <a:t>(Next)</a:t>
            </a:r>
            <a:r>
              <a:rPr lang="zh-TW" altLang="en-US" b="1" u="sng" dirty="0"/>
              <a:t>同時也會進行選址評估</a:t>
            </a:r>
            <a:endParaRPr lang="en-US" altLang="zh-TW" b="1" u="sng" dirty="0"/>
          </a:p>
          <a:p>
            <a:r>
              <a:rPr lang="en-US" altLang="zh-TW" b="1" u="sng" dirty="0"/>
              <a:t>(Next)</a:t>
            </a:r>
            <a:r>
              <a:rPr lang="zh-TW" altLang="en-US" b="1" u="sng" dirty="0"/>
              <a:t>感測器比對與選址結果經環保署確認後，便會開始布建</a:t>
            </a:r>
            <a:endParaRPr lang="en-US" altLang="zh-TW" b="1" u="sng" dirty="0"/>
          </a:p>
          <a:p>
            <a:r>
              <a:rPr lang="en-US" altLang="zh-TW" b="1" u="sng" dirty="0"/>
              <a:t>(Next)</a:t>
            </a:r>
            <a:r>
              <a:rPr lang="zh-TW" altLang="en-US" b="1" u="sng" dirty="0"/>
              <a:t>解決方案亦會同步開發維運管理系統，具備維運管理、數據品質管理及行動</a:t>
            </a:r>
            <a:r>
              <a:rPr lang="en-US" altLang="zh-TW" b="1" u="sng" dirty="0"/>
              <a:t>App</a:t>
            </a:r>
            <a:r>
              <a:rPr lang="zh-TW" altLang="en-US" b="1" u="sng" dirty="0"/>
              <a:t>等功能</a:t>
            </a:r>
            <a:endParaRPr lang="en-US" altLang="zh-TW" b="1" u="sng" dirty="0"/>
          </a:p>
          <a:p>
            <a:r>
              <a:rPr lang="en-US" altLang="zh-TW" b="1" u="sng" dirty="0"/>
              <a:t>(Next)</a:t>
            </a:r>
            <a:r>
              <a:rPr lang="zh-TW" altLang="en-US" b="1" u="sng" dirty="0"/>
              <a:t>維運管理系統負責管理高效巡檢</a:t>
            </a:r>
            <a:endParaRPr lang="en-US" altLang="zh-TW" b="1" u="sng" dirty="0"/>
          </a:p>
          <a:p>
            <a:r>
              <a:rPr lang="en-US" altLang="zh-TW" b="1" u="sng" dirty="0"/>
              <a:t>(Next)</a:t>
            </a:r>
            <a:r>
              <a:rPr lang="zh-TW" altLang="en-US" b="1" u="sng" dirty="0"/>
              <a:t>同時依據回報數據，進行異常偵測</a:t>
            </a:r>
            <a:endParaRPr lang="en-US" altLang="zh-TW" b="1" u="sng" dirty="0"/>
          </a:p>
          <a:p>
            <a:r>
              <a:rPr lang="en-US" altLang="zh-TW" b="1" u="sng" dirty="0"/>
              <a:t>(Next)</a:t>
            </a:r>
            <a:r>
              <a:rPr lang="zh-TW" altLang="en-US" b="1" u="sng" dirty="0"/>
              <a:t>當偵測到異常事件發生，便會安排故障排除，排除後回報管理系統滙整記錄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9CAFF1-89F6-4188-A584-44EA2AD924F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3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特色、指的是所用到的平台的功能強項</a:t>
            </a:r>
            <a:endParaRPr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講稿</a:t>
            </a:r>
            <a:endParaRPr kumimoji="1" lang="en-US" altLang="zh-TW" dirty="0"/>
          </a:p>
          <a:p>
            <a:r>
              <a:rPr kumimoji="1" lang="zh-TW" altLang="en-US" dirty="0"/>
              <a:t>最近空氣品質不良的話題非常熱門，尤其是中南部地區，在好天氣的時候常常空氣品質非常糟，常常都是紅色警戒範圍。</a:t>
            </a:r>
            <a:r>
              <a:rPr kumimoji="1" lang="zh-TW" altLang="en-US" baseline="0" dirty="0"/>
              <a:t> 最近研究也發現，除了抽煙、廚房油煙外，細懸浮微粒 </a:t>
            </a:r>
            <a:r>
              <a:rPr kumimoji="1" lang="en-US" altLang="zh-TW" baseline="0" dirty="0"/>
              <a:t>PM2.5 </a:t>
            </a:r>
            <a:r>
              <a:rPr kumimoji="1" lang="zh-TW" altLang="en-US" baseline="0" dirty="0"/>
              <a:t>也成了造成肺癌的主要病因之一。 因此許多關於空氣品質的物聯網應用孕育而生。</a:t>
            </a:r>
            <a:endParaRPr kumimoji="1" lang="en-US" altLang="zh-TW" baseline="0" dirty="0"/>
          </a:p>
          <a:p>
            <a:r>
              <a:rPr kumimoji="1" lang="zh-TW" altLang="en-US" baseline="0" dirty="0"/>
              <a:t>中華電信在今年初和環保署合作，建置了「環境感測物聯網平台」，並使用樹莓派開發板自製空氣品質感測設備，使用</a:t>
            </a:r>
            <a:r>
              <a:rPr kumimoji="1" lang="en-US" altLang="zh-TW" baseline="0" dirty="0" err="1"/>
              <a:t>IoT</a:t>
            </a:r>
            <a:r>
              <a:rPr kumimoji="1" lang="zh-TW" altLang="en-US" baseline="0" dirty="0"/>
              <a:t>大平台</a:t>
            </a:r>
            <a:r>
              <a:rPr kumimoji="1" lang="en-US" altLang="zh-TW" baseline="0" dirty="0"/>
              <a:t>SDK</a:t>
            </a:r>
            <a:r>
              <a:rPr kumimoji="1" lang="zh-TW" altLang="en-US" baseline="0" dirty="0"/>
              <a:t>及南向介面將空氣品質資料上傳至</a:t>
            </a:r>
            <a:r>
              <a:rPr kumimoji="1" lang="en-US" altLang="zh-TW" baseline="0" dirty="0" err="1"/>
              <a:t>IoT</a:t>
            </a:r>
            <a:r>
              <a:rPr kumimoji="1" lang="zh-TW" altLang="en-US" baseline="0" dirty="0"/>
              <a:t>大平台。如此一來，各種空氣品質應用服務就可以透過</a:t>
            </a:r>
            <a:r>
              <a:rPr kumimoji="1" lang="en-US" altLang="zh-TW" baseline="0" dirty="0" err="1"/>
              <a:t>IoT</a:t>
            </a:r>
            <a:r>
              <a:rPr kumimoji="1" lang="zh-TW" altLang="en-US" baseline="0" dirty="0"/>
              <a:t>大平台的北向介面取得資料，開發加值服務及呈現介面。</a:t>
            </a:r>
            <a:endParaRPr kumimoji="1" lang="en-US" altLang="zh-TW" baseline="0" dirty="0"/>
          </a:p>
          <a:p>
            <a:r>
              <a:rPr kumimoji="1" lang="zh-TW" altLang="en-US" baseline="0" dirty="0"/>
              <a:t>而為服務不太會使用資訊裝置的老人家，</a:t>
            </a:r>
            <a:r>
              <a:rPr kumimoji="1" lang="en-US" altLang="zh-TW" baseline="0" dirty="0" err="1"/>
              <a:t>IoT</a:t>
            </a:r>
            <a:r>
              <a:rPr kumimoji="1" lang="zh-TW" altLang="en-US" baseline="0" dirty="0"/>
              <a:t>大平台也提供可以透過市話來訂閱空氣品質的服務，在空氣品質達到紅色警戒，或是恢復正常時，都會以市話通知訂閱者。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65630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dk1"/>
                </a:solidFill>
              </a:rPr>
              <a:t>Open Data</a:t>
            </a:r>
            <a:r>
              <a:rPr lang="zh-TW" altLang="en-US" sz="1200" kern="1200" dirty="0">
                <a:solidFill>
                  <a:schemeClr val="dk1"/>
                </a:solidFill>
              </a:rPr>
              <a:t>與論文研究：介接</a:t>
            </a:r>
            <a:r>
              <a:rPr lang="en-US" altLang="zh-TW" sz="1200" kern="1200" dirty="0">
                <a:solidFill>
                  <a:schemeClr val="dk1"/>
                </a:solidFill>
              </a:rPr>
              <a:t>Open </a:t>
            </a:r>
            <a:r>
              <a:rPr lang="en-US" altLang="zh-TW" sz="1200" kern="1200" dirty="0" err="1">
                <a:solidFill>
                  <a:schemeClr val="dk1"/>
                </a:solidFill>
              </a:rPr>
              <a:t>weathermap</a:t>
            </a:r>
            <a:r>
              <a:rPr lang="zh-TW" altLang="en-US" sz="1200" kern="1200" dirty="0">
                <a:solidFill>
                  <a:schemeClr val="dk1"/>
                </a:solidFill>
              </a:rPr>
              <a:t>之溫度、雲量預測，氣象局之日照時數、年日照累積量數據資料。</a:t>
            </a:r>
            <a:endParaRPr lang="en-US" altLang="zh-TW" sz="1200" kern="1200" dirty="0">
              <a:solidFill>
                <a:schemeClr val="dk1"/>
              </a:solidFill>
            </a:endParaRPr>
          </a:p>
          <a:p>
            <a:endParaRPr lang="en-US" altLang="zh-TW" dirty="0"/>
          </a:p>
          <a:p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訓練資料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(training set)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：</a:t>
            </a:r>
          </a:p>
          <a:p>
            <a:pPr lvl="1"/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使用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60%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的原始資料。</a:t>
            </a:r>
          </a:p>
          <a:p>
            <a:pPr lvl="1"/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用訓練資料來建置模型，可能會有多個演算法。</a:t>
            </a:r>
          </a:p>
          <a:p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驗證資料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(validation set)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：</a:t>
            </a:r>
          </a:p>
          <a:p>
            <a:pPr lvl="1"/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使用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20%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的原始資料。</a:t>
            </a:r>
          </a:p>
          <a:p>
            <a:pPr lvl="1"/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用訓練出來的模型，套用到驗證資料，來評估這多個演算法中，哪一個最好。例如交叉驗證或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Leave One Out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。並在此步驟會選出一個最好的模型。</a:t>
            </a:r>
          </a:p>
          <a:p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測試資料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(test set)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：</a:t>
            </a:r>
          </a:p>
          <a:p>
            <a:pPr lvl="1"/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使用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20%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的原始資料。</a:t>
            </a:r>
          </a:p>
          <a:p>
            <a:pPr lvl="1"/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用上個步驟中選出最好的那個演算法，套用到測試資料，並看該演算法在測試資料的表現。因為可能驗證結果很好，但套用到新資料的時候又出現預測結果不佳的狀況。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8310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DBC89-5E9D-4F7E-88AE-C039460AFDB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0047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997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0856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原水溫度約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度、</a:t>
            </a:r>
            <a:r>
              <a:rPr lang="zh-TW" altLang="en-US" sz="1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需控制水溫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第一階約</a:t>
            </a:r>
            <a:r>
              <a:rPr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18~20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度，第二階約</a:t>
            </a:r>
            <a:r>
              <a:rPr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22~24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度、第三階約</a:t>
            </a:r>
            <a:r>
              <a:rPr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24~26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度，蝦池入水溫約</a:t>
            </a:r>
            <a:r>
              <a:rPr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27~28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548945-88DF-4783-BCDA-87F78CE941A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308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1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07145-51DA-49EA-B56C-7875B5EB2612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1775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9CAFF1-89F6-4188-A584-44EA2AD924F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751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17267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378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EEE8A7A-E275-40C3-89FA-C3868437A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"/>
            <a:ext cx="5174459" cy="431074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2" y="2090741"/>
            <a:ext cx="10515600" cy="2852737"/>
          </a:xfrm>
        </p:spPr>
        <p:txBody>
          <a:bodyPr anchor="b">
            <a:normAutofit/>
          </a:bodyPr>
          <a:lstStyle>
            <a:lvl1pPr algn="ctr">
              <a:defRPr sz="405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C37E90-81A7-43DD-A743-D16061637892}" type="datetime1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2020/11/18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782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48684" y="0"/>
            <a:ext cx="12230101" cy="659765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188640"/>
            <a:ext cx="10570404" cy="792088"/>
          </a:xfrm>
        </p:spPr>
        <p:txBody>
          <a:bodyPr/>
          <a:lstStyle>
            <a:lvl1pPr algn="l">
              <a:defRPr sz="27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20336" y="609329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050" b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CC442-CE69-4560-B306-E0F4A383EF85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flipH="1">
            <a:off x="-19049" y="340075"/>
            <a:ext cx="1247775" cy="675969"/>
          </a:xfrm>
          <a:prstGeom prst="rect">
            <a:avLst/>
          </a:prstGeom>
          <a:solidFill>
            <a:srgbClr val="006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椭圆 5"/>
          <p:cNvSpPr/>
          <p:nvPr userDrawn="1"/>
        </p:nvSpPr>
        <p:spPr>
          <a:xfrm flipH="1">
            <a:off x="947611" y="340075"/>
            <a:ext cx="618239" cy="675969"/>
          </a:xfrm>
          <a:prstGeom prst="ellipse">
            <a:avLst/>
          </a:prstGeom>
          <a:solidFill>
            <a:srgbClr val="006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469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3E9937-24CE-4797-9C77-4332796F8419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22817" y="981778"/>
            <a:ext cx="11082867" cy="549046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4734184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3E9937-24CE-4797-9C77-4332796F8419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13"/>
          </p:nvPr>
        </p:nvSpPr>
        <p:spPr>
          <a:xfrm>
            <a:off x="1270001" y="2665413"/>
            <a:ext cx="10011833" cy="1646237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4821684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標題投影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963463" y="3703092"/>
            <a:ext cx="6193367" cy="12255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300" baseline="0">
                <a:solidFill>
                  <a:srgbClr val="0070C0"/>
                </a:solidFill>
                <a:latin typeface="Arial" pitchFamily="34" charset="0"/>
              </a:defRPr>
            </a:lvl1pPr>
          </a:lstStyle>
          <a:p>
            <a:pPr lvl="0"/>
            <a:endParaRPr lang="zh-TW" altLang="zh-TW" noProof="0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44639"/>
            <a:ext cx="10363200" cy="147002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algn="ctr">
              <a:defRPr sz="4800" baseline="0">
                <a:latin typeface="Arial" pitchFamily="34" charset="0"/>
              </a:defRPr>
            </a:lvl1pPr>
          </a:lstStyle>
          <a:p>
            <a:pPr lvl="0"/>
            <a:r>
              <a:rPr lang="zh-TW" altLang="en-US" noProof="0" dirty="0"/>
              <a:t>按一下以編輯母片標題樣式</a:t>
            </a:r>
          </a:p>
        </p:txBody>
      </p:sp>
      <p:pic>
        <p:nvPicPr>
          <p:cNvPr id="7" name="Picture 2" descr="C:\Users\angela\Desktop\ETWF001_20140828100544216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46" y="142852"/>
            <a:ext cx="52705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9152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0960" y="17560"/>
            <a:ext cx="11201440" cy="698500"/>
          </a:xfrm>
        </p:spPr>
        <p:txBody>
          <a:bodyPr/>
          <a:lstStyle>
            <a:lvl1pPr>
              <a:defRPr sz="3600" baseline="0">
                <a:latin typeface="Arial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0960" y="785794"/>
            <a:ext cx="11446973" cy="5429288"/>
          </a:xfrm>
        </p:spPr>
        <p:txBody>
          <a:bodyPr/>
          <a:lstStyle>
            <a:lvl1pPr marL="444500" indent="-444500">
              <a:spcBef>
                <a:spcPts val="600"/>
              </a:spcBef>
              <a:buFont typeface="Wingdings" panose="05000000000000000000" pitchFamily="2" charset="2"/>
              <a:buChar char="u"/>
              <a:defRPr sz="2800" baseline="0">
                <a:latin typeface="Arial" pitchFamily="34" charset="0"/>
                <a:ea typeface="微軟正黑體" pitchFamily="34" charset="-120"/>
              </a:defRPr>
            </a:lvl1pPr>
            <a:lvl2pPr>
              <a:spcBef>
                <a:spcPts val="600"/>
              </a:spcBef>
              <a:defRPr sz="2400" baseline="0">
                <a:latin typeface="Arial" pitchFamily="34" charset="0"/>
                <a:ea typeface="微軟正黑體" pitchFamily="34" charset="-120"/>
              </a:defRPr>
            </a:lvl2pPr>
            <a:lvl3pPr>
              <a:spcBef>
                <a:spcPts val="600"/>
              </a:spcBef>
              <a:defRPr sz="2000" baseline="0">
                <a:latin typeface="Arial" pitchFamily="34" charset="0"/>
                <a:ea typeface="微軟正黑體" pitchFamily="34" charset="-120"/>
              </a:defRPr>
            </a:lvl3pPr>
            <a:lvl4pPr>
              <a:spcBef>
                <a:spcPts val="600"/>
              </a:spcBef>
              <a:defRPr sz="1600" baseline="0">
                <a:latin typeface="Arial" pitchFamily="34" charset="0"/>
                <a:ea typeface="微軟正黑體" pitchFamily="34" charset="-120"/>
              </a:defRPr>
            </a:lvl4pPr>
            <a:lvl5pPr>
              <a:spcBef>
                <a:spcPts val="600"/>
              </a:spcBef>
              <a:defRPr sz="1400"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184BDCD0-0176-44F7-A2DA-F295053EEC16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17925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 baseline="0">
                <a:solidFill>
                  <a:srgbClr val="0000FF"/>
                </a:solidFill>
                <a:latin typeface="Arial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1BB0EDBD-EA79-4788-89D1-7790F4B0EF29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783700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9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0960" y="17560"/>
            <a:ext cx="11201440" cy="698500"/>
          </a:xfr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baseline="0">
                <a:latin typeface="Arial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baseline="0">
                <a:latin typeface="Arial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C6554A03-5675-484B-BEEC-9FB9613AA9EF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8846867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F379E7F4-8682-4C89-9A70-8C09292F715D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  <p:grpSp>
        <p:nvGrpSpPr>
          <p:cNvPr id="3" name="群組 8"/>
          <p:cNvGrpSpPr>
            <a:grpSpLocks/>
          </p:cNvGrpSpPr>
          <p:nvPr userDrawn="1"/>
        </p:nvGrpSpPr>
        <p:grpSpPr bwMode="auto">
          <a:xfrm>
            <a:off x="95209" y="785795"/>
            <a:ext cx="11957092" cy="581233"/>
            <a:chOff x="73025" y="1076325"/>
            <a:chExt cx="9055638" cy="480467"/>
          </a:xfrm>
        </p:grpSpPr>
        <p:sp>
          <p:nvSpPr>
            <p:cNvPr id="4" name="AutoShape 6"/>
            <p:cNvSpPr>
              <a:spLocks noChangeArrowheads="1"/>
            </p:cNvSpPr>
            <p:nvPr/>
          </p:nvSpPr>
          <p:spPr bwMode="auto">
            <a:xfrm>
              <a:off x="73025" y="1076325"/>
              <a:ext cx="9055638" cy="48046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B8B8B0">
                    <a:alpha val="65999"/>
                  </a:srgb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TW" altLang="en-US" sz="1800" baseline="0">
                <a:latin typeface="Arial" pitchFamily="34" charset="0"/>
                <a:ea typeface="微軟正黑體" pitchFamily="34" charset="-120"/>
              </a:endParaRPr>
            </a:p>
          </p:txBody>
        </p:sp>
        <p:sp>
          <p:nvSpPr>
            <p:cNvPr id="5" name="AutoShape 6"/>
            <p:cNvSpPr>
              <a:spLocks noChangeArrowheads="1"/>
            </p:cNvSpPr>
            <p:nvPr/>
          </p:nvSpPr>
          <p:spPr bwMode="auto">
            <a:xfrm>
              <a:off x="398481" y="1124054"/>
              <a:ext cx="8514269" cy="36114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70195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TW" altLang="en-US" sz="1800" b="1" baseline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微軟正黑體" pitchFamily="34" charset="-120"/>
                <a:cs typeface="微軟正黑體" charset="0"/>
              </a:endParaRPr>
            </a:p>
          </p:txBody>
        </p:sp>
      </p:grpSp>
      <p:sp>
        <p:nvSpPr>
          <p:cNvPr id="6" name="AutoShape 12"/>
          <p:cNvSpPr>
            <a:spLocks noChangeArrowheads="1"/>
          </p:cNvSpPr>
          <p:nvPr userDrawn="1"/>
        </p:nvSpPr>
        <p:spPr bwMode="gray">
          <a:xfrm>
            <a:off x="385274" y="1428736"/>
            <a:ext cx="11425767" cy="4786346"/>
          </a:xfrm>
          <a:prstGeom prst="roundRect">
            <a:avLst>
              <a:gd name="adj" fmla="val 2695"/>
            </a:avLst>
          </a:prstGeom>
          <a:solidFill>
            <a:schemeClr val="bg1"/>
          </a:solidFill>
          <a:ln w="28575">
            <a:solidFill>
              <a:srgbClr val="003366"/>
            </a:solidFill>
            <a:round/>
            <a:headEnd/>
            <a:tailEnd/>
          </a:ln>
          <a:effectLst>
            <a:outerShdw dist="38100" dir="2700000" algn="ctr" rotWithShape="0">
              <a:srgbClr val="6699FF"/>
            </a:outerShdw>
          </a:effectLst>
        </p:spPr>
        <p:txBody>
          <a:bodyPr wrap="none" anchor="t"/>
          <a:lstStyle/>
          <a:p>
            <a:pPr algn="l"/>
            <a:endParaRPr lang="zh-TW" altLang="en-US" sz="1800" baseline="0" dirty="0">
              <a:latin typeface="Arial" pitchFamily="34" charset="0"/>
              <a:ea typeface="微軟正黑體" pitchFamily="34" charset="-120"/>
            </a:endParaRPr>
          </a:p>
        </p:txBody>
      </p:sp>
      <p:sp>
        <p:nvSpPr>
          <p:cNvPr id="7" name="Content Placeholder 3"/>
          <p:cNvSpPr txBox="1">
            <a:spLocks/>
          </p:cNvSpPr>
          <p:nvPr userDrawn="1"/>
        </p:nvSpPr>
        <p:spPr>
          <a:xfrm>
            <a:off x="431801" y="1700594"/>
            <a:ext cx="11233151" cy="468115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 kumimoji="1" sz="2600" b="1">
                <a:solidFill>
                  <a:srgbClr val="0066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kumimoji="1" sz="2200" b="1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kumimoji="1" sz="1600" b="1">
                <a:solidFill>
                  <a:srgbClr val="00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endParaRPr lang="en-US" sz="2600" kern="0" baseline="0" dirty="0">
              <a:latin typeface="Arial" pitchFamily="34" charset="0"/>
              <a:ea typeface="微軟正黑體" pitchFamily="34" charset="-120"/>
            </a:endParaRP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380960" y="8768"/>
            <a:ext cx="11201440" cy="698500"/>
          </a:xfr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3469150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F379E7F4-8682-4C89-9A70-8C09292F715D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7" name="Content Placeholder 3"/>
          <p:cNvSpPr txBox="1">
            <a:spLocks/>
          </p:cNvSpPr>
          <p:nvPr userDrawn="1"/>
        </p:nvSpPr>
        <p:spPr>
          <a:xfrm>
            <a:off x="431801" y="1700594"/>
            <a:ext cx="11233151" cy="468115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 kumimoji="1" sz="2600" b="1">
                <a:solidFill>
                  <a:srgbClr val="0066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kumimoji="1" sz="2200" b="1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kumimoji="1" sz="1600" b="1">
                <a:solidFill>
                  <a:srgbClr val="00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endParaRPr lang="en-US" sz="2600" kern="0" baseline="0" dirty="0">
              <a:latin typeface="Arial" pitchFamily="34" charset="0"/>
              <a:ea typeface="微軟正黑體" pitchFamily="34" charset="-120"/>
            </a:endParaRP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380960" y="8768"/>
            <a:ext cx="11201440" cy="698500"/>
          </a:xfr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8" name="群組 8"/>
          <p:cNvGrpSpPr>
            <a:grpSpLocks/>
          </p:cNvGrpSpPr>
          <p:nvPr userDrawn="1"/>
        </p:nvGrpSpPr>
        <p:grpSpPr bwMode="auto">
          <a:xfrm>
            <a:off x="95209" y="785795"/>
            <a:ext cx="11957092" cy="581233"/>
            <a:chOff x="73025" y="1076325"/>
            <a:chExt cx="9055638" cy="480467"/>
          </a:xfrm>
        </p:grpSpPr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>
              <a:off x="73025" y="1076325"/>
              <a:ext cx="9055638" cy="48046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B8B8B0">
                    <a:alpha val="65999"/>
                  </a:srgb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TW" altLang="en-US" sz="1800" baseline="0">
                <a:latin typeface="Arial" pitchFamily="34" charset="0"/>
                <a:ea typeface="微軟正黑體" pitchFamily="34" charset="-120"/>
              </a:endParaRPr>
            </a:p>
          </p:txBody>
        </p:sp>
        <p:sp>
          <p:nvSpPr>
            <p:cNvPr id="11" name="AutoShape 6"/>
            <p:cNvSpPr>
              <a:spLocks noChangeArrowheads="1"/>
            </p:cNvSpPr>
            <p:nvPr/>
          </p:nvSpPr>
          <p:spPr bwMode="auto">
            <a:xfrm>
              <a:off x="398481" y="1124054"/>
              <a:ext cx="8514269" cy="36114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70195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TW" altLang="en-US" sz="1800" b="1" baseline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微軟正黑體" pitchFamily="34" charset="-120"/>
                <a:cs typeface="微軟正黑體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28682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0960" y="17560"/>
            <a:ext cx="11201440" cy="6985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0960" y="1517650"/>
            <a:ext cx="3143272" cy="4697432"/>
          </a:xfrm>
          <a:prstGeom prst="roundRect">
            <a:avLst>
              <a:gd name="adj" fmla="val 4516"/>
            </a:avLst>
          </a:prstGeom>
          <a:solidFill>
            <a:schemeClr val="bg1"/>
          </a:solidFill>
          <a:ln w="28575">
            <a:solidFill>
              <a:srgbClr val="003366"/>
            </a:solidFill>
            <a:round/>
            <a:headEnd/>
            <a:tailEnd/>
          </a:ln>
          <a:effectLst>
            <a:outerShdw dist="38100" dir="2700000" algn="ctr" rotWithShape="0">
              <a:srgbClr val="6699FF"/>
            </a:outerShdw>
          </a:effectLst>
        </p:spPr>
        <p:txBody>
          <a:bodyPr wrap="square" anchor="t"/>
          <a:lstStyle>
            <a:lvl1pPr marL="266700" indent="-266700">
              <a:buFont typeface="Wingdings" panose="05000000000000000000" pitchFamily="2" charset="2"/>
              <a:buChar char="n"/>
              <a:defRPr kumimoji="1" lang="zh-TW" altLang="en-US" sz="1600" b="1" kern="1200" baseline="0" dirty="0" smtClean="0">
                <a:solidFill>
                  <a:schemeClr val="tx2"/>
                </a:solidFill>
                <a:latin typeface="Arial" pitchFamily="34" charset="0"/>
                <a:ea typeface="微軟正黑體" pitchFamily="34" charset="-120"/>
                <a:cs typeface="Arial" charset="0"/>
              </a:defRPr>
            </a:lvl1pPr>
            <a:lvl2pPr marL="361950" indent="-195263">
              <a:defRPr lang="zh-TW" altLang="en-US" sz="1400" b="1" baseline="0" dirty="0" smtClean="0">
                <a:solidFill>
                  <a:srgbClr val="006600"/>
                </a:solidFill>
                <a:latin typeface="Arial" pitchFamily="34" charset="0"/>
                <a:ea typeface="微軟正黑體" pitchFamily="34" charset="-120"/>
              </a:defRPr>
            </a:lvl2pPr>
            <a:lvl3pPr marL="546100" indent="-176213">
              <a:defRPr lang="zh-TW" altLang="en-US" sz="1200" b="1" baseline="0" dirty="0" smtClean="0">
                <a:latin typeface="Arial" pitchFamily="34" charset="0"/>
                <a:ea typeface="微軟正黑體" pitchFamily="34" charset="-120"/>
              </a:defRPr>
            </a:lvl3pPr>
            <a:lvl4pPr>
              <a:defRPr lang="zh-TW" altLang="en-US" sz="1400" dirty="0" smtClean="0">
                <a:latin typeface="+mn-lt"/>
                <a:ea typeface="+mn-ea"/>
              </a:defRPr>
            </a:lvl4pPr>
            <a:lvl5pPr>
              <a:defRPr lang="zh-TW" altLang="en-US" sz="1400" dirty="0">
                <a:latin typeface="+mn-lt"/>
                <a:ea typeface="+mn-ea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</a:lstStyle>
          <a:p>
            <a:fld id="{256A995E-3B6E-4FAD-B3EF-6566D5A0C84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內容版面配置區 3"/>
          <p:cNvSpPr>
            <a:spLocks noGrp="1"/>
          </p:cNvSpPr>
          <p:nvPr>
            <p:ph sz="half" idx="2"/>
          </p:nvPr>
        </p:nvSpPr>
        <p:spPr>
          <a:xfrm>
            <a:off x="3640253" y="1517650"/>
            <a:ext cx="8170787" cy="4697432"/>
          </a:xfrm>
        </p:spPr>
        <p:txBody>
          <a:bodyPr>
            <a:normAutofit/>
          </a:bodyPr>
          <a:lstStyle>
            <a:lvl1pPr marL="355600" indent="-355600">
              <a:defRPr sz="2000" baseline="0">
                <a:solidFill>
                  <a:schemeClr val="tx2"/>
                </a:solidFill>
                <a:latin typeface="Arial" pitchFamily="34" charset="0"/>
                <a:ea typeface="微軟正黑體" pitchFamily="34" charset="-120"/>
              </a:defRPr>
            </a:lvl1pPr>
            <a:lvl2pPr marL="714375" indent="-285750">
              <a:defRPr sz="1800" baseline="0">
                <a:latin typeface="Arial" pitchFamily="34" charset="0"/>
                <a:ea typeface="微軟正黑體" pitchFamily="34" charset="-120"/>
              </a:defRPr>
            </a:lvl2pPr>
            <a:lvl3pPr marL="990600" indent="-228600">
              <a:defRPr sz="1600" baseline="0">
                <a:latin typeface="Arial" pitchFamily="34" charset="0"/>
                <a:ea typeface="微軟正黑體" pitchFamily="34" charset="-120"/>
              </a:defRPr>
            </a:lvl3pPr>
            <a:lvl4pPr marL="1257300" indent="-228600">
              <a:defRPr sz="1400" baseline="0">
                <a:latin typeface="Arial" pitchFamily="34" charset="0"/>
                <a:ea typeface="微軟正黑體" pitchFamily="34" charset="-120"/>
              </a:defRPr>
            </a:lvl4pPr>
            <a:lvl5pPr marL="1524000" indent="-228600">
              <a:defRPr sz="1400"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grpSp>
        <p:nvGrpSpPr>
          <p:cNvPr id="12" name="群組 8"/>
          <p:cNvGrpSpPr>
            <a:grpSpLocks/>
          </p:cNvGrpSpPr>
          <p:nvPr userDrawn="1"/>
        </p:nvGrpSpPr>
        <p:grpSpPr bwMode="auto">
          <a:xfrm>
            <a:off x="95209" y="785795"/>
            <a:ext cx="11957092" cy="581233"/>
            <a:chOff x="73025" y="1076325"/>
            <a:chExt cx="9055638" cy="480467"/>
          </a:xfrm>
        </p:grpSpPr>
        <p:sp>
          <p:nvSpPr>
            <p:cNvPr id="13" name="AutoShape 6"/>
            <p:cNvSpPr>
              <a:spLocks noChangeArrowheads="1"/>
            </p:cNvSpPr>
            <p:nvPr/>
          </p:nvSpPr>
          <p:spPr bwMode="auto">
            <a:xfrm>
              <a:off x="73025" y="1076325"/>
              <a:ext cx="9055638" cy="48046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B8B8B0">
                    <a:alpha val="65999"/>
                  </a:srgb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TW" altLang="en-US" sz="1800" baseline="0">
                <a:latin typeface="Arial" pitchFamily="34" charset="0"/>
                <a:ea typeface="微軟正黑體" pitchFamily="34" charset="-120"/>
              </a:endParaRPr>
            </a:p>
          </p:txBody>
        </p:sp>
        <p:sp>
          <p:nvSpPr>
            <p:cNvPr id="14" name="AutoShape 6"/>
            <p:cNvSpPr>
              <a:spLocks noChangeArrowheads="1"/>
            </p:cNvSpPr>
            <p:nvPr/>
          </p:nvSpPr>
          <p:spPr bwMode="auto">
            <a:xfrm>
              <a:off x="398481" y="1124054"/>
              <a:ext cx="8514269" cy="36114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70195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TW" altLang="en-US" sz="1800" b="1" baseline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微軟正黑體" pitchFamily="34" charset="-120"/>
                <a:cs typeface="微軟正黑體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22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0960" y="17560"/>
            <a:ext cx="11201440" cy="698500"/>
          </a:xfr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1461" y="785794"/>
            <a:ext cx="5422939" cy="5468702"/>
          </a:xfr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785794"/>
            <a:ext cx="5384800" cy="5468702"/>
          </a:xfrm>
        </p:spPr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  <a:lvl2pPr>
              <a:defRPr baseline="0">
                <a:latin typeface="Arial" pitchFamily="34" charset="0"/>
                <a:ea typeface="微軟正黑體" pitchFamily="34" charset="-120"/>
              </a:defRPr>
            </a:lvl2pPr>
            <a:lvl3pPr>
              <a:defRPr baseline="0">
                <a:latin typeface="Arial" pitchFamily="34" charset="0"/>
                <a:ea typeface="微軟正黑體" pitchFamily="34" charset="-120"/>
              </a:defRPr>
            </a:lvl3pPr>
            <a:lvl4pPr>
              <a:defRPr baseline="0">
                <a:latin typeface="Arial" pitchFamily="34" charset="0"/>
                <a:ea typeface="微軟正黑體" pitchFamily="34" charset="-120"/>
              </a:defRPr>
            </a:lvl4pPr>
            <a:lvl5pPr>
              <a:defRPr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軟正黑體" pitchFamily="34" charset="-120"/>
              </a:defRPr>
            </a:lvl1pPr>
          </a:lstStyle>
          <a:p>
            <a:fld id="{CE975AEA-6254-42ED-AD3D-AE8F69B571BB}" type="slidenum">
              <a:rPr lang="en-US" altLang="zh-TW" smtClean="0"/>
              <a:pPr/>
              <a:t>‹#›</a:t>
            </a:fld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569237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255A94-C446-424C-B49D-9939E7657AE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272691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4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6"/>
          <a:stretch>
            <a:fillRect/>
          </a:stretch>
        </p:blipFill>
        <p:spPr bwMode="auto">
          <a:xfrm>
            <a:off x="0" y="-3174"/>
            <a:ext cx="12192000" cy="75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0960" y="8768"/>
            <a:ext cx="1120144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0961" y="785794"/>
            <a:ext cx="11372849" cy="542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  <a:endParaRPr lang="en-US" altLang="zh-TW" dirty="0"/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79718" y="6451601"/>
            <a:ext cx="605367" cy="2778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400" b="1" baseline="0">
                <a:latin typeface="Arial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570A023E-968E-4DA0-A255-89A8FDBEE9FD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8" name="圖片 8" descr="refrish your life.png"/>
          <p:cNvPicPr>
            <a:picLocks noChangeAspect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6211898"/>
            <a:ext cx="6667504" cy="646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060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 baseline="0">
          <a:solidFill>
            <a:schemeClr val="bg1"/>
          </a:solidFill>
          <a:latin typeface="Arial" pitchFamily="34" charset="0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微軟正黑體" pitchFamily="34" charset="-12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微軟正黑體" pitchFamily="34" charset="-12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微軟正黑體" pitchFamily="34" charset="-12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微軟正黑體" pitchFamily="34" charset="-12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微軟正黑體" pitchFamily="34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微軟正黑體" pitchFamily="34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微軟正黑體" pitchFamily="34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微軟正黑體" pitchFamily="34" charset="-120"/>
        </a:defRPr>
      </a:lvl9pPr>
    </p:titleStyle>
    <p:bodyStyle>
      <a:lvl1pPr marL="444500" indent="-4445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u"/>
        <a:defRPr kumimoji="1" sz="2800" b="1" baseline="0">
          <a:solidFill>
            <a:schemeClr val="tx2"/>
          </a:solidFill>
          <a:latin typeface="Arial" pitchFamily="34" charset="0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400" b="1" baseline="0">
          <a:solidFill>
            <a:srgbClr val="006600"/>
          </a:solidFill>
          <a:latin typeface="Arial" pitchFamily="34" charset="0"/>
          <a:ea typeface="微軟正黑體" panose="020B0604030504040204" pitchFamily="34" charset="-120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kumimoji="1" sz="2200" b="1" baseline="0">
          <a:solidFill>
            <a:srgbClr val="0000FF"/>
          </a:solidFill>
          <a:latin typeface="Arial" pitchFamily="34" charset="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v"/>
        <a:defRPr kumimoji="1" sz="1600" b="1" baseline="0">
          <a:solidFill>
            <a:srgbClr val="000066"/>
          </a:solidFill>
          <a:latin typeface="Arial" pitchFamily="34" charset="0"/>
          <a:ea typeface="微軟正黑體" panose="020B0604030504040204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1400" baseline="0">
          <a:solidFill>
            <a:schemeClr val="tx1"/>
          </a:solidFill>
          <a:latin typeface="Arial" pitchFamily="34" charset="0"/>
          <a:ea typeface="微軟正黑體" panose="020B0604030504040204" pitchFamily="34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XfFNPedsxE" TargetMode="External"/><Relationship Id="rId2" Type="http://schemas.openxmlformats.org/officeDocument/2006/relationships/hyperlink" Target="https://youtu.be/Qmla9NLFBv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image" Target="../media/image59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12" Type="http://schemas.openxmlformats.org/officeDocument/2006/relationships/image" Target="../media/image58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11" Type="http://schemas.openxmlformats.org/officeDocument/2006/relationships/image" Target="../media/image57.jpg"/><Relationship Id="rId5" Type="http://schemas.openxmlformats.org/officeDocument/2006/relationships/image" Target="../media/image51.jpg"/><Relationship Id="rId10" Type="http://schemas.openxmlformats.org/officeDocument/2006/relationships/image" Target="../media/image56.jpg"/><Relationship Id="rId4" Type="http://schemas.openxmlformats.org/officeDocument/2006/relationships/image" Target="../media/image50.jpg"/><Relationship Id="rId9" Type="http://schemas.openxmlformats.org/officeDocument/2006/relationships/image" Target="../media/image55.jpg"/><Relationship Id="rId14" Type="http://schemas.openxmlformats.org/officeDocument/2006/relationships/image" Target="../media/image6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Y4I2jtdeyQ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9" Type="http://schemas.openxmlformats.org/officeDocument/2006/relationships/image" Target="../media/image100.png"/><Relationship Id="rId3" Type="http://schemas.openxmlformats.org/officeDocument/2006/relationships/image" Target="../media/image64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42" Type="http://schemas.openxmlformats.org/officeDocument/2006/relationships/image" Target="../media/image10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99.png"/><Relationship Id="rId2" Type="http://schemas.openxmlformats.org/officeDocument/2006/relationships/hyperlink" Target="https://youtu.be/q0FnMD2_0Fw" TargetMode="Externa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41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40" Type="http://schemas.openxmlformats.org/officeDocument/2006/relationships/image" Target="../media/image101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4" Type="http://schemas.openxmlformats.org/officeDocument/2006/relationships/image" Target="../media/image105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43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hyperlink" Target="https://youtu.be/zu7MTASEF_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hyperlink" Target="https://youtu.be/g8sBAbOFSl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jpeg"/><Relationship Id="rId4" Type="http://schemas.openxmlformats.org/officeDocument/2006/relationships/image" Target="../media/image1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hyperlink" Target="https://youtu.be/hB2cTDPFue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hyperlink" Target="https://www.youtube.com/watch?v=wOq47PE1xL4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nesplayer.com/15744/cebit-2016-wingtra-%E7%84%A1%E4%BA%BA%E6%A9%9F%E7%B5%90%E5%90%88%E5%AE%9A%E7%BF%BC-%E6%97%8B%E7%BF%BC-%E5%8A%8D%E6%8C%87%E7%B2%BE%E6%BA%96%E8%BE%B2%E6%A5%AD/" TargetMode="External"/><Relationship Id="rId2" Type="http://schemas.openxmlformats.org/officeDocument/2006/relationships/hyperlink" Target="https://www.google.com.tw/url?sa=t&amp;rct=j&amp;q=&amp;esrc=s&amp;source=video&amp;cd=3&amp;cad=rja&amp;uact=8&amp;ved=0ahUKEwiA-Z-m0r3NAhWBI5QKHS_sCZMQFgglMAI&amp;url=http://www.nexttv.com.tw/news/realtime/local/10376431/privacy&amp;usg=AFQjCNEhXpGVMzI7UMY6iPjU3wU2w4uXHw&amp;sig2=x15LCQSQE03-XQzrynuN_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Ihc9fLSZ9M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wmf"/><Relationship Id="rId7" Type="http://schemas.openxmlformats.org/officeDocument/2006/relationships/image" Target="../media/image131.png"/><Relationship Id="rId2" Type="http://schemas.openxmlformats.org/officeDocument/2006/relationships/image" Target="../media/image12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wmf"/><Relationship Id="rId5" Type="http://schemas.openxmlformats.org/officeDocument/2006/relationships/image" Target="../media/image123.jpeg"/><Relationship Id="rId4" Type="http://schemas.openxmlformats.org/officeDocument/2006/relationships/image" Target="../media/image129.wmf"/><Relationship Id="rId9" Type="http://schemas.openxmlformats.org/officeDocument/2006/relationships/image" Target="../media/image1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wmf"/><Relationship Id="rId7" Type="http://schemas.openxmlformats.org/officeDocument/2006/relationships/image" Target="../media/image138.wmf"/><Relationship Id="rId2" Type="http://schemas.openxmlformats.org/officeDocument/2006/relationships/image" Target="../media/image13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11" Type="http://schemas.openxmlformats.org/officeDocument/2006/relationships/image" Target="../media/image142.png"/><Relationship Id="rId5" Type="http://schemas.openxmlformats.org/officeDocument/2006/relationships/image" Target="../media/image136.wmf"/><Relationship Id="rId10" Type="http://schemas.openxmlformats.org/officeDocument/2006/relationships/image" Target="../media/image141.png"/><Relationship Id="rId4" Type="http://schemas.openxmlformats.org/officeDocument/2006/relationships/image" Target="../media/image135.wmf"/><Relationship Id="rId9" Type="http://schemas.openxmlformats.org/officeDocument/2006/relationships/image" Target="../media/image14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acebook.com/watch/?v=10153503605591202" TargetMode="External"/><Relationship Id="rId4" Type="http://schemas.openxmlformats.org/officeDocument/2006/relationships/image" Target="../media/image14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youtu.be/7FJJAtpDLAc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e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0.png"/><Relationship Id="rId12" Type="http://schemas.openxmlformats.org/officeDocument/2006/relationships/image" Target="../media/image153.jpeg"/><Relationship Id="rId17" Type="http://schemas.openxmlformats.org/officeDocument/2006/relationships/image" Target="../media/image158.jpe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57.jpeg"/><Relationship Id="rId20" Type="http://schemas.openxmlformats.org/officeDocument/2006/relationships/image" Target="../media/image16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9.png"/><Relationship Id="rId11" Type="http://schemas.openxmlformats.org/officeDocument/2006/relationships/image" Target="../media/image152.jpeg"/><Relationship Id="rId5" Type="http://schemas.openxmlformats.org/officeDocument/2006/relationships/image" Target="../media/image148.png"/><Relationship Id="rId15" Type="http://schemas.openxmlformats.org/officeDocument/2006/relationships/image" Target="../media/image156.png"/><Relationship Id="rId10" Type="http://schemas.openxmlformats.org/officeDocument/2006/relationships/image" Target="../media/image146.emf"/><Relationship Id="rId19" Type="http://schemas.openxmlformats.org/officeDocument/2006/relationships/image" Target="../media/image160.jpeg"/><Relationship Id="rId4" Type="http://schemas.openxmlformats.org/officeDocument/2006/relationships/image" Target="../media/image147.pn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1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eg"/><Relationship Id="rId13" Type="http://schemas.openxmlformats.org/officeDocument/2006/relationships/image" Target="../media/image138.wmf"/><Relationship Id="rId3" Type="http://schemas.openxmlformats.org/officeDocument/2006/relationships/image" Target="../media/image165.png"/><Relationship Id="rId7" Type="http://schemas.openxmlformats.org/officeDocument/2006/relationships/hyperlink" Target="http://images.google.com.tw/imgres?imgurl=http://www.e-sf.com.tw/stuff/tw/01-fan_metal_blades-2.jpg&amp;imgrefurl=http://www.e-sf.com.tw/tw/p/01-fan_metal_blades_10.html&amp;usg=__ZML0yad7xbcoxUWPtQ3C3Mj5Pyw=&amp;h=199&amp;w=200&amp;sz=28&amp;hl=zh-TW&amp;start=2&amp;sig2=GR5XjeEC-Czr02q8SDgIPw&amp;um=1&amp;tbnid=uzQ4i5spLRE0hM:&amp;tbnh=103&amp;tbnw=104&amp;prev=/images%3Fq%3D%25E6%258E%2592%25E9%25A2%25A8%25E6%2589%2587%26hl%3Dzh-TW%26um%3D1&amp;ei=ldvKSeCBDMGOkAWBp4DkCQ" TargetMode="External"/><Relationship Id="rId12" Type="http://schemas.openxmlformats.org/officeDocument/2006/relationships/image" Target="../media/image137.emf"/><Relationship Id="rId2" Type="http://schemas.openxmlformats.org/officeDocument/2006/relationships/image" Target="../media/image164.png"/><Relationship Id="rId16" Type="http://schemas.openxmlformats.org/officeDocument/2006/relationships/image" Target="../media/image1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36.wmf"/><Relationship Id="rId5" Type="http://schemas.openxmlformats.org/officeDocument/2006/relationships/image" Target="../media/image167.png"/><Relationship Id="rId15" Type="http://schemas.openxmlformats.org/officeDocument/2006/relationships/image" Target="../media/image170.jpg"/><Relationship Id="rId10" Type="http://schemas.openxmlformats.org/officeDocument/2006/relationships/image" Target="../media/image135.wmf"/><Relationship Id="rId4" Type="http://schemas.openxmlformats.org/officeDocument/2006/relationships/image" Target="../media/image166.jpeg"/><Relationship Id="rId9" Type="http://schemas.openxmlformats.org/officeDocument/2006/relationships/image" Target="../media/image134.wmf"/><Relationship Id="rId14" Type="http://schemas.openxmlformats.org/officeDocument/2006/relationships/image" Target="../media/image1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hyperlink" Target="https://youtu.be/CuOhx5kvEs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emf"/><Relationship Id="rId9" Type="http://schemas.openxmlformats.org/officeDocument/2006/relationships/image" Target="../media/image190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18.png"/><Relationship Id="rId7" Type="http://schemas.openxmlformats.org/officeDocument/2006/relationships/diagramData" Target="../diagrams/data2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2.png"/><Relationship Id="rId10" Type="http://schemas.openxmlformats.org/officeDocument/2006/relationships/diagramColors" Target="../diagrams/colors2.xml"/><Relationship Id="rId19" Type="http://schemas.openxmlformats.org/officeDocument/2006/relationships/image" Target="../media/image16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jpg"/><Relationship Id="rId3" Type="http://schemas.openxmlformats.org/officeDocument/2006/relationships/image" Target="../media/image196.jpg"/><Relationship Id="rId7" Type="http://schemas.openxmlformats.org/officeDocument/2006/relationships/image" Target="../media/image200.jp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jpg"/><Relationship Id="rId5" Type="http://schemas.openxmlformats.org/officeDocument/2006/relationships/image" Target="../media/image198.jpg"/><Relationship Id="rId4" Type="http://schemas.openxmlformats.org/officeDocument/2006/relationships/image" Target="../media/image197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jp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DPVTlr9WcpM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6.png"/><Relationship Id="rId7" Type="http://schemas.openxmlformats.org/officeDocument/2006/relationships/image" Target="../media/image219.png"/><Relationship Id="rId12" Type="http://schemas.openxmlformats.org/officeDocument/2006/relationships/image" Target="../media/image223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8.jpeg"/><Relationship Id="rId11" Type="http://schemas.openxmlformats.org/officeDocument/2006/relationships/image" Target="../media/image222.png"/><Relationship Id="rId5" Type="http://schemas.openxmlformats.org/officeDocument/2006/relationships/image" Target="../media/image217.png"/><Relationship Id="rId10" Type="http://schemas.openxmlformats.org/officeDocument/2006/relationships/hyperlink" Target="https://youtu.be/DZQwvtFcDmU" TargetMode="External"/><Relationship Id="rId4" Type="http://schemas.microsoft.com/office/2007/relationships/hdphoto" Target="../media/hdphoto1.wdp"/><Relationship Id="rId9" Type="http://schemas.openxmlformats.org/officeDocument/2006/relationships/image" Target="../media/image22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5.emf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185.emf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11" Type="http://schemas.microsoft.com/office/2007/relationships/hdphoto" Target="../media/hdphoto2.wdp"/><Relationship Id="rId5" Type="http://schemas.openxmlformats.org/officeDocument/2006/relationships/image" Target="../media/image229.png"/><Relationship Id="rId15" Type="http://schemas.openxmlformats.org/officeDocument/2006/relationships/image" Target="../media/image237.emf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Relationship Id="rId14" Type="http://schemas.openxmlformats.org/officeDocument/2006/relationships/image" Target="../media/image23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hyperlink" Target="https://youtu.be/HWAF_UCBH6g" TargetMode="External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41.png"/><Relationship Id="rId4" Type="http://schemas.openxmlformats.org/officeDocument/2006/relationships/image" Target="../media/image2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2" Type="http://schemas.openxmlformats.org/officeDocument/2006/relationships/hyperlink" Target="http://www.bbc.com/storyworks/specials/world-of-possibility/connected-cows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hyperlink" Target="https://youtu.be/G2rGp2V8MmM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2" Type="http://schemas.openxmlformats.org/officeDocument/2006/relationships/hyperlink" Target="https://mashable.com/video/floating-chicken-farm/?jwsource=c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yJCAa6HB-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8.png"/><Relationship Id="rId4" Type="http://schemas.openxmlformats.org/officeDocument/2006/relationships/image" Target="../media/image247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jpeg"/><Relationship Id="rId13" Type="http://schemas.openxmlformats.org/officeDocument/2006/relationships/image" Target="../media/image259.jpe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2.jpeg"/><Relationship Id="rId7" Type="http://schemas.openxmlformats.org/officeDocument/2006/relationships/image" Target="../media/image266.png"/><Relationship Id="rId2" Type="http://schemas.openxmlformats.org/officeDocument/2006/relationships/hyperlink" Target="https://youtu.be/JP660ULGr8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jpeg"/><Relationship Id="rId5" Type="http://schemas.openxmlformats.org/officeDocument/2006/relationships/image" Target="../media/image264.jpeg"/><Relationship Id="rId4" Type="http://schemas.openxmlformats.org/officeDocument/2006/relationships/image" Target="../media/image26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JP660ULGr8M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jpe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10" Type="http://schemas.openxmlformats.org/officeDocument/2006/relationships/image" Target="../media/image223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8.wdp"/><Relationship Id="rId3" Type="http://schemas.openxmlformats.org/officeDocument/2006/relationships/image" Target="../media/image279.jpeg"/><Relationship Id="rId7" Type="http://schemas.openxmlformats.org/officeDocument/2006/relationships/image" Target="../media/image283.png"/><Relationship Id="rId12" Type="http://schemas.openxmlformats.org/officeDocument/2006/relationships/image" Target="../media/image286.png"/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11" Type="http://schemas.openxmlformats.org/officeDocument/2006/relationships/image" Target="../media/image285.png"/><Relationship Id="rId5" Type="http://schemas.openxmlformats.org/officeDocument/2006/relationships/image" Target="../media/image281.jpeg"/><Relationship Id="rId15" Type="http://schemas.openxmlformats.org/officeDocument/2006/relationships/image" Target="../media/image288.png"/><Relationship Id="rId10" Type="http://schemas.microsoft.com/office/2007/relationships/hdphoto" Target="../media/hdphoto7.wdp"/><Relationship Id="rId4" Type="http://schemas.openxmlformats.org/officeDocument/2006/relationships/image" Target="../media/image280.jpeg"/><Relationship Id="rId9" Type="http://schemas.openxmlformats.org/officeDocument/2006/relationships/image" Target="../media/image284.png"/><Relationship Id="rId14" Type="http://schemas.openxmlformats.org/officeDocument/2006/relationships/image" Target="../media/image2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FavAoUpO6g" TargetMode="External"/><Relationship Id="rId2" Type="http://schemas.openxmlformats.org/officeDocument/2006/relationships/hyperlink" Target="https://youtu.be/wOq47PE1xL4" TargetMode="Externa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hyperlink" Target="http://geioc.hinet.net/PC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03.jpe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12" Type="http://schemas.openxmlformats.org/officeDocument/2006/relationships/image" Target="../media/image302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96.png"/><Relationship Id="rId11" Type="http://schemas.openxmlformats.org/officeDocument/2006/relationships/image" Target="../media/image301.png"/><Relationship Id="rId5" Type="http://schemas.openxmlformats.org/officeDocument/2006/relationships/image" Target="../media/image295.png"/><Relationship Id="rId10" Type="http://schemas.openxmlformats.org/officeDocument/2006/relationships/image" Target="../media/image300.png"/><Relationship Id="rId4" Type="http://schemas.openxmlformats.org/officeDocument/2006/relationships/image" Target="../media/image294.emf"/><Relationship Id="rId9" Type="http://schemas.openxmlformats.org/officeDocument/2006/relationships/image" Target="../media/image299.jpeg"/><Relationship Id="rId14" Type="http://schemas.openxmlformats.org/officeDocument/2006/relationships/image" Target="../media/image30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2.jpeg"/><Relationship Id="rId18" Type="http://schemas.openxmlformats.org/officeDocument/2006/relationships/image" Target="../media/image315.jpeg"/><Relationship Id="rId3" Type="http://schemas.openxmlformats.org/officeDocument/2006/relationships/image" Target="../media/image294.emf"/><Relationship Id="rId21" Type="http://schemas.openxmlformats.org/officeDocument/2006/relationships/image" Target="../media/image303.jpeg"/><Relationship Id="rId7" Type="http://schemas.openxmlformats.org/officeDocument/2006/relationships/image" Target="../media/image308.png"/><Relationship Id="rId12" Type="http://schemas.openxmlformats.org/officeDocument/2006/relationships/image" Target="../media/image299.jpeg"/><Relationship Id="rId17" Type="http://schemas.openxmlformats.org/officeDocument/2006/relationships/image" Target="../media/image314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5.png"/><Relationship Id="rId20" Type="http://schemas.openxmlformats.org/officeDocument/2006/relationships/image" Target="../media/image31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7.png"/><Relationship Id="rId11" Type="http://schemas.openxmlformats.org/officeDocument/2006/relationships/image" Target="../media/image292.png"/><Relationship Id="rId24" Type="http://schemas.openxmlformats.org/officeDocument/2006/relationships/image" Target="../media/image302.png"/><Relationship Id="rId5" Type="http://schemas.openxmlformats.org/officeDocument/2006/relationships/image" Target="../media/image306.png"/><Relationship Id="rId15" Type="http://schemas.openxmlformats.org/officeDocument/2006/relationships/image" Target="../media/image300.png"/><Relationship Id="rId23" Type="http://schemas.openxmlformats.org/officeDocument/2006/relationships/image" Target="../media/image317.png"/><Relationship Id="rId10" Type="http://schemas.openxmlformats.org/officeDocument/2006/relationships/image" Target="../media/image311.png"/><Relationship Id="rId19" Type="http://schemas.openxmlformats.org/officeDocument/2006/relationships/image" Target="../media/image293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3.png"/><Relationship Id="rId22" Type="http://schemas.openxmlformats.org/officeDocument/2006/relationships/image" Target="../media/image30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8.jpeg"/><Relationship Id="rId3" Type="http://schemas.openxmlformats.org/officeDocument/2006/relationships/image" Target="../media/image319.png"/><Relationship Id="rId7" Type="http://schemas.openxmlformats.org/officeDocument/2006/relationships/image" Target="../media/image323.jpeg"/><Relationship Id="rId12" Type="http://schemas.openxmlformats.org/officeDocument/2006/relationships/image" Target="../media/image3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22.png"/><Relationship Id="rId11" Type="http://schemas.openxmlformats.org/officeDocument/2006/relationships/image" Target="../media/image326.jpeg"/><Relationship Id="rId5" Type="http://schemas.openxmlformats.org/officeDocument/2006/relationships/image" Target="../media/image321.png"/><Relationship Id="rId10" Type="http://schemas.openxmlformats.org/officeDocument/2006/relationships/image" Target="../media/image299.jpeg"/><Relationship Id="rId4" Type="http://schemas.openxmlformats.org/officeDocument/2006/relationships/image" Target="../media/image320.png"/><Relationship Id="rId9" Type="http://schemas.openxmlformats.org/officeDocument/2006/relationships/image" Target="../media/image325.jpeg"/><Relationship Id="rId14" Type="http://schemas.openxmlformats.org/officeDocument/2006/relationships/image" Target="../media/image32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jpeg"/><Relationship Id="rId2" Type="http://schemas.openxmlformats.org/officeDocument/2006/relationships/image" Target="../media/image330.em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34.jpeg"/><Relationship Id="rId5" Type="http://schemas.openxmlformats.org/officeDocument/2006/relationships/image" Target="../media/image333.jpeg"/><Relationship Id="rId4" Type="http://schemas.openxmlformats.org/officeDocument/2006/relationships/image" Target="../media/image332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35.jpg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338.jpeg"/><Relationship Id="rId4" Type="http://schemas.openxmlformats.org/officeDocument/2006/relationships/diagramLayout" Target="../diagrams/layout3.xml"/><Relationship Id="rId9" Type="http://schemas.openxmlformats.org/officeDocument/2006/relationships/image" Target="../media/image33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jpeg"/><Relationship Id="rId7" Type="http://schemas.openxmlformats.org/officeDocument/2006/relationships/hyperlink" Target="https://youtu.be/aeV3MG-W2Cw" TargetMode="External"/><Relationship Id="rId2" Type="http://schemas.openxmlformats.org/officeDocument/2006/relationships/image" Target="../media/image339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41.png"/><Relationship Id="rId5" Type="http://schemas.openxmlformats.org/officeDocument/2006/relationships/image" Target="../media/image299.jpeg"/><Relationship Id="rId4" Type="http://schemas.openxmlformats.org/officeDocument/2006/relationships/image" Target="../media/image30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90A16-D706-4539-A2C9-8B9C2AAB7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59" y="101166"/>
            <a:ext cx="10423482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5300" u="sng" dirty="0">
                <a:solidFill>
                  <a:srgbClr val="0000FF"/>
                </a:solidFill>
              </a:rPr>
              <a:t>NB-IOT</a:t>
            </a:r>
            <a:r>
              <a:rPr lang="zh-TW" altLang="en-US" sz="5300" u="sng" dirty="0">
                <a:solidFill>
                  <a:srgbClr val="0000FF"/>
                </a:solidFill>
              </a:rPr>
              <a:t>在台灣農、漁、牧之應用</a:t>
            </a:r>
            <a:r>
              <a:rPr lang="en-US" altLang="zh-TW" sz="5300" u="sng" dirty="0">
                <a:solidFill>
                  <a:srgbClr val="0000FF"/>
                </a:solidFill>
              </a:rPr>
              <a:t>-</a:t>
            </a:r>
            <a:br>
              <a:rPr lang="en-US" altLang="zh-TW" sz="5300" u="sng" dirty="0">
                <a:solidFill>
                  <a:srgbClr val="0000FF"/>
                </a:solidFill>
              </a:rPr>
            </a:br>
            <a:r>
              <a:rPr lang="zh-TW" alt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精準農業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sz="3100" b="1" dirty="0">
                <a:solidFill>
                  <a:srgbClr val="FF0000"/>
                </a:solidFill>
                <a:latin typeface="+mj-ea"/>
              </a:rPr>
              <a:t>right</a:t>
            </a:r>
            <a:r>
              <a:rPr lang="en-US" altLang="zh-TW" sz="2700" b="1" dirty="0">
                <a:solidFill>
                  <a:srgbClr val="FF0000"/>
                </a:solidFill>
                <a:latin typeface="+mj-ea"/>
              </a:rPr>
              <a:t> </a:t>
            </a:r>
            <a:r>
              <a:rPr lang="en-US" altLang="zh-TW" sz="2000" b="1" dirty="0">
                <a:solidFill>
                  <a:srgbClr val="FF0000"/>
                </a:solidFill>
                <a:latin typeface="+mj-ea"/>
              </a:rPr>
              <a:t>work at </a:t>
            </a:r>
            <a:r>
              <a:rPr lang="en-US" altLang="zh-TW" sz="3100" b="1" dirty="0">
                <a:solidFill>
                  <a:srgbClr val="FF0000"/>
                </a:solidFill>
                <a:latin typeface="+mj-ea"/>
              </a:rPr>
              <a:t>right</a:t>
            </a:r>
            <a:r>
              <a:rPr lang="en-US" altLang="zh-TW" sz="2200" b="1" dirty="0">
                <a:solidFill>
                  <a:srgbClr val="FF0000"/>
                </a:solidFill>
                <a:latin typeface="+mj-ea"/>
              </a:rPr>
              <a:t> </a:t>
            </a:r>
            <a:r>
              <a:rPr lang="en-US" altLang="zh-TW" sz="2000" b="1" dirty="0">
                <a:solidFill>
                  <a:srgbClr val="FF0000"/>
                </a:solidFill>
                <a:latin typeface="+mj-ea"/>
              </a:rPr>
              <a:t>moment to </a:t>
            </a:r>
            <a:r>
              <a:rPr lang="en-US" altLang="zh-TW" sz="3100" b="1" dirty="0">
                <a:solidFill>
                  <a:srgbClr val="FF0000"/>
                </a:solidFill>
                <a:latin typeface="+mj-ea"/>
              </a:rPr>
              <a:t>right</a:t>
            </a:r>
            <a:r>
              <a:rPr lang="en-US" altLang="zh-TW" sz="2200" b="1" dirty="0">
                <a:solidFill>
                  <a:srgbClr val="FF0000"/>
                </a:solidFill>
                <a:latin typeface="+mj-ea"/>
              </a:rPr>
              <a:t> </a:t>
            </a:r>
            <a:r>
              <a:rPr lang="en-US" altLang="zh-TW" sz="2000" b="1" dirty="0">
                <a:solidFill>
                  <a:srgbClr val="FF0000"/>
                </a:solidFill>
                <a:latin typeface="+mj-ea"/>
              </a:rPr>
              <a:t>thing</a:t>
            </a:r>
            <a:r>
              <a:rPr lang="en-US" altLang="zh-TW" b="1" dirty="0">
                <a:solidFill>
                  <a:srgbClr val="FF0000"/>
                </a:solidFill>
                <a:latin typeface="+mj-ea"/>
              </a:rPr>
              <a:t>)</a:t>
            </a:r>
            <a:br>
              <a:rPr lang="en-US" altLang="zh-TW" sz="4400" dirty="0"/>
            </a:br>
            <a:r>
              <a:rPr lang="en-US" altLang="zh-TW" sz="2200" dirty="0">
                <a:hlinkClick r:id="rId3"/>
              </a:rPr>
              <a:t>https://youtu.be/0XfFNPedsxE</a:t>
            </a:r>
            <a:br>
              <a:rPr lang="zh-TW" altLang="en-US" sz="4400" dirty="0"/>
            </a:br>
            <a:endParaRPr lang="zh-TW" altLang="en-US" sz="44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483AFC4-7E6C-4ECF-B034-D2B18A29C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https://youtu.be/0XfFNPedsxE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CBBAA79-25BC-4695-9FB9-E997125BD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23" y="2002536"/>
            <a:ext cx="10780776" cy="475429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0DBE616-157E-4FD6-8438-DB8E274CE6CE}"/>
              </a:ext>
            </a:extLst>
          </p:cNvPr>
          <p:cNvSpPr/>
          <p:nvPr/>
        </p:nvSpPr>
        <p:spPr>
          <a:xfrm>
            <a:off x="1978659" y="2421069"/>
            <a:ext cx="8375903" cy="1354217"/>
          </a:xfrm>
          <a:prstGeom prst="rect">
            <a:avLst/>
          </a:prstGeom>
          <a:ln w="76200">
            <a:solidFill>
              <a:srgbClr val="0000FF"/>
            </a:solidFill>
          </a:ln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但是甚麼才是對</a:t>
            </a: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(right)</a:t>
            </a:r>
            <a:r>
              <a:rPr kumimoji="0" lang="zh-TW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的 </a:t>
            </a: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??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92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660" y="28101"/>
            <a:ext cx="10883215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4400" b="1" dirty="0"/>
              <a:t>NB-IoT</a:t>
            </a:r>
            <a:r>
              <a:rPr lang="zh-TW" altLang="en-US" sz="4400" b="1" dirty="0"/>
              <a:t>農業物聯網</a:t>
            </a:r>
            <a:r>
              <a:rPr lang="zh-TW" altLang="en-US" sz="4400" b="1" dirty="0">
                <a:solidFill>
                  <a:srgbClr val="0000FF"/>
                </a:solidFill>
              </a:rPr>
              <a:t>解</a:t>
            </a:r>
            <a:r>
              <a:rPr lang="zh-TW" altLang="en-US" sz="4400" b="1" spc="5" dirty="0">
                <a:solidFill>
                  <a:srgbClr val="0000FF"/>
                </a:solidFill>
              </a:rPr>
              <a:t>決</a:t>
            </a:r>
            <a:r>
              <a:rPr lang="zh-TW" altLang="en-US" sz="4400" b="1" dirty="0">
                <a:solidFill>
                  <a:srgbClr val="0000FF"/>
                </a:solidFill>
              </a:rPr>
              <a:t>方案</a:t>
            </a:r>
            <a:r>
              <a:rPr lang="en-US" altLang="zh-TW" sz="4400" b="1" dirty="0">
                <a:solidFill>
                  <a:srgbClr val="0000FF"/>
                </a:solidFill>
              </a:rPr>
              <a:t>-</a:t>
            </a:r>
            <a:r>
              <a:rPr lang="zh-TW" altLang="en-US" sz="4400" b="1" spc="-5" dirty="0">
                <a:solidFill>
                  <a:srgbClr val="FF0000"/>
                </a:solidFill>
              </a:rPr>
              <a:t>全面感知</a:t>
            </a:r>
            <a:br>
              <a:rPr lang="en-US" altLang="zh-TW" sz="4800" b="1" spc="-5" dirty="0">
                <a:solidFill>
                  <a:srgbClr val="0000FF"/>
                </a:solidFill>
              </a:rPr>
            </a:br>
            <a:r>
              <a:rPr lang="en-US" altLang="zh-TW" sz="4800" b="1" spc="-5" dirty="0"/>
              <a:t>-</a:t>
            </a:r>
            <a:r>
              <a:rPr sz="2800" b="1" spc="-5" dirty="0" err="1">
                <a:solidFill>
                  <a:srgbClr val="FF0000"/>
                </a:solidFill>
              </a:rPr>
              <a:t>各類農業感知設備及微氣象站</a:t>
            </a:r>
            <a:endParaRPr sz="3600" b="1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02516" y="6431381"/>
            <a:ext cx="11048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4111" y="4515091"/>
            <a:ext cx="710361" cy="1035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5535" y="4496015"/>
            <a:ext cx="676529" cy="10618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50110" y="4393209"/>
            <a:ext cx="852589" cy="118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79165" y="4515129"/>
            <a:ext cx="1012659" cy="8793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44364" y="4634128"/>
            <a:ext cx="905713" cy="8370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05320" y="4651997"/>
            <a:ext cx="544118" cy="808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5476" y="4460075"/>
            <a:ext cx="1015847" cy="11455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39214" y="1326769"/>
            <a:ext cx="1609090" cy="322580"/>
          </a:xfrm>
          <a:prstGeom prst="rect">
            <a:avLst/>
          </a:prstGeom>
          <a:solidFill>
            <a:srgbClr val="133E6A"/>
          </a:solidFill>
        </p:spPr>
        <p:txBody>
          <a:bodyPr vert="horz" wrap="square" lIns="0" tIns="48895" rIns="0" bIns="0" rtlCol="0">
            <a:spAutoFit/>
          </a:bodyPr>
          <a:lstStyle/>
          <a:p>
            <a:pPr marL="91440" marR="0" lvl="0" indent="0" algn="l" defTabSz="457200" rtl="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土壤三合一感測器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KIJ CJK"/>
              <a:ea typeface="+mn-ea"/>
              <a:cs typeface="UKIJ CJ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733927" y="1972576"/>
            <a:ext cx="796290" cy="1080135"/>
            <a:chOff x="3733927" y="1972576"/>
            <a:chExt cx="796290" cy="1080135"/>
          </a:xfrm>
        </p:grpSpPr>
        <p:sp>
          <p:nvSpPr>
            <p:cNvPr id="13" name="object 13"/>
            <p:cNvSpPr/>
            <p:nvPr/>
          </p:nvSpPr>
          <p:spPr>
            <a:xfrm>
              <a:off x="3733927" y="1972576"/>
              <a:ext cx="795883" cy="108012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086606" y="2690877"/>
              <a:ext cx="81280" cy="45720"/>
            </a:xfrm>
            <a:custGeom>
              <a:avLst/>
              <a:gdLst/>
              <a:ahLst/>
              <a:cxnLst/>
              <a:rect l="l" t="t" r="r" b="b"/>
              <a:pathLst>
                <a:path w="81279" h="45719">
                  <a:moveTo>
                    <a:pt x="81117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81117" y="45718"/>
                  </a:lnTo>
                  <a:lnTo>
                    <a:pt x="811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086606" y="2690877"/>
              <a:ext cx="81280" cy="45720"/>
            </a:xfrm>
            <a:custGeom>
              <a:avLst/>
              <a:gdLst/>
              <a:ahLst/>
              <a:cxnLst/>
              <a:rect l="l" t="t" r="r" b="b"/>
              <a:pathLst>
                <a:path w="81279" h="45719">
                  <a:moveTo>
                    <a:pt x="0" y="45718"/>
                  </a:moveTo>
                  <a:lnTo>
                    <a:pt x="81117" y="45718"/>
                  </a:lnTo>
                  <a:lnTo>
                    <a:pt x="81117" y="0"/>
                  </a:lnTo>
                  <a:lnTo>
                    <a:pt x="0" y="0"/>
                  </a:lnTo>
                  <a:lnTo>
                    <a:pt x="0" y="45718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799208" y="1941195"/>
            <a:ext cx="689610" cy="1271270"/>
            <a:chOff x="1799208" y="1941195"/>
            <a:chExt cx="689610" cy="1271270"/>
          </a:xfrm>
        </p:grpSpPr>
        <p:sp>
          <p:nvSpPr>
            <p:cNvPr id="17" name="object 17"/>
            <p:cNvSpPr/>
            <p:nvPr/>
          </p:nvSpPr>
          <p:spPr>
            <a:xfrm>
              <a:off x="2089276" y="2689734"/>
              <a:ext cx="81280" cy="45720"/>
            </a:xfrm>
            <a:custGeom>
              <a:avLst/>
              <a:gdLst/>
              <a:ahLst/>
              <a:cxnLst/>
              <a:rect l="l" t="t" r="r" b="b"/>
              <a:pathLst>
                <a:path w="81280" h="45719">
                  <a:moveTo>
                    <a:pt x="81117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81117" y="45718"/>
                  </a:lnTo>
                  <a:lnTo>
                    <a:pt x="811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089276" y="2689734"/>
              <a:ext cx="81280" cy="45720"/>
            </a:xfrm>
            <a:custGeom>
              <a:avLst/>
              <a:gdLst/>
              <a:ahLst/>
              <a:cxnLst/>
              <a:rect l="l" t="t" r="r" b="b"/>
              <a:pathLst>
                <a:path w="81280" h="45719">
                  <a:moveTo>
                    <a:pt x="0" y="45718"/>
                  </a:moveTo>
                  <a:lnTo>
                    <a:pt x="81117" y="45718"/>
                  </a:lnTo>
                  <a:lnTo>
                    <a:pt x="81117" y="0"/>
                  </a:lnTo>
                  <a:lnTo>
                    <a:pt x="0" y="0"/>
                  </a:lnTo>
                  <a:lnTo>
                    <a:pt x="0" y="45718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799208" y="1941195"/>
              <a:ext cx="689597" cy="127114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033015" y="2332938"/>
              <a:ext cx="174625" cy="59690"/>
            </a:xfrm>
            <a:custGeom>
              <a:avLst/>
              <a:gdLst/>
              <a:ahLst/>
              <a:cxnLst/>
              <a:rect l="l" t="t" r="r" b="b"/>
              <a:pathLst>
                <a:path w="174625" h="59689">
                  <a:moveTo>
                    <a:pt x="174244" y="0"/>
                  </a:moveTo>
                  <a:lnTo>
                    <a:pt x="0" y="0"/>
                  </a:lnTo>
                  <a:lnTo>
                    <a:pt x="0" y="59615"/>
                  </a:lnTo>
                  <a:lnTo>
                    <a:pt x="174244" y="59615"/>
                  </a:lnTo>
                  <a:lnTo>
                    <a:pt x="1742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033015" y="2332938"/>
              <a:ext cx="174625" cy="59690"/>
            </a:xfrm>
            <a:custGeom>
              <a:avLst/>
              <a:gdLst/>
              <a:ahLst/>
              <a:cxnLst/>
              <a:rect l="l" t="t" r="r" b="b"/>
              <a:pathLst>
                <a:path w="174625" h="59689">
                  <a:moveTo>
                    <a:pt x="0" y="59615"/>
                  </a:moveTo>
                  <a:lnTo>
                    <a:pt x="174244" y="59615"/>
                  </a:lnTo>
                  <a:lnTo>
                    <a:pt x="174244" y="0"/>
                  </a:lnTo>
                  <a:lnTo>
                    <a:pt x="0" y="0"/>
                  </a:lnTo>
                  <a:lnTo>
                    <a:pt x="0" y="5961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313557" y="1327785"/>
            <a:ext cx="1617345" cy="322580"/>
          </a:xfrm>
          <a:prstGeom prst="rect">
            <a:avLst/>
          </a:prstGeom>
          <a:solidFill>
            <a:srgbClr val="133E6A"/>
          </a:solidFill>
        </p:spPr>
        <p:txBody>
          <a:bodyPr vert="horz" wrap="square" lIns="0" tIns="48895" rIns="0" bIns="0" rtlCol="0">
            <a:spAutoFit/>
          </a:bodyPr>
          <a:lstStyle/>
          <a:p>
            <a:pPr marL="94615" marR="0" lvl="0" indent="0" algn="l" defTabSz="457200" rtl="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環境溫溼度感測器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KIJ CJK"/>
              <a:ea typeface="+mn-ea"/>
              <a:cs typeface="UKIJ CJK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677534" y="1990788"/>
            <a:ext cx="916216" cy="11958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61685" y="1327785"/>
            <a:ext cx="1508125" cy="322580"/>
          </a:xfrm>
          <a:prstGeom prst="rect">
            <a:avLst/>
          </a:prstGeom>
          <a:solidFill>
            <a:srgbClr val="133E6A"/>
          </a:solidFill>
        </p:spPr>
        <p:txBody>
          <a:bodyPr vert="horz" wrap="square" lIns="0" tIns="48895" rIns="0" bIns="0" rtlCol="0">
            <a:spAutoFit/>
          </a:bodyPr>
          <a:lstStyle/>
          <a:p>
            <a:pPr marL="308610" marR="0" lvl="0" indent="0" algn="l" defTabSz="457200" rtl="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水溫感測器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KIJ CJK"/>
              <a:ea typeface="+mn-ea"/>
              <a:cs typeface="UKIJ CJK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899777" y="1780285"/>
            <a:ext cx="495084" cy="13401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361296" y="1326388"/>
            <a:ext cx="1508125" cy="322580"/>
          </a:xfrm>
          <a:prstGeom prst="rect">
            <a:avLst/>
          </a:prstGeom>
          <a:solidFill>
            <a:srgbClr val="133E6A"/>
          </a:solidFill>
        </p:spPr>
        <p:txBody>
          <a:bodyPr vert="horz" wrap="square" lIns="0" tIns="32384" rIns="0" bIns="0" rtlCol="0">
            <a:spAutoFit/>
          </a:bodyPr>
          <a:lstStyle/>
          <a:p>
            <a:pPr marL="349250" marR="0" lvl="0" indent="0" algn="l" defTabSz="457200" rtl="0" eaLnBrk="1" fontAlgn="auto" latinLnBrk="0" hangingPunct="1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微氣象站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KIJ CJK"/>
              <a:ea typeface="+mn-ea"/>
              <a:cs typeface="UKIJ CJ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639045" y="3152013"/>
            <a:ext cx="96456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66675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量測項目細項 請見</a:t>
            </a:r>
            <a:r>
              <a:rPr kumimoji="0" sz="105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下列</a:t>
            </a:r>
            <a:r>
              <a:rPr kumimoji="0" sz="10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感測器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KIJ CJK"/>
              <a:ea typeface="+mn-ea"/>
              <a:cs typeface="UKIJ CJK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918700" y="3480942"/>
            <a:ext cx="268605" cy="7620"/>
          </a:xfrm>
          <a:custGeom>
            <a:avLst/>
            <a:gdLst/>
            <a:ahLst/>
            <a:cxnLst/>
            <a:rect l="l" t="t" r="r" b="b"/>
            <a:pathLst>
              <a:path w="268604" h="7620">
                <a:moveTo>
                  <a:pt x="268224" y="0"/>
                </a:moveTo>
                <a:lnTo>
                  <a:pt x="0" y="0"/>
                </a:lnTo>
                <a:lnTo>
                  <a:pt x="0" y="7620"/>
                </a:lnTo>
                <a:lnTo>
                  <a:pt x="268224" y="7620"/>
                </a:lnTo>
                <a:lnTo>
                  <a:pt x="26822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478643" y="4603127"/>
            <a:ext cx="894232" cy="8068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646950" y="3682758"/>
          <a:ext cx="10850241" cy="20979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0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18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9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18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518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97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5189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184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15189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272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16712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44300"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風向計</a:t>
                      </a:r>
                      <a:endParaRPr sz="1600">
                        <a:latin typeface="UKIJ CJK"/>
                        <a:cs typeface="UKIJ CJK"/>
                      </a:endParaRPr>
                    </a:p>
                  </a:txBody>
                  <a:tcPr marL="0" marR="0" marT="51435" marB="0">
                    <a:lnL w="38100">
                      <a:solidFill>
                        <a:srgbClr val="FFC000"/>
                      </a:solidFill>
                      <a:prstDash val="solid"/>
                    </a:lnL>
                    <a:lnT w="38100">
                      <a:solidFill>
                        <a:srgbClr val="FFC000"/>
                      </a:solidFill>
                      <a:prstDash val="solid"/>
                    </a:lnT>
                    <a:solidFill>
                      <a:srgbClr val="133E6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C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178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風速計</a:t>
                      </a:r>
                      <a:endParaRPr sz="1600">
                        <a:latin typeface="UKIJ CJK"/>
                        <a:cs typeface="UKIJ CJK"/>
                      </a:endParaRPr>
                    </a:p>
                  </a:txBody>
                  <a:tcPr marL="0" marR="0" marT="51435" marB="0">
                    <a:lnT w="38100">
                      <a:solidFill>
                        <a:srgbClr val="FFC000"/>
                      </a:solidFill>
                      <a:prstDash val="solid"/>
                    </a:lnT>
                    <a:solidFill>
                      <a:srgbClr val="133E6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C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178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雨量計</a:t>
                      </a:r>
                      <a:endParaRPr sz="1600">
                        <a:latin typeface="UKIJ CJK"/>
                        <a:cs typeface="UKIJ CJK"/>
                      </a:endParaRPr>
                    </a:p>
                  </a:txBody>
                  <a:tcPr marL="0" marR="0" marT="51435" marB="0">
                    <a:lnT w="38100">
                      <a:solidFill>
                        <a:srgbClr val="FFC000"/>
                      </a:solidFill>
                      <a:prstDash val="solid"/>
                    </a:lnT>
                    <a:solidFill>
                      <a:srgbClr val="133E6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C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光輻射計</a:t>
                      </a:r>
                      <a:endParaRPr sz="1600">
                        <a:latin typeface="UKIJ CJK"/>
                        <a:cs typeface="UKIJ CJK"/>
                      </a:endParaRPr>
                    </a:p>
                  </a:txBody>
                  <a:tcPr marL="0" marR="0" marT="53975" marB="0">
                    <a:lnT w="38100">
                      <a:solidFill>
                        <a:srgbClr val="FFC000"/>
                      </a:solidFill>
                      <a:prstDash val="solid"/>
                    </a:lnT>
                    <a:solidFill>
                      <a:srgbClr val="133E6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C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5425" marR="147320" indent="-7048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溫、溼度、光 照三合一計</a:t>
                      </a:r>
                      <a:endParaRPr sz="1100">
                        <a:latin typeface="UKIJ CJK"/>
                        <a:cs typeface="UKIJ CJK"/>
                      </a:endParaRPr>
                    </a:p>
                  </a:txBody>
                  <a:tcPr marL="0" marR="0" marT="9525" marB="0">
                    <a:lnT w="38100">
                      <a:solidFill>
                        <a:srgbClr val="FFC000"/>
                      </a:solidFill>
                      <a:prstDash val="solid"/>
                    </a:lnT>
                    <a:solidFill>
                      <a:srgbClr val="133E6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C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二氧化碳</a:t>
                      </a:r>
                      <a:endParaRPr sz="1600">
                        <a:latin typeface="UKIJ CJK"/>
                        <a:cs typeface="UKIJ CJK"/>
                      </a:endParaRPr>
                    </a:p>
                  </a:txBody>
                  <a:tcPr marL="0" marR="0" marT="53975" marB="0">
                    <a:lnT w="38100">
                      <a:solidFill>
                        <a:srgbClr val="FFC000"/>
                      </a:solidFill>
                      <a:prstDash val="solid"/>
                    </a:lnT>
                    <a:solidFill>
                      <a:srgbClr val="133E6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C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大氣壓力</a:t>
                      </a:r>
                      <a:endParaRPr sz="1600">
                        <a:latin typeface="UKIJ CJK"/>
                        <a:cs typeface="UKIJ CJK"/>
                      </a:endParaRPr>
                    </a:p>
                  </a:txBody>
                  <a:tcPr marL="0" marR="0" marT="52705" marB="0">
                    <a:lnT w="38100">
                      <a:solidFill>
                        <a:srgbClr val="FFC000"/>
                      </a:solidFill>
                      <a:prstDash val="solid"/>
                    </a:lnT>
                    <a:solidFill>
                      <a:srgbClr val="133E6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C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75285" marR="247650" indent="-1346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50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土壤三合一 </a:t>
                      </a:r>
                      <a:r>
                        <a:rPr sz="1050" spc="5" dirty="0">
                          <a:solidFill>
                            <a:srgbClr val="FFFFFF"/>
                          </a:solidFill>
                          <a:latin typeface="UKIJ CJK"/>
                          <a:cs typeface="UKIJ CJK"/>
                        </a:rPr>
                        <a:t>感測計</a:t>
                      </a:r>
                      <a:endParaRPr sz="1050">
                        <a:latin typeface="UKIJ CJK"/>
                        <a:cs typeface="UKIJ CJK"/>
                      </a:endParaRPr>
                    </a:p>
                  </a:txBody>
                  <a:tcPr marL="0" marR="0" marT="24130" marB="0">
                    <a:lnR w="38100">
                      <a:solidFill>
                        <a:srgbClr val="FFC000"/>
                      </a:solidFill>
                      <a:prstDash val="solid"/>
                    </a:lnR>
                    <a:lnT w="38100">
                      <a:solidFill>
                        <a:srgbClr val="FFC000"/>
                      </a:solidFill>
                      <a:prstDash val="solid"/>
                    </a:lnT>
                    <a:solidFill>
                      <a:srgbClr val="133E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3104">
                <a:tc grid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C000"/>
                      </a:solidFill>
                      <a:prstDash val="solid"/>
                    </a:lnL>
                    <a:lnR w="38100">
                      <a:solidFill>
                        <a:srgbClr val="FFC000"/>
                      </a:solidFill>
                      <a:prstDash val="solid"/>
                    </a:lnR>
                    <a:lnB w="38100">
                      <a:solidFill>
                        <a:srgbClr val="FFC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object 31"/>
          <p:cNvSpPr/>
          <p:nvPr/>
        </p:nvSpPr>
        <p:spPr>
          <a:xfrm>
            <a:off x="668870" y="3479800"/>
            <a:ext cx="10871835" cy="203200"/>
          </a:xfrm>
          <a:custGeom>
            <a:avLst/>
            <a:gdLst/>
            <a:ahLst/>
            <a:cxnLst/>
            <a:rect l="l" t="t" r="r" b="b"/>
            <a:pathLst>
              <a:path w="10871835" h="203200">
                <a:moveTo>
                  <a:pt x="9245638" y="0"/>
                </a:moveTo>
                <a:lnTo>
                  <a:pt x="0" y="203200"/>
                </a:lnTo>
                <a:lnTo>
                  <a:pt x="10871238" y="203200"/>
                </a:lnTo>
                <a:lnTo>
                  <a:pt x="9516529" y="8509"/>
                </a:lnTo>
                <a:lnTo>
                  <a:pt x="924563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39000" y="1327785"/>
            <a:ext cx="1786889" cy="322580"/>
          </a:xfrm>
          <a:prstGeom prst="rect">
            <a:avLst/>
          </a:prstGeom>
          <a:solidFill>
            <a:srgbClr val="133E6A"/>
          </a:solidFill>
        </p:spPr>
        <p:txBody>
          <a:bodyPr vert="horz" wrap="square" lIns="0" tIns="48895" rIns="0" bIns="0" rtlCol="0">
            <a:spAutoFit/>
          </a:bodyPr>
          <a:lstStyle/>
          <a:p>
            <a:pPr marL="5080" marR="0" lvl="0" indent="0" algn="l" defTabSz="457200" rtl="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光輻射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感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測器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（獨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立）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KIJ CJK"/>
              <a:ea typeface="+mn-ea"/>
              <a:cs typeface="UKIJ CJK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492492" y="2012454"/>
            <a:ext cx="1143000" cy="1080135"/>
            <a:chOff x="7492492" y="2012454"/>
            <a:chExt cx="1143000" cy="1080135"/>
          </a:xfrm>
        </p:grpSpPr>
        <p:sp>
          <p:nvSpPr>
            <p:cNvPr id="34" name="object 34"/>
            <p:cNvSpPr/>
            <p:nvPr/>
          </p:nvSpPr>
          <p:spPr>
            <a:xfrm>
              <a:off x="7492492" y="2012454"/>
              <a:ext cx="795883" cy="108012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8025892" y="2142502"/>
              <a:ext cx="609587" cy="48436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8498332" y="2294445"/>
              <a:ext cx="128905" cy="49530"/>
            </a:xfrm>
            <a:custGeom>
              <a:avLst/>
              <a:gdLst/>
              <a:ahLst/>
              <a:cxnLst/>
              <a:rect l="l" t="t" r="r" b="b"/>
              <a:pathLst>
                <a:path w="128904" h="49530">
                  <a:moveTo>
                    <a:pt x="128689" y="0"/>
                  </a:moveTo>
                  <a:lnTo>
                    <a:pt x="0" y="0"/>
                  </a:lnTo>
                  <a:lnTo>
                    <a:pt x="0" y="49339"/>
                  </a:lnTo>
                  <a:lnTo>
                    <a:pt x="128689" y="49339"/>
                  </a:lnTo>
                  <a:lnTo>
                    <a:pt x="1286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8498332" y="2294445"/>
              <a:ext cx="128905" cy="49530"/>
            </a:xfrm>
            <a:custGeom>
              <a:avLst/>
              <a:gdLst/>
              <a:ahLst/>
              <a:cxnLst/>
              <a:rect l="l" t="t" r="r" b="b"/>
              <a:pathLst>
                <a:path w="128904" h="49530">
                  <a:moveTo>
                    <a:pt x="0" y="49339"/>
                  </a:moveTo>
                  <a:lnTo>
                    <a:pt x="128689" y="49339"/>
                  </a:lnTo>
                  <a:lnTo>
                    <a:pt x="128689" y="0"/>
                  </a:lnTo>
                  <a:lnTo>
                    <a:pt x="0" y="0"/>
                  </a:lnTo>
                  <a:lnTo>
                    <a:pt x="0" y="493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264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15216" y="6458546"/>
            <a:ext cx="85090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3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68877"/>
            <a:ext cx="9940537" cy="53241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871312" y="1228498"/>
          <a:ext cx="2045227" cy="55627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2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42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0" dirty="0">
                          <a:solidFill>
                            <a:srgbClr val="FF0000"/>
                          </a:solidFill>
                          <a:latin typeface="Noto Sans CJK JP Medium"/>
                          <a:cs typeface="Noto Sans CJK JP Medium"/>
                        </a:rPr>
                        <a:t>即時環境數據查詢</a:t>
                      </a:r>
                      <a:endParaRPr sz="1600" dirty="0">
                        <a:solidFill>
                          <a:srgbClr val="FF0000"/>
                        </a:solidFill>
                        <a:latin typeface="Noto Sans CJK JP Medium"/>
                        <a:cs typeface="Noto Sans CJK JP Medium"/>
                      </a:endParaRPr>
                    </a:p>
                    <a:p>
                      <a:pPr marL="379095" indent="-287655">
                        <a:lnSpc>
                          <a:spcPct val="100000"/>
                        </a:lnSpc>
                        <a:spcBef>
                          <a:spcPts val="10"/>
                        </a:spcBef>
                        <a:buFont typeface="Arial"/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sz="1100" dirty="0">
                          <a:latin typeface="UKIJ CJK"/>
                          <a:cs typeface="UKIJ CJK"/>
                        </a:rPr>
                        <a:t>環境感測現況數據</a:t>
                      </a:r>
                    </a:p>
                    <a:p>
                      <a:pPr marL="379095" indent="-28765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sz="1100" dirty="0">
                          <a:latin typeface="UKIJ CJK"/>
                          <a:cs typeface="UKIJ CJK"/>
                        </a:rPr>
                        <a:t>感測器圖台位置檢視</a:t>
                      </a:r>
                    </a:p>
                    <a:p>
                      <a:pPr marL="379095" indent="-28765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sz="1100" dirty="0">
                          <a:latin typeface="UKIJ CJK"/>
                          <a:cs typeface="UKIJ CJK"/>
                        </a:rPr>
                        <a:t>感測器數據趨勢</a:t>
                      </a:r>
                    </a:p>
                    <a:p>
                      <a:pPr marL="379095" indent="-28765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sz="1100" dirty="0">
                          <a:latin typeface="UKIJ CJK"/>
                          <a:cs typeface="UKIJ CJK"/>
                        </a:rPr>
                        <a:t>整合氣象局資訊</a:t>
                      </a:r>
                    </a:p>
                  </a:txBody>
                  <a:tcPr marL="0" marR="0" marT="387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38100">
                      <a:solidFill>
                        <a:srgbClr val="00AF5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02640" algn="l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600" b="0" dirty="0">
                          <a:solidFill>
                            <a:srgbClr val="FF0000"/>
                          </a:solidFill>
                          <a:latin typeface="Noto Sans CJK JP Medium"/>
                          <a:cs typeface="Noto Sans CJK JP Medium"/>
                        </a:rPr>
                        <a:t>報表管理</a:t>
                      </a:r>
                      <a:endParaRPr sz="1600" dirty="0">
                        <a:solidFill>
                          <a:srgbClr val="FF0000"/>
                        </a:solidFill>
                        <a:latin typeface="Noto Sans CJK JP Medium"/>
                        <a:cs typeface="Noto Sans CJK JP Medium"/>
                      </a:endParaRPr>
                    </a:p>
                    <a:p>
                      <a:pPr marL="379095" indent="-287655">
                        <a:lnSpc>
                          <a:spcPct val="100000"/>
                        </a:lnSpc>
                        <a:spcBef>
                          <a:spcPts val="15"/>
                        </a:spcBef>
                        <a:buFont typeface="Arial"/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sz="1100" dirty="0">
                          <a:latin typeface="UKIJ CJK"/>
                          <a:cs typeface="UKIJ CJK"/>
                        </a:rPr>
                        <a:t>多感測器數據交叉分析</a:t>
                      </a:r>
                    </a:p>
                    <a:p>
                      <a:pPr marL="379095" indent="-28765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sz="1100" dirty="0">
                          <a:latin typeface="UKIJ CJK"/>
                          <a:cs typeface="UKIJ CJK"/>
                        </a:rPr>
                        <a:t>統計區間查詢</a:t>
                      </a:r>
                    </a:p>
                    <a:p>
                      <a:pPr marL="379095" indent="-28765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sz="1100" dirty="0">
                          <a:latin typeface="UKIJ CJK"/>
                          <a:cs typeface="UKIJ CJK"/>
                        </a:rPr>
                        <a:t>數據趨勢</a:t>
                      </a:r>
                      <a:r>
                        <a:rPr sz="1100" spc="15" dirty="0">
                          <a:latin typeface="UKIJ CJK"/>
                          <a:cs typeface="UKIJ CJK"/>
                        </a:rPr>
                        <a:t>AI</a:t>
                      </a:r>
                      <a:r>
                        <a:rPr sz="1100" dirty="0">
                          <a:latin typeface="UKIJ CJK"/>
                          <a:cs typeface="UKIJ CJK"/>
                        </a:rPr>
                        <a:t>預測</a:t>
                      </a:r>
                    </a:p>
                    <a:p>
                      <a:pPr marL="379095" indent="-28765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sz="1100" dirty="0">
                          <a:latin typeface="UKIJ CJK"/>
                          <a:cs typeface="UKIJ CJK"/>
                        </a:rPr>
                        <a:t>報表下載</a:t>
                      </a:r>
                    </a:p>
                  </a:txBody>
                  <a:tcPr marL="0" marR="0" marT="7048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38100">
                      <a:solidFill>
                        <a:srgbClr val="00AF5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59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374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800" b="0" spc="-5" dirty="0">
                          <a:solidFill>
                            <a:srgbClr val="FF0000"/>
                          </a:solidFill>
                          <a:latin typeface="Noto Sans CJK JP Medium"/>
                          <a:cs typeface="Noto Sans CJK JP Medium"/>
                        </a:rPr>
                        <a:t>告警管理</a:t>
                      </a:r>
                      <a:endParaRPr sz="1800" dirty="0">
                        <a:solidFill>
                          <a:srgbClr val="FF0000"/>
                        </a:solidFill>
                        <a:latin typeface="Noto Sans CJK JP Medium"/>
                        <a:cs typeface="Noto Sans CJK JP Medium"/>
                      </a:endParaRPr>
                    </a:p>
                    <a:p>
                      <a:pPr marL="379095" indent="-287655">
                        <a:lnSpc>
                          <a:spcPct val="100000"/>
                        </a:lnSpc>
                        <a:spcBef>
                          <a:spcPts val="15"/>
                        </a:spcBef>
                        <a:buFont typeface="Arial"/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sz="1200" spc="-5" dirty="0">
                          <a:latin typeface="UKIJ CJK"/>
                          <a:cs typeface="UKIJ CJK"/>
                        </a:rPr>
                        <a:t>異常告警值設定</a:t>
                      </a:r>
                      <a:endParaRPr sz="1200" dirty="0">
                        <a:latin typeface="UKIJ CJK"/>
                        <a:cs typeface="UKIJ CJK"/>
                      </a:endParaRPr>
                    </a:p>
                    <a:p>
                      <a:pPr marL="379095" indent="-28765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sz="1200" spc="-5" dirty="0">
                          <a:latin typeface="UKIJ CJK"/>
                          <a:cs typeface="UKIJ CJK"/>
                        </a:rPr>
                        <a:t>告警服務</a:t>
                      </a:r>
                      <a:r>
                        <a:rPr sz="1200" spc="45" dirty="0">
                          <a:latin typeface="UKIJ CJK"/>
                          <a:cs typeface="UKIJ CJK"/>
                        </a:rPr>
                        <a:t>(Email/SMS)</a:t>
                      </a:r>
                      <a:endParaRPr sz="1200" dirty="0">
                        <a:latin typeface="UKIJ CJK"/>
                        <a:cs typeface="UKIJ CJK"/>
                      </a:endParaRPr>
                    </a:p>
                    <a:p>
                      <a:pPr marL="379095" indent="-28765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sz="1200" spc="-5" dirty="0">
                          <a:latin typeface="UKIJ CJK"/>
                          <a:cs typeface="UKIJ CJK"/>
                        </a:rPr>
                        <a:t>異常通知設定</a:t>
                      </a:r>
                      <a:endParaRPr sz="1200" dirty="0">
                        <a:latin typeface="UKIJ CJK"/>
                        <a:cs typeface="UKIJ CJK"/>
                      </a:endParaRPr>
                    </a:p>
                    <a:p>
                      <a:pPr marL="379095" indent="-28765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sz="1200" dirty="0">
                          <a:latin typeface="UKIJ CJK"/>
                          <a:cs typeface="UKIJ CJK"/>
                        </a:rPr>
                        <a:t>農事告警建議</a:t>
                      </a:r>
                    </a:p>
                  </a:txBody>
                  <a:tcPr marL="0" marR="0" marT="698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38100">
                      <a:solidFill>
                        <a:srgbClr val="00AF5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6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374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800" b="0" spc="-10" dirty="0">
                          <a:solidFill>
                            <a:srgbClr val="FF0000"/>
                          </a:solidFill>
                          <a:latin typeface="Noto Sans CJK JP Medium"/>
                          <a:cs typeface="Noto Sans CJK JP Medium"/>
                        </a:rPr>
                        <a:t>案場管理</a:t>
                      </a:r>
                      <a:endParaRPr sz="1800" dirty="0">
                        <a:solidFill>
                          <a:srgbClr val="FF0000"/>
                        </a:solidFill>
                        <a:latin typeface="Noto Sans CJK JP Medium"/>
                        <a:cs typeface="Noto Sans CJK JP Medium"/>
                      </a:endParaRPr>
                    </a:p>
                    <a:p>
                      <a:pPr marL="379095" indent="-287655">
                        <a:lnSpc>
                          <a:spcPct val="100000"/>
                        </a:lnSpc>
                        <a:spcBef>
                          <a:spcPts val="10"/>
                        </a:spcBef>
                        <a:buFont typeface="Arial"/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sz="1200" dirty="0">
                          <a:latin typeface="UKIJ CJK"/>
                          <a:cs typeface="UKIJ CJK"/>
                        </a:rPr>
                        <a:t>案場新增、編輯、刪除</a:t>
                      </a:r>
                    </a:p>
                    <a:p>
                      <a:pPr marL="379095" indent="-28765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sz="1200" dirty="0">
                          <a:latin typeface="UKIJ CJK"/>
                          <a:cs typeface="UKIJ CJK"/>
                        </a:rPr>
                        <a:t>設備新增、編輯、刪除</a:t>
                      </a:r>
                    </a:p>
                    <a:p>
                      <a:pPr marL="379095" indent="-28765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sz="1200" spc="-5" dirty="0">
                          <a:latin typeface="UKIJ CJK"/>
                          <a:cs typeface="UKIJ CJK"/>
                        </a:rPr>
                        <a:t>案場與設備配對</a:t>
                      </a:r>
                      <a:endParaRPr sz="1200" dirty="0">
                        <a:latin typeface="UKIJ CJK"/>
                        <a:cs typeface="UKIJ CJK"/>
                      </a:endParaRPr>
                    </a:p>
                    <a:p>
                      <a:pPr marL="379095" indent="-28765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sz="1200" spc="-5" dirty="0">
                          <a:latin typeface="UKIJ CJK"/>
                          <a:cs typeface="UKIJ CJK"/>
                        </a:rPr>
                        <a:t>設備運轉設定</a:t>
                      </a:r>
                      <a:endParaRPr sz="1200" dirty="0">
                        <a:latin typeface="UKIJ CJK"/>
                        <a:cs typeface="UKIJ CJK"/>
                      </a:endParaRPr>
                    </a:p>
                  </a:txBody>
                  <a:tcPr marL="0" marR="0" marT="7048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38100">
                      <a:solidFill>
                        <a:srgbClr val="00AF5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AF50"/>
                      </a:solidFill>
                      <a:prstDash val="solid"/>
                    </a:lnR>
                    <a:lnB w="9525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374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800" b="0" spc="-5" dirty="0">
                          <a:solidFill>
                            <a:srgbClr val="FF0000"/>
                          </a:solidFill>
                          <a:latin typeface="Noto Sans CJK JP Medium"/>
                          <a:cs typeface="Noto Sans CJK JP Medium"/>
                        </a:rPr>
                        <a:t>帳號管理</a:t>
                      </a:r>
                      <a:endParaRPr sz="1800" dirty="0">
                        <a:solidFill>
                          <a:srgbClr val="FF0000"/>
                        </a:solidFill>
                        <a:latin typeface="Noto Sans CJK JP Medium"/>
                        <a:cs typeface="Noto Sans CJK JP Medium"/>
                      </a:endParaRPr>
                    </a:p>
                    <a:p>
                      <a:pPr marL="379095" indent="-287655">
                        <a:lnSpc>
                          <a:spcPct val="100000"/>
                        </a:lnSpc>
                        <a:spcBef>
                          <a:spcPts val="15"/>
                        </a:spcBef>
                        <a:buFont typeface="Arial"/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sz="1200" spc="-5" dirty="0">
                          <a:latin typeface="UKIJ CJK"/>
                          <a:cs typeface="UKIJ CJK"/>
                        </a:rPr>
                        <a:t>帳號新增、編輯、刪除</a:t>
                      </a:r>
                      <a:endParaRPr sz="1200" dirty="0">
                        <a:latin typeface="UKIJ CJK"/>
                        <a:cs typeface="UKIJ CJK"/>
                      </a:endParaRPr>
                    </a:p>
                  </a:txBody>
                  <a:tcPr marL="0" marR="0" marT="7048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9525">
                      <a:solidFill>
                        <a:srgbClr val="00AF5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9525">
                      <a:solidFill>
                        <a:srgbClr val="00AF50"/>
                      </a:solidFill>
                      <a:prstDash val="solid"/>
                    </a:lnT>
                    <a:lnB w="9525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9095" indent="-287655">
                        <a:lnSpc>
                          <a:spcPts val="1240"/>
                        </a:lnSpc>
                        <a:buFont typeface="Arial"/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sz="1200" spc="-10" dirty="0">
                          <a:latin typeface="UKIJ CJK"/>
                          <a:cs typeface="UKIJ CJK"/>
                        </a:rPr>
                        <a:t>帳號權限設定</a:t>
                      </a:r>
                      <a:endParaRPr sz="1200" dirty="0">
                        <a:latin typeface="UKIJ CJK"/>
                        <a:cs typeface="UKIJ CJK"/>
                      </a:endParaRPr>
                    </a:p>
                    <a:p>
                      <a:pPr marL="379095" indent="-287655">
                        <a:lnSpc>
                          <a:spcPts val="1535"/>
                        </a:lnSpc>
                        <a:buFont typeface="Arial"/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sz="1200" spc="-5" dirty="0">
                          <a:latin typeface="UKIJ CJK"/>
                          <a:cs typeface="UKIJ CJK"/>
                        </a:rPr>
                        <a:t>權限群組設定</a:t>
                      </a:r>
                      <a:r>
                        <a:rPr sz="1200" spc="70" dirty="0">
                          <a:latin typeface="UKIJ CJK"/>
                          <a:cs typeface="UKIJ CJK"/>
                        </a:rPr>
                        <a:t> </a:t>
                      </a:r>
                      <a:r>
                        <a:rPr sz="1400" baseline="43981" dirty="0">
                          <a:solidFill>
                            <a:srgbClr val="888888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400" baseline="4398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9525">
                      <a:solidFill>
                        <a:srgbClr val="00AF50"/>
                      </a:solidFill>
                      <a:prstDash val="solid"/>
                    </a:lnT>
                    <a:lnB w="9525">
                      <a:solidFill>
                        <a:srgbClr val="00AF5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4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AF50"/>
                      </a:solidFill>
                      <a:prstDash val="solid"/>
                    </a:lnR>
                    <a:lnT w="9525">
                      <a:solidFill>
                        <a:srgbClr val="00AF5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9525">
                      <a:solidFill>
                        <a:srgbClr val="00AF50"/>
                      </a:solidFill>
                      <a:prstDash val="solid"/>
                    </a:lnT>
                    <a:lnB w="38100">
                      <a:solidFill>
                        <a:srgbClr val="00AF5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821" y="169875"/>
            <a:ext cx="9601200" cy="10586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4400" b="1" dirty="0"/>
              <a:t>NB-IoT</a:t>
            </a:r>
            <a:r>
              <a:rPr lang="zh-TW" altLang="en-US" sz="4400" b="1" dirty="0"/>
              <a:t>農業物聯網</a:t>
            </a:r>
            <a:r>
              <a:rPr lang="zh-TW" altLang="en-US" sz="4400" b="1" dirty="0">
                <a:solidFill>
                  <a:srgbClr val="0000FF"/>
                </a:solidFill>
              </a:rPr>
              <a:t>解</a:t>
            </a:r>
            <a:r>
              <a:rPr lang="zh-TW" altLang="en-US" sz="4400" b="1" spc="5" dirty="0">
                <a:solidFill>
                  <a:srgbClr val="0000FF"/>
                </a:solidFill>
              </a:rPr>
              <a:t>決</a:t>
            </a:r>
            <a:r>
              <a:rPr lang="zh-TW" altLang="en-US" sz="4400" b="1" dirty="0">
                <a:solidFill>
                  <a:srgbClr val="0000FF"/>
                </a:solidFill>
              </a:rPr>
              <a:t>方案</a:t>
            </a:r>
            <a:r>
              <a:rPr lang="en-US" altLang="zh-TW" sz="4400" b="1" dirty="0">
                <a:solidFill>
                  <a:srgbClr val="0000FF"/>
                </a:solidFill>
              </a:rPr>
              <a:t>-</a:t>
            </a:r>
            <a:r>
              <a:rPr lang="zh-TW" altLang="en-US" sz="4400" b="1" spc="-10" dirty="0">
                <a:solidFill>
                  <a:srgbClr val="FF0000"/>
                </a:solidFill>
              </a:rPr>
              <a:t>即時監控</a:t>
            </a:r>
            <a:br>
              <a:rPr lang="en-US" altLang="zh-TW" sz="4400" spc="-10" dirty="0"/>
            </a:br>
            <a:r>
              <a:rPr sz="2400" b="1" spc="-10" dirty="0" err="1">
                <a:solidFill>
                  <a:srgbClr val="FF0000"/>
                </a:solidFill>
              </a:rPr>
              <a:t>智慧農業管理平台</a:t>
            </a:r>
            <a:r>
              <a:rPr lang="en-US" altLang="zh-TW" sz="2400" b="1" spc="-10" dirty="0">
                <a:solidFill>
                  <a:srgbClr val="FF0000"/>
                </a:solidFill>
              </a:rPr>
              <a:t>(</a:t>
            </a:r>
            <a:r>
              <a:rPr lang="en-US" altLang="zh-TW" sz="2400" b="1" spc="-10" dirty="0" err="1">
                <a:solidFill>
                  <a:srgbClr val="FF0000"/>
                </a:solidFill>
              </a:rPr>
              <a:t>IoTaaS</a:t>
            </a:r>
            <a:r>
              <a:rPr lang="zh-TW" altLang="en-US" sz="2400" b="1" spc="-10" dirty="0">
                <a:solidFill>
                  <a:srgbClr val="FF0000"/>
                </a:solidFill>
              </a:rPr>
              <a:t>，</a:t>
            </a:r>
            <a:r>
              <a:rPr lang="en-US" altLang="zh-TW" sz="2400" b="1" spc="-10" dirty="0">
                <a:solidFill>
                  <a:srgbClr val="FF0000"/>
                </a:solidFill>
              </a:rPr>
              <a:t>IoT as a Services)</a:t>
            </a:r>
            <a:endParaRPr b="1" spc="-1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6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6E5A4-6F02-4954-B984-4BDD5131641A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12648" y="949149"/>
            <a:ext cx="1125626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-266700" algn="l" defTabSz="4572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>
                <a:tab pos="895350" algn="l"/>
              </a:tabLst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概述：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Helvetica" panose="020B0604020202020204" pitchFamily="34" charset="0"/>
              </a:rPr>
              <a:t>以工業標準介面收集資訊，透過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Helvetica" panose="020B0604020202020204" pitchFamily="34" charset="0"/>
              </a:rPr>
              <a:t>4G LTE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Helvetica" panose="020B0604020202020204" pitchFamily="34" charset="0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Helvetica" panose="020B0604020202020204" pitchFamily="34" charset="0"/>
              </a:rPr>
              <a:t> NB/M1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Helvetica" panose="020B0604020202020204" pitchFamily="34" charset="0"/>
              </a:rPr>
              <a:t>傳輸機制，可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Helvetica" panose="020B0604020202020204" pitchFamily="34" charset="0"/>
              </a:rPr>
              <a:t>自動化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Helvetica" panose="020B0604020202020204" pitchFamily="34" charset="0"/>
              </a:rPr>
              <a:t>取得資料並隨時掌握設備狀況。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12648" y="1625561"/>
            <a:ext cx="1135684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-266700" algn="l" defTabSz="4572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>
                <a:tab pos="1086759" algn="l"/>
              </a:tabLst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特色：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742950" marR="0" lvl="1" indent="-285750" algn="just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Total Solution (</a:t>
            </a:r>
            <a:r>
              <a:rPr kumimoji="0" lang="zh-TW" alt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一體式解決方案</a:t>
            </a: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200150" marR="0" lvl="2" indent="-285750" algn="just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M-IoT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物聯網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Gateway</a:t>
            </a:r>
          </a:p>
          <a:p>
            <a:pPr marL="1200150" marR="0" lvl="2" indent="-285750" algn="just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行動物聯網通訊：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CAT-M1(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向下相容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NB-IOT)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LTE(4G)</a:t>
            </a:r>
          </a:p>
          <a:p>
            <a:pPr marL="1200150" marR="0" lvl="2" indent="-285750" algn="just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AIoT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智慧聯網大平台</a:t>
            </a: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742950" marR="0" lvl="1" indent="-285750" algn="just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Open API(</a:t>
            </a:r>
            <a:r>
              <a:rPr kumimoji="0" lang="zh-TW" alt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開放標準介面</a:t>
            </a: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RS232/RS485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RJ45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DI/DO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Modbus</a:t>
            </a:r>
          </a:p>
          <a:p>
            <a:pPr marL="742950" marR="0" lvl="1" indent="-285750" algn="just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Visual Dashboard(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視覺化監控看板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資料自動上傳</a:t>
            </a: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AIoT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大平台，透過儀表板、趨勢圖進行監控</a:t>
            </a: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標題 1"/>
          <p:cNvSpPr txBox="1">
            <a:spLocks/>
          </p:cNvSpPr>
          <p:nvPr/>
        </p:nvSpPr>
        <p:spPr bwMode="gray">
          <a:xfrm>
            <a:off x="323088" y="159209"/>
            <a:ext cx="11646408" cy="78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st="25400" dir="5400000" sy="-100000" algn="bl" rotWithShape="0"/>
                </a:effectLst>
                <a:latin typeface="微軟正黑體" pitchFamily="34" charset="-120"/>
                <a:ea typeface="微軟正黑體" pitchFamily="34" charset="-12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lvl="0">
              <a:defRPr/>
            </a:pPr>
            <a:r>
              <a:rPr kumimoji="0" lang="en-US" altLang="zh-TW" sz="2800" b="0" i="1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 </a:t>
            </a:r>
            <a:r>
              <a:rPr lang="en-US" altLang="zh-TW" sz="4400" dirty="0"/>
              <a:t>NB-IoT</a:t>
            </a:r>
            <a:r>
              <a:rPr lang="zh-TW" altLang="en-US" sz="4400" dirty="0"/>
              <a:t>農業物聯網</a:t>
            </a:r>
            <a:r>
              <a:rPr lang="zh-TW" altLang="en-US" sz="4400" dirty="0">
                <a:solidFill>
                  <a:srgbClr val="0000FF"/>
                </a:solidFill>
              </a:rPr>
              <a:t>解</a:t>
            </a:r>
            <a:r>
              <a:rPr lang="zh-TW" altLang="en-US" sz="4400" spc="5" dirty="0">
                <a:solidFill>
                  <a:srgbClr val="0000FF"/>
                </a:solidFill>
              </a:rPr>
              <a:t>決</a:t>
            </a:r>
            <a:r>
              <a:rPr lang="zh-TW" altLang="en-US" sz="4400" dirty="0">
                <a:solidFill>
                  <a:srgbClr val="0000FF"/>
                </a:solidFill>
              </a:rPr>
              <a:t>方案</a:t>
            </a:r>
            <a:r>
              <a:rPr lang="en-US" altLang="zh-TW" sz="4400" dirty="0">
                <a:solidFill>
                  <a:srgbClr val="0000FF"/>
                </a:solidFill>
              </a:rPr>
              <a:t>- </a:t>
            </a: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 charset="0"/>
              </a:rPr>
              <a:t>Mobile-IoT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 charset="0"/>
              </a:rPr>
              <a:t> 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Gateway</a:t>
            </a: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服務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 charset="0"/>
              </a:rPr>
              <a:t>(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JhengHei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32"/>
          <a:stretch/>
        </p:blipFill>
        <p:spPr bwMode="auto">
          <a:xfrm>
            <a:off x="685800" y="3822192"/>
            <a:ext cx="11009376" cy="2752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252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3E9937-24CE-4797-9C77-4332796F8419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2447926" y="1789114"/>
            <a:ext cx="7508875" cy="164623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TW" altLang="en-US" b="0" dirty="0">
                <a:solidFill>
                  <a:schemeClr val="bg1">
                    <a:lumMod val="50000"/>
                  </a:schemeClr>
                </a:solidFill>
              </a:rPr>
              <a:t>物聯網平台簡介</a:t>
            </a:r>
            <a:r>
              <a:rPr lang="en-US" altLang="zh-TW" b="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altLang="zh-TW" b="0" dirty="0" err="1">
                <a:solidFill>
                  <a:schemeClr val="bg1">
                    <a:lumMod val="50000"/>
                  </a:schemeClr>
                </a:solidFill>
              </a:rPr>
              <a:t>IoTaaS</a:t>
            </a:r>
            <a:endParaRPr lang="en-US" altLang="zh-TW" b="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FF0000"/>
                </a:solidFill>
              </a:rPr>
              <a:t>精準農業應用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農漁畜牧</a:t>
            </a:r>
            <a:endParaRPr lang="en-US" altLang="zh-TW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>
                <a:solidFill>
                  <a:schemeClr val="tx1"/>
                </a:solidFill>
              </a:rPr>
              <a:t>綠色環境應用</a:t>
            </a:r>
            <a:r>
              <a:rPr lang="en-US" altLang="zh-TW" dirty="0">
                <a:solidFill>
                  <a:schemeClr val="tx1"/>
                </a:solidFill>
              </a:rPr>
              <a:t>-</a:t>
            </a:r>
            <a:r>
              <a:rPr lang="zh-TW" altLang="en-US" dirty="0">
                <a:solidFill>
                  <a:schemeClr val="tx1"/>
                </a:solidFill>
              </a:rPr>
              <a:t>科技執法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6420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0221" y="603276"/>
            <a:ext cx="10881259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4800" spc="-5" dirty="0">
                <a:hlinkClick r:id="rId2"/>
              </a:rPr>
              <a:t>WHY</a:t>
            </a:r>
            <a:r>
              <a:rPr lang="zh-TW" altLang="en-US" sz="4800" spc="-5" dirty="0">
                <a:hlinkClick r:id="rId2"/>
              </a:rPr>
              <a:t> 精準農業</a:t>
            </a:r>
            <a:r>
              <a:rPr lang="en-US" altLang="zh-TW" sz="4800" spc="-5" dirty="0"/>
              <a:t>-</a:t>
            </a:r>
            <a:r>
              <a:rPr lang="zh-TW" altLang="en-US" b="1" spc="-5" dirty="0">
                <a:solidFill>
                  <a:srgbClr val="0000FF"/>
                </a:solidFill>
              </a:rPr>
              <a:t>環境變遷、產業趨勢、人力結構</a:t>
            </a:r>
            <a:r>
              <a:rPr lang="en-US" altLang="zh-TW" sz="1800" b="1" spc="-5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https://youtu.be/FY4I2jtdeyQ</a:t>
            </a:r>
            <a:endParaRPr sz="4800" b="1" spc="-5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44568" y="2437280"/>
            <a:ext cx="7150608" cy="40985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326390" lvl="0" indent="-45720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>
                <a:tab pos="377190" algn="l"/>
              </a:tabLst>
              <a:defRPr/>
            </a:pPr>
            <a:r>
              <a:rPr kumimoji="0" sz="2700" b="0" i="0" u="heavy" strike="noStrike" kern="1200" cap="none" spc="-6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2400" b="1" i="0" u="heavy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Noto Sans CJK JP Medium"/>
                <a:ea typeface="+mn-ea"/>
                <a:cs typeface="Noto Sans CJK JP Medium"/>
              </a:rPr>
              <a:t>農業升級：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生產知識數位化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、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資訊蒐集自動化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、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操作便利化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 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KIJ CJK"/>
                <a:ea typeface="微軟正黑體" panose="020B0604030504040204" pitchFamily="34" charset="-120"/>
                <a:cs typeface="UKIJ CJK"/>
              </a:rPr>
              <a:t>、</a:t>
            </a:r>
            <a:r>
              <a:rPr kumimoji="0" sz="2400" b="1" i="0" u="none" strike="noStrike" kern="1200" cap="none" spc="-5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溯源雲端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化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。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KIJ CJK"/>
              <a:ea typeface="+mn-ea"/>
              <a:cs typeface="UKIJ CJK"/>
            </a:endParaRPr>
          </a:p>
          <a:p>
            <a:pPr marL="469900" marR="326390" lvl="0" indent="-457200" algn="l" defTabSz="457200" rtl="0" eaLnBrk="1" fontAlgn="auto" latinLnBrk="0" hangingPunct="1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>
                <a:tab pos="377190" algn="l"/>
              </a:tabLst>
              <a:defRPr/>
            </a:pPr>
            <a:r>
              <a:rPr kumimoji="0" sz="2400" b="1" i="0" u="heavy" strike="noStrike" kern="1200" cap="none" spc="-6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2400" b="1" i="0" u="heavy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Noto Sans CJK JP Medium"/>
                <a:ea typeface="+mn-ea"/>
                <a:cs typeface="Noto Sans CJK JP Medium"/>
              </a:rPr>
              <a:t>農業資訊共享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：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網路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KIJ CJK"/>
                <a:ea typeface="微軟正黑體" panose="020B0604030504040204" pitchFamily="34" charset="-120"/>
                <a:cs typeface="UKIJ CJK"/>
              </a:rPr>
              <a:t>共享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資源、優化農業整體生產效率及量能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。</a:t>
            </a:r>
          </a:p>
          <a:p>
            <a:pPr marL="469900" marR="347980" lvl="0" indent="-457200" algn="just" defTabSz="457200" rtl="0" eaLnBrk="1" fontAlgn="auto" latinLnBrk="0" hangingPunct="1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>
                <a:tab pos="377190" algn="l"/>
              </a:tabLst>
              <a:defRPr/>
            </a:pPr>
            <a:r>
              <a:rPr kumimoji="0" sz="2400" b="1" i="0" u="heavy" strike="noStrike" kern="1200" cap="none" spc="-6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2400" b="1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Noto Sans CJK JP Medium"/>
                <a:ea typeface="+mn-ea"/>
                <a:cs typeface="Noto Sans CJK JP Medium"/>
              </a:rPr>
              <a:t>減少肥料、農藥資材成本</a:t>
            </a:r>
            <a:r>
              <a:rPr kumimoji="0" sz="240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 </a:t>
            </a:r>
            <a:r>
              <a:rPr kumimoji="0" sz="24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:</a:t>
            </a:r>
            <a:r>
              <a:rPr kumimoji="0" sz="2400" b="1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導入預測模型與專家知識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，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減少生產風險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，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達成精準施肥與灌溉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。</a:t>
            </a:r>
          </a:p>
          <a:p>
            <a:pPr marL="469900" marR="5080" lvl="0" indent="-457200" algn="l" defTabSz="457200" rtl="0" eaLnBrk="1" fontAlgn="auto" latinLnBrk="0" hangingPunct="1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>
                <a:tab pos="377190" algn="l"/>
              </a:tabLst>
              <a:defRPr/>
            </a:pPr>
            <a:r>
              <a:rPr kumimoji="0" sz="2400" b="1" i="0" u="heavy" strike="noStrike" kern="1200" cap="none" spc="-6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2400" b="1" i="0" u="heavy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Noto Sans CJK JP Medium"/>
                <a:ea typeface="+mn-ea"/>
                <a:cs typeface="Noto Sans CJK JP Medium"/>
              </a:rPr>
              <a:t>減少巡田的人力成本</a:t>
            </a:r>
            <a:r>
              <a:rPr kumimoji="0" sz="2400" b="1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 </a:t>
            </a:r>
            <a:r>
              <a:rPr kumimoji="0" sz="24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: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遠端查詢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KIJ CJK"/>
                <a:ea typeface="微軟正黑體" panose="020B0604030504040204" pitchFamily="34" charset="-120"/>
                <a:cs typeface="UKIJ CJK"/>
              </a:rPr>
              <a:t>與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量化指標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，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完整掌握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KIJ CJK"/>
                <a:ea typeface="微軟正黑體" panose="020B0604030504040204" pitchFamily="34" charset="-120"/>
                <a:cs typeface="UKIJ CJK"/>
              </a:rPr>
              <a:t>與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客觀數據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。</a:t>
            </a:r>
          </a:p>
          <a:p>
            <a:pPr marL="469900" marR="326390" lvl="0" indent="-457200" algn="l" defTabSz="457200" rtl="0" eaLnBrk="1" fontAlgn="auto" latinLnBrk="0" hangingPunct="1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>
                <a:tab pos="377190" algn="l"/>
              </a:tabLst>
              <a:defRPr/>
            </a:pPr>
            <a:r>
              <a:rPr kumimoji="0" sz="2400" b="1" i="0" u="heavy" strike="noStrike" kern="1200" cap="none" spc="-6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2400" b="1" i="0" u="heavy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Noto Sans CJK JP Medium"/>
                <a:ea typeface="+mn-ea"/>
                <a:cs typeface="Noto Sans CJK JP Medium"/>
              </a:rPr>
              <a:t>生產資訊透明化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：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農事耕作紀錄可公開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，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消費者得自行上網追溯</a:t>
            </a:r>
            <a:r>
              <a:rPr kumimoji="0" lang="zh-TW" altLang="en-US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KIJ CJK"/>
                <a:ea typeface="微軟正黑體" panose="020B0604030504040204" pitchFamily="34" charset="-120"/>
                <a:cs typeface="UKIJ CJK"/>
              </a:rPr>
              <a:t>程。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KIJ CJK"/>
              <a:ea typeface="+mn-ea"/>
              <a:cs typeface="UKIJ CJ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02516" y="6431381"/>
            <a:ext cx="11048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1353B1-142A-4549-9649-9DCA30937838}"/>
              </a:ext>
            </a:extLst>
          </p:cNvPr>
          <p:cNvSpPr/>
          <p:nvPr/>
        </p:nvSpPr>
        <p:spPr>
          <a:xfrm>
            <a:off x="338429" y="2465077"/>
            <a:ext cx="4206139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anose="020B0604030504040204" pitchFamily="34" charset="-120"/>
                <a:cs typeface="+mn-cs"/>
              </a:rPr>
              <a:t>老農、小型、偏遠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anose="020B0604030504040204" pitchFamily="34" charset="-120"/>
                <a:cs typeface="+mn-cs"/>
              </a:rPr>
              <a:t>，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anose="020B0604030504040204" pitchFamily="34" charset="-120"/>
                <a:cs typeface="+mn-cs"/>
              </a:rPr>
              <a:t>自動化農場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anose="020B0604030504040204" pitchFamily="34" charset="-120"/>
                <a:cs typeface="+mn-cs"/>
              </a:rPr>
              <a:t>氣候極端、資源短缺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anose="020B0604030504040204" pitchFamily="34" charset="-120"/>
                <a:cs typeface="+mn-cs"/>
              </a:rPr>
              <a:t>資通訊監控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anose="020B0604030504040204" pitchFamily="34" charset="-120"/>
                <a:cs typeface="+mn-cs"/>
              </a:rPr>
              <a:t>封閉系統、數位落差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anose="020B0604030504040204" pitchFamily="34" charset="-120"/>
                <a:cs typeface="+mn-cs"/>
              </a:rPr>
              <a:t>數位化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anose="020B0604030504040204" pitchFamily="34" charset="-120"/>
                <a:cs typeface="+mn-cs"/>
              </a:rPr>
              <a:t>SOP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anose="020B0604030504040204" pitchFamily="34" charset="-120"/>
                <a:cs typeface="+mn-cs"/>
              </a:rPr>
              <a:t> 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653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EF001A-8933-408F-B625-FF3023794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6" y="399781"/>
            <a:ext cx="10459551" cy="1320800"/>
          </a:xfrm>
        </p:spPr>
        <p:txBody>
          <a:bodyPr>
            <a:normAutofit fontScale="90000"/>
          </a:bodyPr>
          <a:lstStyle/>
          <a:p>
            <a:r>
              <a:rPr lang="en-US" altLang="zh-TW" sz="4400" b="1" u="sng" dirty="0">
                <a:hlinkClick r:id="rId2"/>
              </a:rPr>
              <a:t>WHAT</a:t>
            </a:r>
            <a:r>
              <a:rPr lang="zh-TW" altLang="en-US" sz="4400" b="1" u="sng" dirty="0">
                <a:hlinkClick r:id="rId2"/>
              </a:rPr>
              <a:t>精準</a:t>
            </a:r>
            <a:r>
              <a:rPr lang="zh-TW" altLang="zh-TW" sz="4400" b="1" u="sng" dirty="0">
                <a:hlinkClick r:id="rId2"/>
              </a:rPr>
              <a:t>農</a:t>
            </a:r>
            <a:r>
              <a:rPr lang="zh-TW" altLang="en-US" sz="4400" b="1" u="sng" dirty="0">
                <a:hlinkClick r:id="rId2"/>
              </a:rPr>
              <a:t>業</a:t>
            </a:r>
            <a:r>
              <a:rPr lang="en-US" altLang="zh-TW" sz="4400" b="1" u="sng" dirty="0"/>
              <a:t>-</a:t>
            </a:r>
            <a:r>
              <a:rPr lang="zh-TW" altLang="en-US" sz="4000" b="1" u="sng" dirty="0">
                <a:solidFill>
                  <a:srgbClr val="0000FF"/>
                </a:solidFill>
              </a:rPr>
              <a:t>環境、作物、作業、產銷管理</a:t>
            </a:r>
            <a:br>
              <a:rPr lang="en-US" altLang="zh-TW" sz="4400" b="1" u="sng" dirty="0"/>
            </a:br>
            <a:r>
              <a:rPr lang="zh-TW" altLang="en-US" sz="3100" b="1" u="sng" dirty="0">
                <a:solidFill>
                  <a:srgbClr val="FF0000"/>
                </a:solidFill>
              </a:rPr>
              <a:t>內外環境感知、農漁畜產管理、人機協同操作</a:t>
            </a:r>
            <a:endParaRPr lang="zh-TW" altLang="en-US" sz="4400" b="1" u="sng" dirty="0">
              <a:solidFill>
                <a:srgbClr val="FF0000"/>
              </a:solidFill>
            </a:endParaRPr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19288FA8-C1CD-41BF-9784-E63BE5FF5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66" y="91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1" name="Rectangle 53">
            <a:extLst>
              <a:ext uri="{FF2B5EF4-FFF2-40B4-BE49-F238E27FC236}">
                <a16:creationId xmlns:a16="http://schemas.microsoft.com/office/drawing/2014/main" id="{1E089245-F584-4CF2-80AF-13BCD89C0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" y="34528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Rectangle 129">
            <a:extLst>
              <a:ext uri="{FF2B5EF4-FFF2-40B4-BE49-F238E27FC236}">
                <a16:creationId xmlns:a16="http://schemas.microsoft.com/office/drawing/2014/main" id="{F1204DC5-3BEB-44FC-9E7D-45D59C8F5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4193" y="14753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23" name="Group 54">
            <a:extLst>
              <a:ext uri="{FF2B5EF4-FFF2-40B4-BE49-F238E27FC236}">
                <a16:creationId xmlns:a16="http://schemas.microsoft.com/office/drawing/2014/main" id="{B71AF570-C40C-4B23-BF02-F3FAD134D032}"/>
              </a:ext>
            </a:extLst>
          </p:cNvPr>
          <p:cNvGrpSpPr>
            <a:grpSpLocks/>
          </p:cNvGrpSpPr>
          <p:nvPr/>
        </p:nvGrpSpPr>
        <p:grpSpPr bwMode="auto">
          <a:xfrm>
            <a:off x="9281160" y="1558466"/>
            <a:ext cx="2910839" cy="5238149"/>
            <a:chOff x="0" y="0"/>
            <a:chExt cx="7314" cy="7683"/>
          </a:xfrm>
        </p:grpSpPr>
        <p:sp>
          <p:nvSpPr>
            <p:cNvPr id="24" name="Rectangle 128">
              <a:extLst>
                <a:ext uri="{FF2B5EF4-FFF2-40B4-BE49-F238E27FC236}">
                  <a16:creationId xmlns:a16="http://schemas.microsoft.com/office/drawing/2014/main" id="{DABE8215-0F12-4E09-BBC4-0A2B17171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0" y="66"/>
              <a:ext cx="4566" cy="7610"/>
            </a:xfrm>
            <a:prstGeom prst="rect">
              <a:avLst/>
            </a:prstGeom>
            <a:solidFill>
              <a:srgbClr val="E7E7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5" name="AutoShape 127">
              <a:extLst>
                <a:ext uri="{FF2B5EF4-FFF2-40B4-BE49-F238E27FC236}">
                  <a16:creationId xmlns:a16="http://schemas.microsoft.com/office/drawing/2014/main" id="{E78B489C-5DAD-464A-B4A9-2D986C732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" y="58"/>
              <a:ext cx="4581" cy="7625"/>
            </a:xfrm>
            <a:custGeom>
              <a:avLst/>
              <a:gdLst>
                <a:gd name="T0" fmla="+- 0 7308 2733"/>
                <a:gd name="T1" fmla="*/ T0 w 4581"/>
                <a:gd name="T2" fmla="+- 0 59 59"/>
                <a:gd name="T3" fmla="*/ 59 h 7625"/>
                <a:gd name="T4" fmla="+- 0 2739 2733"/>
                <a:gd name="T5" fmla="*/ T4 w 4581"/>
                <a:gd name="T6" fmla="+- 0 59 59"/>
                <a:gd name="T7" fmla="*/ 59 h 7625"/>
                <a:gd name="T8" fmla="+- 0 2737 2733"/>
                <a:gd name="T9" fmla="*/ T8 w 4581"/>
                <a:gd name="T10" fmla="+- 0 60 59"/>
                <a:gd name="T11" fmla="*/ 60 h 7625"/>
                <a:gd name="T12" fmla="+- 0 2734 2733"/>
                <a:gd name="T13" fmla="*/ T12 w 4581"/>
                <a:gd name="T14" fmla="+- 0 62 59"/>
                <a:gd name="T15" fmla="*/ 62 h 7625"/>
                <a:gd name="T16" fmla="+- 0 2733 2733"/>
                <a:gd name="T17" fmla="*/ T16 w 4581"/>
                <a:gd name="T18" fmla="+- 0 64 59"/>
                <a:gd name="T19" fmla="*/ 64 h 7625"/>
                <a:gd name="T20" fmla="+- 0 2733 2733"/>
                <a:gd name="T21" fmla="*/ T20 w 4581"/>
                <a:gd name="T22" fmla="+- 0 7678 59"/>
                <a:gd name="T23" fmla="*/ 7678 h 7625"/>
                <a:gd name="T24" fmla="+- 0 2734 2733"/>
                <a:gd name="T25" fmla="*/ T24 w 4581"/>
                <a:gd name="T26" fmla="+- 0 7680 59"/>
                <a:gd name="T27" fmla="*/ 7680 h 7625"/>
                <a:gd name="T28" fmla="+- 0 2737 2733"/>
                <a:gd name="T29" fmla="*/ T28 w 4581"/>
                <a:gd name="T30" fmla="+- 0 7683 59"/>
                <a:gd name="T31" fmla="*/ 7683 h 7625"/>
                <a:gd name="T32" fmla="+- 0 2739 2733"/>
                <a:gd name="T33" fmla="*/ T32 w 4581"/>
                <a:gd name="T34" fmla="+- 0 7683 59"/>
                <a:gd name="T35" fmla="*/ 7683 h 7625"/>
                <a:gd name="T36" fmla="+- 0 7308 2733"/>
                <a:gd name="T37" fmla="*/ T36 w 4581"/>
                <a:gd name="T38" fmla="+- 0 7683 59"/>
                <a:gd name="T39" fmla="*/ 7683 h 7625"/>
                <a:gd name="T40" fmla="+- 0 7310 2733"/>
                <a:gd name="T41" fmla="*/ T40 w 4581"/>
                <a:gd name="T42" fmla="+- 0 7683 59"/>
                <a:gd name="T43" fmla="*/ 7683 h 7625"/>
                <a:gd name="T44" fmla="+- 0 7313 2733"/>
                <a:gd name="T45" fmla="*/ T44 w 4581"/>
                <a:gd name="T46" fmla="+- 0 7680 59"/>
                <a:gd name="T47" fmla="*/ 7680 h 7625"/>
                <a:gd name="T48" fmla="+- 0 7314 2733"/>
                <a:gd name="T49" fmla="*/ T48 w 4581"/>
                <a:gd name="T50" fmla="+- 0 7678 59"/>
                <a:gd name="T51" fmla="*/ 7678 h 7625"/>
                <a:gd name="T52" fmla="+- 0 7314 2733"/>
                <a:gd name="T53" fmla="*/ T52 w 4581"/>
                <a:gd name="T54" fmla="+- 0 7676 59"/>
                <a:gd name="T55" fmla="*/ 7676 h 7625"/>
                <a:gd name="T56" fmla="+- 0 2741 2733"/>
                <a:gd name="T57" fmla="*/ T56 w 4581"/>
                <a:gd name="T58" fmla="+- 0 7676 59"/>
                <a:gd name="T59" fmla="*/ 7676 h 7625"/>
                <a:gd name="T60" fmla="+- 0 2741 2733"/>
                <a:gd name="T61" fmla="*/ T60 w 4581"/>
                <a:gd name="T62" fmla="+- 0 7668 59"/>
                <a:gd name="T63" fmla="*/ 7668 h 7625"/>
                <a:gd name="T64" fmla="+- 0 2748 2733"/>
                <a:gd name="T65" fmla="*/ T64 w 4581"/>
                <a:gd name="T66" fmla="+- 0 7668 59"/>
                <a:gd name="T67" fmla="*/ 7668 h 7625"/>
                <a:gd name="T68" fmla="+- 0 2748 2733"/>
                <a:gd name="T69" fmla="*/ T68 w 4581"/>
                <a:gd name="T70" fmla="+- 0 74 59"/>
                <a:gd name="T71" fmla="*/ 74 h 7625"/>
                <a:gd name="T72" fmla="+- 0 7314 2733"/>
                <a:gd name="T73" fmla="*/ T72 w 4581"/>
                <a:gd name="T74" fmla="+- 0 74 59"/>
                <a:gd name="T75" fmla="*/ 74 h 7625"/>
                <a:gd name="T76" fmla="+- 0 7314 2733"/>
                <a:gd name="T77" fmla="*/ T76 w 4581"/>
                <a:gd name="T78" fmla="+- 0 64 59"/>
                <a:gd name="T79" fmla="*/ 64 h 7625"/>
                <a:gd name="T80" fmla="+- 0 7313 2733"/>
                <a:gd name="T81" fmla="*/ T80 w 4581"/>
                <a:gd name="T82" fmla="+- 0 62 59"/>
                <a:gd name="T83" fmla="*/ 62 h 7625"/>
                <a:gd name="T84" fmla="+- 0 7310 2733"/>
                <a:gd name="T85" fmla="*/ T84 w 4581"/>
                <a:gd name="T86" fmla="+- 0 60 59"/>
                <a:gd name="T87" fmla="*/ 60 h 7625"/>
                <a:gd name="T88" fmla="+- 0 7308 2733"/>
                <a:gd name="T89" fmla="*/ T88 w 4581"/>
                <a:gd name="T90" fmla="+- 0 59 59"/>
                <a:gd name="T91" fmla="*/ 59 h 7625"/>
                <a:gd name="T92" fmla="+- 0 2748 2733"/>
                <a:gd name="T93" fmla="*/ T92 w 4581"/>
                <a:gd name="T94" fmla="+- 0 7668 59"/>
                <a:gd name="T95" fmla="*/ 7668 h 7625"/>
                <a:gd name="T96" fmla="+- 0 2741 2733"/>
                <a:gd name="T97" fmla="*/ T96 w 4581"/>
                <a:gd name="T98" fmla="+- 0 7668 59"/>
                <a:gd name="T99" fmla="*/ 7668 h 7625"/>
                <a:gd name="T100" fmla="+- 0 2741 2733"/>
                <a:gd name="T101" fmla="*/ T100 w 4581"/>
                <a:gd name="T102" fmla="+- 0 7676 59"/>
                <a:gd name="T103" fmla="*/ 7676 h 7625"/>
                <a:gd name="T104" fmla="+- 0 2748 2733"/>
                <a:gd name="T105" fmla="*/ T104 w 4581"/>
                <a:gd name="T106" fmla="+- 0 7676 59"/>
                <a:gd name="T107" fmla="*/ 7676 h 7625"/>
                <a:gd name="T108" fmla="+- 0 2748 2733"/>
                <a:gd name="T109" fmla="*/ T108 w 4581"/>
                <a:gd name="T110" fmla="+- 0 7668 59"/>
                <a:gd name="T111" fmla="*/ 7668 h 7625"/>
                <a:gd name="T112" fmla="+- 0 7314 2733"/>
                <a:gd name="T113" fmla="*/ T112 w 4581"/>
                <a:gd name="T114" fmla="+- 0 74 59"/>
                <a:gd name="T115" fmla="*/ 74 h 7625"/>
                <a:gd name="T116" fmla="+- 0 7299 2733"/>
                <a:gd name="T117" fmla="*/ T116 w 4581"/>
                <a:gd name="T118" fmla="+- 0 74 59"/>
                <a:gd name="T119" fmla="*/ 74 h 7625"/>
                <a:gd name="T120" fmla="+- 0 7299 2733"/>
                <a:gd name="T121" fmla="*/ T120 w 4581"/>
                <a:gd name="T122" fmla="+- 0 7668 59"/>
                <a:gd name="T123" fmla="*/ 7668 h 7625"/>
                <a:gd name="T124" fmla="+- 0 2748 2733"/>
                <a:gd name="T125" fmla="*/ T124 w 4581"/>
                <a:gd name="T126" fmla="+- 0 7668 59"/>
                <a:gd name="T127" fmla="*/ 7668 h 7625"/>
                <a:gd name="T128" fmla="+- 0 2748 2733"/>
                <a:gd name="T129" fmla="*/ T128 w 4581"/>
                <a:gd name="T130" fmla="+- 0 7676 59"/>
                <a:gd name="T131" fmla="*/ 7676 h 7625"/>
                <a:gd name="T132" fmla="+- 0 7314 2733"/>
                <a:gd name="T133" fmla="*/ T132 w 4581"/>
                <a:gd name="T134" fmla="+- 0 7676 59"/>
                <a:gd name="T135" fmla="*/ 7676 h 7625"/>
                <a:gd name="T136" fmla="+- 0 7314 2733"/>
                <a:gd name="T137" fmla="*/ T136 w 4581"/>
                <a:gd name="T138" fmla="+- 0 74 59"/>
                <a:gd name="T139" fmla="*/ 74 h 762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</a:cxnLst>
              <a:rect l="0" t="0" r="r" b="b"/>
              <a:pathLst>
                <a:path w="4581" h="7625">
                  <a:moveTo>
                    <a:pt x="4575" y="0"/>
                  </a:moveTo>
                  <a:lnTo>
                    <a:pt x="6" y="0"/>
                  </a:lnTo>
                  <a:lnTo>
                    <a:pt x="4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7619"/>
                  </a:lnTo>
                  <a:lnTo>
                    <a:pt x="1" y="7621"/>
                  </a:lnTo>
                  <a:lnTo>
                    <a:pt x="4" y="7624"/>
                  </a:lnTo>
                  <a:lnTo>
                    <a:pt x="6" y="7624"/>
                  </a:lnTo>
                  <a:lnTo>
                    <a:pt x="4575" y="7624"/>
                  </a:lnTo>
                  <a:lnTo>
                    <a:pt x="4577" y="7624"/>
                  </a:lnTo>
                  <a:lnTo>
                    <a:pt x="4580" y="7621"/>
                  </a:lnTo>
                  <a:lnTo>
                    <a:pt x="4581" y="7619"/>
                  </a:lnTo>
                  <a:lnTo>
                    <a:pt x="4581" y="7617"/>
                  </a:lnTo>
                  <a:lnTo>
                    <a:pt x="8" y="7617"/>
                  </a:lnTo>
                  <a:lnTo>
                    <a:pt x="8" y="7609"/>
                  </a:lnTo>
                  <a:lnTo>
                    <a:pt x="15" y="7609"/>
                  </a:lnTo>
                  <a:lnTo>
                    <a:pt x="15" y="15"/>
                  </a:lnTo>
                  <a:lnTo>
                    <a:pt x="4581" y="15"/>
                  </a:lnTo>
                  <a:lnTo>
                    <a:pt x="4581" y="5"/>
                  </a:lnTo>
                  <a:lnTo>
                    <a:pt x="4580" y="3"/>
                  </a:lnTo>
                  <a:lnTo>
                    <a:pt x="4577" y="1"/>
                  </a:lnTo>
                  <a:lnTo>
                    <a:pt x="4575" y="0"/>
                  </a:lnTo>
                  <a:close/>
                  <a:moveTo>
                    <a:pt x="15" y="7609"/>
                  </a:moveTo>
                  <a:lnTo>
                    <a:pt x="8" y="7609"/>
                  </a:lnTo>
                  <a:lnTo>
                    <a:pt x="8" y="7617"/>
                  </a:lnTo>
                  <a:lnTo>
                    <a:pt x="15" y="7617"/>
                  </a:lnTo>
                  <a:lnTo>
                    <a:pt x="15" y="7609"/>
                  </a:lnTo>
                  <a:close/>
                  <a:moveTo>
                    <a:pt x="4581" y="15"/>
                  </a:moveTo>
                  <a:lnTo>
                    <a:pt x="4566" y="15"/>
                  </a:lnTo>
                  <a:lnTo>
                    <a:pt x="4566" y="7609"/>
                  </a:lnTo>
                  <a:lnTo>
                    <a:pt x="15" y="7609"/>
                  </a:lnTo>
                  <a:lnTo>
                    <a:pt x="15" y="7617"/>
                  </a:lnTo>
                  <a:lnTo>
                    <a:pt x="4581" y="7617"/>
                  </a:lnTo>
                  <a:lnTo>
                    <a:pt x="4581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6" name="Rectangle 126">
              <a:extLst>
                <a:ext uri="{FF2B5EF4-FFF2-40B4-BE49-F238E27FC236}">
                  <a16:creationId xmlns:a16="http://schemas.microsoft.com/office/drawing/2014/main" id="{79C02A51-9A23-4FF1-8E52-988E5C3DE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" y="66"/>
              <a:ext cx="2179" cy="761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7" name="AutoShape 125">
              <a:extLst>
                <a:ext uri="{FF2B5EF4-FFF2-40B4-BE49-F238E27FC236}">
                  <a16:creationId xmlns:a16="http://schemas.microsoft.com/office/drawing/2014/main" id="{2709BA57-500E-4C85-B71C-F7E6F4977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" y="58"/>
              <a:ext cx="2634" cy="7625"/>
            </a:xfrm>
            <a:custGeom>
              <a:avLst/>
              <a:gdLst>
                <a:gd name="T0" fmla="+- 0 2684 55"/>
                <a:gd name="T1" fmla="*/ T0 w 2634"/>
                <a:gd name="T2" fmla="+- 0 59 59"/>
                <a:gd name="T3" fmla="*/ 59 h 7625"/>
                <a:gd name="T4" fmla="+- 0 61 55"/>
                <a:gd name="T5" fmla="*/ T4 w 2634"/>
                <a:gd name="T6" fmla="+- 0 59 59"/>
                <a:gd name="T7" fmla="*/ 59 h 7625"/>
                <a:gd name="T8" fmla="+- 0 59 55"/>
                <a:gd name="T9" fmla="*/ T8 w 2634"/>
                <a:gd name="T10" fmla="+- 0 60 59"/>
                <a:gd name="T11" fmla="*/ 60 h 7625"/>
                <a:gd name="T12" fmla="+- 0 56 55"/>
                <a:gd name="T13" fmla="*/ T12 w 2634"/>
                <a:gd name="T14" fmla="+- 0 62 59"/>
                <a:gd name="T15" fmla="*/ 62 h 7625"/>
                <a:gd name="T16" fmla="+- 0 55 55"/>
                <a:gd name="T17" fmla="*/ T16 w 2634"/>
                <a:gd name="T18" fmla="+- 0 64 59"/>
                <a:gd name="T19" fmla="*/ 64 h 7625"/>
                <a:gd name="T20" fmla="+- 0 55 55"/>
                <a:gd name="T21" fmla="*/ T20 w 2634"/>
                <a:gd name="T22" fmla="+- 0 7678 59"/>
                <a:gd name="T23" fmla="*/ 7678 h 7625"/>
                <a:gd name="T24" fmla="+- 0 56 55"/>
                <a:gd name="T25" fmla="*/ T24 w 2634"/>
                <a:gd name="T26" fmla="+- 0 7680 59"/>
                <a:gd name="T27" fmla="*/ 7680 h 7625"/>
                <a:gd name="T28" fmla="+- 0 59 55"/>
                <a:gd name="T29" fmla="*/ T28 w 2634"/>
                <a:gd name="T30" fmla="+- 0 7683 59"/>
                <a:gd name="T31" fmla="*/ 7683 h 7625"/>
                <a:gd name="T32" fmla="+- 0 61 55"/>
                <a:gd name="T33" fmla="*/ T32 w 2634"/>
                <a:gd name="T34" fmla="+- 0 7683 59"/>
                <a:gd name="T35" fmla="*/ 7683 h 7625"/>
                <a:gd name="T36" fmla="+- 0 2684 55"/>
                <a:gd name="T37" fmla="*/ T36 w 2634"/>
                <a:gd name="T38" fmla="+- 0 7683 59"/>
                <a:gd name="T39" fmla="*/ 7683 h 7625"/>
                <a:gd name="T40" fmla="+- 0 2686 55"/>
                <a:gd name="T41" fmla="*/ T40 w 2634"/>
                <a:gd name="T42" fmla="+- 0 7683 59"/>
                <a:gd name="T43" fmla="*/ 7683 h 7625"/>
                <a:gd name="T44" fmla="+- 0 2688 55"/>
                <a:gd name="T45" fmla="*/ T44 w 2634"/>
                <a:gd name="T46" fmla="+- 0 7680 59"/>
                <a:gd name="T47" fmla="*/ 7680 h 7625"/>
                <a:gd name="T48" fmla="+- 0 2689 55"/>
                <a:gd name="T49" fmla="*/ T48 w 2634"/>
                <a:gd name="T50" fmla="+- 0 7678 59"/>
                <a:gd name="T51" fmla="*/ 7678 h 7625"/>
                <a:gd name="T52" fmla="+- 0 2689 55"/>
                <a:gd name="T53" fmla="*/ T52 w 2634"/>
                <a:gd name="T54" fmla="+- 0 7676 59"/>
                <a:gd name="T55" fmla="*/ 7676 h 7625"/>
                <a:gd name="T56" fmla="+- 0 63 55"/>
                <a:gd name="T57" fmla="*/ T56 w 2634"/>
                <a:gd name="T58" fmla="+- 0 7676 59"/>
                <a:gd name="T59" fmla="*/ 7676 h 7625"/>
                <a:gd name="T60" fmla="+- 0 63 55"/>
                <a:gd name="T61" fmla="*/ T60 w 2634"/>
                <a:gd name="T62" fmla="+- 0 7668 59"/>
                <a:gd name="T63" fmla="*/ 7668 h 7625"/>
                <a:gd name="T64" fmla="+- 0 70 55"/>
                <a:gd name="T65" fmla="*/ T64 w 2634"/>
                <a:gd name="T66" fmla="+- 0 7668 59"/>
                <a:gd name="T67" fmla="*/ 7668 h 7625"/>
                <a:gd name="T68" fmla="+- 0 70 55"/>
                <a:gd name="T69" fmla="*/ T68 w 2634"/>
                <a:gd name="T70" fmla="+- 0 74 59"/>
                <a:gd name="T71" fmla="*/ 74 h 7625"/>
                <a:gd name="T72" fmla="+- 0 2689 55"/>
                <a:gd name="T73" fmla="*/ T72 w 2634"/>
                <a:gd name="T74" fmla="+- 0 74 59"/>
                <a:gd name="T75" fmla="*/ 74 h 7625"/>
                <a:gd name="T76" fmla="+- 0 2689 55"/>
                <a:gd name="T77" fmla="*/ T76 w 2634"/>
                <a:gd name="T78" fmla="+- 0 64 59"/>
                <a:gd name="T79" fmla="*/ 64 h 7625"/>
                <a:gd name="T80" fmla="+- 0 2688 55"/>
                <a:gd name="T81" fmla="*/ T80 w 2634"/>
                <a:gd name="T82" fmla="+- 0 62 59"/>
                <a:gd name="T83" fmla="*/ 62 h 7625"/>
                <a:gd name="T84" fmla="+- 0 2686 55"/>
                <a:gd name="T85" fmla="*/ T84 w 2634"/>
                <a:gd name="T86" fmla="+- 0 60 59"/>
                <a:gd name="T87" fmla="*/ 60 h 7625"/>
                <a:gd name="T88" fmla="+- 0 2684 55"/>
                <a:gd name="T89" fmla="*/ T88 w 2634"/>
                <a:gd name="T90" fmla="+- 0 59 59"/>
                <a:gd name="T91" fmla="*/ 59 h 7625"/>
                <a:gd name="T92" fmla="+- 0 70 55"/>
                <a:gd name="T93" fmla="*/ T92 w 2634"/>
                <a:gd name="T94" fmla="+- 0 7668 59"/>
                <a:gd name="T95" fmla="*/ 7668 h 7625"/>
                <a:gd name="T96" fmla="+- 0 63 55"/>
                <a:gd name="T97" fmla="*/ T96 w 2634"/>
                <a:gd name="T98" fmla="+- 0 7668 59"/>
                <a:gd name="T99" fmla="*/ 7668 h 7625"/>
                <a:gd name="T100" fmla="+- 0 63 55"/>
                <a:gd name="T101" fmla="*/ T100 w 2634"/>
                <a:gd name="T102" fmla="+- 0 7676 59"/>
                <a:gd name="T103" fmla="*/ 7676 h 7625"/>
                <a:gd name="T104" fmla="+- 0 70 55"/>
                <a:gd name="T105" fmla="*/ T104 w 2634"/>
                <a:gd name="T106" fmla="+- 0 7676 59"/>
                <a:gd name="T107" fmla="*/ 7676 h 7625"/>
                <a:gd name="T108" fmla="+- 0 70 55"/>
                <a:gd name="T109" fmla="*/ T108 w 2634"/>
                <a:gd name="T110" fmla="+- 0 7668 59"/>
                <a:gd name="T111" fmla="*/ 7668 h 7625"/>
                <a:gd name="T112" fmla="+- 0 2689 55"/>
                <a:gd name="T113" fmla="*/ T112 w 2634"/>
                <a:gd name="T114" fmla="+- 0 74 59"/>
                <a:gd name="T115" fmla="*/ 74 h 7625"/>
                <a:gd name="T116" fmla="+- 0 2674 55"/>
                <a:gd name="T117" fmla="*/ T116 w 2634"/>
                <a:gd name="T118" fmla="+- 0 74 59"/>
                <a:gd name="T119" fmla="*/ 74 h 7625"/>
                <a:gd name="T120" fmla="+- 0 2674 55"/>
                <a:gd name="T121" fmla="*/ T120 w 2634"/>
                <a:gd name="T122" fmla="+- 0 7668 59"/>
                <a:gd name="T123" fmla="*/ 7668 h 7625"/>
                <a:gd name="T124" fmla="+- 0 70 55"/>
                <a:gd name="T125" fmla="*/ T124 w 2634"/>
                <a:gd name="T126" fmla="+- 0 7668 59"/>
                <a:gd name="T127" fmla="*/ 7668 h 7625"/>
                <a:gd name="T128" fmla="+- 0 70 55"/>
                <a:gd name="T129" fmla="*/ T128 w 2634"/>
                <a:gd name="T130" fmla="+- 0 7676 59"/>
                <a:gd name="T131" fmla="*/ 7676 h 7625"/>
                <a:gd name="T132" fmla="+- 0 2689 55"/>
                <a:gd name="T133" fmla="*/ T132 w 2634"/>
                <a:gd name="T134" fmla="+- 0 7676 59"/>
                <a:gd name="T135" fmla="*/ 7676 h 7625"/>
                <a:gd name="T136" fmla="+- 0 2689 55"/>
                <a:gd name="T137" fmla="*/ T136 w 2634"/>
                <a:gd name="T138" fmla="+- 0 74 59"/>
                <a:gd name="T139" fmla="*/ 74 h 762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</a:cxnLst>
              <a:rect l="0" t="0" r="r" b="b"/>
              <a:pathLst>
                <a:path w="2634" h="7625">
                  <a:moveTo>
                    <a:pt x="2629" y="0"/>
                  </a:moveTo>
                  <a:lnTo>
                    <a:pt x="6" y="0"/>
                  </a:lnTo>
                  <a:lnTo>
                    <a:pt x="4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7619"/>
                  </a:lnTo>
                  <a:lnTo>
                    <a:pt x="1" y="7621"/>
                  </a:lnTo>
                  <a:lnTo>
                    <a:pt x="4" y="7624"/>
                  </a:lnTo>
                  <a:lnTo>
                    <a:pt x="6" y="7624"/>
                  </a:lnTo>
                  <a:lnTo>
                    <a:pt x="2629" y="7624"/>
                  </a:lnTo>
                  <a:lnTo>
                    <a:pt x="2631" y="7624"/>
                  </a:lnTo>
                  <a:lnTo>
                    <a:pt x="2633" y="7621"/>
                  </a:lnTo>
                  <a:lnTo>
                    <a:pt x="2634" y="7619"/>
                  </a:lnTo>
                  <a:lnTo>
                    <a:pt x="2634" y="7617"/>
                  </a:lnTo>
                  <a:lnTo>
                    <a:pt x="8" y="7617"/>
                  </a:lnTo>
                  <a:lnTo>
                    <a:pt x="8" y="7609"/>
                  </a:lnTo>
                  <a:lnTo>
                    <a:pt x="15" y="7609"/>
                  </a:lnTo>
                  <a:lnTo>
                    <a:pt x="15" y="15"/>
                  </a:lnTo>
                  <a:lnTo>
                    <a:pt x="2634" y="15"/>
                  </a:lnTo>
                  <a:lnTo>
                    <a:pt x="2634" y="5"/>
                  </a:lnTo>
                  <a:lnTo>
                    <a:pt x="2633" y="3"/>
                  </a:lnTo>
                  <a:lnTo>
                    <a:pt x="2631" y="1"/>
                  </a:lnTo>
                  <a:lnTo>
                    <a:pt x="2629" y="0"/>
                  </a:lnTo>
                  <a:close/>
                  <a:moveTo>
                    <a:pt x="15" y="7609"/>
                  </a:moveTo>
                  <a:lnTo>
                    <a:pt x="8" y="7609"/>
                  </a:lnTo>
                  <a:lnTo>
                    <a:pt x="8" y="7617"/>
                  </a:lnTo>
                  <a:lnTo>
                    <a:pt x="15" y="7617"/>
                  </a:lnTo>
                  <a:lnTo>
                    <a:pt x="15" y="7609"/>
                  </a:lnTo>
                  <a:close/>
                  <a:moveTo>
                    <a:pt x="2634" y="15"/>
                  </a:moveTo>
                  <a:lnTo>
                    <a:pt x="2619" y="15"/>
                  </a:lnTo>
                  <a:lnTo>
                    <a:pt x="2619" y="7609"/>
                  </a:lnTo>
                  <a:lnTo>
                    <a:pt x="15" y="7609"/>
                  </a:lnTo>
                  <a:lnTo>
                    <a:pt x="15" y="7617"/>
                  </a:lnTo>
                  <a:lnTo>
                    <a:pt x="2634" y="7617"/>
                  </a:lnTo>
                  <a:lnTo>
                    <a:pt x="2634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8" name="Rectangle 124">
              <a:extLst>
                <a:ext uri="{FF2B5EF4-FFF2-40B4-BE49-F238E27FC236}">
                  <a16:creationId xmlns:a16="http://schemas.microsoft.com/office/drawing/2014/main" id="{18680733-7019-471E-9A54-31750A34B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" y="2113"/>
              <a:ext cx="425" cy="5242"/>
            </a:xfrm>
            <a:prstGeom prst="rect">
              <a:avLst/>
            </a:prstGeom>
            <a:solidFill>
              <a:srgbClr val="719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9" name="Rectangle 123">
              <a:extLst>
                <a:ext uri="{FF2B5EF4-FFF2-40B4-BE49-F238E27FC236}">
                  <a16:creationId xmlns:a16="http://schemas.microsoft.com/office/drawing/2014/main" id="{5A4CE7C8-E6CF-4E71-B0DD-66357AF76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" y="2113"/>
              <a:ext cx="425" cy="5242"/>
            </a:xfrm>
            <a:prstGeom prst="rect">
              <a:avLst/>
            </a:prstGeom>
            <a:noFill/>
            <a:ln w="95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pic>
          <p:nvPicPr>
            <p:cNvPr id="2170" name="Picture 122">
              <a:extLst>
                <a:ext uri="{FF2B5EF4-FFF2-40B4-BE49-F238E27FC236}">
                  <a16:creationId xmlns:a16="http://schemas.microsoft.com/office/drawing/2014/main" id="{3CB33C2A-ED88-4A29-9B4E-970D11C99B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" y="4388"/>
              <a:ext cx="98" cy="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9" name="Picture 121">
              <a:extLst>
                <a:ext uri="{FF2B5EF4-FFF2-40B4-BE49-F238E27FC236}">
                  <a16:creationId xmlns:a16="http://schemas.microsoft.com/office/drawing/2014/main" id="{D29B0F31-D973-44EF-8E32-F6E82EB42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623"/>
              <a:ext cx="1856" cy="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 120">
              <a:extLst>
                <a:ext uri="{FF2B5EF4-FFF2-40B4-BE49-F238E27FC236}">
                  <a16:creationId xmlns:a16="http://schemas.microsoft.com/office/drawing/2014/main" id="{20BDA3AD-9B32-4185-9165-AE33AD41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" y="2096"/>
              <a:ext cx="885" cy="5260"/>
            </a:xfrm>
            <a:custGeom>
              <a:avLst/>
              <a:gdLst>
                <a:gd name="T0" fmla="+- 0 1434 620"/>
                <a:gd name="T1" fmla="*/ T0 w 885"/>
                <a:gd name="T2" fmla="+- 0 2096 2096"/>
                <a:gd name="T3" fmla="*/ 2096 h 5260"/>
                <a:gd name="T4" fmla="+- 0 691 620"/>
                <a:gd name="T5" fmla="*/ T4 w 885"/>
                <a:gd name="T6" fmla="+- 0 2096 2096"/>
                <a:gd name="T7" fmla="*/ 2096 h 5260"/>
                <a:gd name="T8" fmla="+- 0 663 620"/>
                <a:gd name="T9" fmla="*/ T8 w 885"/>
                <a:gd name="T10" fmla="+- 0 2102 2096"/>
                <a:gd name="T11" fmla="*/ 2102 h 5260"/>
                <a:gd name="T12" fmla="+- 0 641 620"/>
                <a:gd name="T13" fmla="*/ T12 w 885"/>
                <a:gd name="T14" fmla="+- 0 2117 2096"/>
                <a:gd name="T15" fmla="*/ 2117 h 5260"/>
                <a:gd name="T16" fmla="+- 0 626 620"/>
                <a:gd name="T17" fmla="*/ T16 w 885"/>
                <a:gd name="T18" fmla="+- 0 2139 2096"/>
                <a:gd name="T19" fmla="*/ 2139 h 5260"/>
                <a:gd name="T20" fmla="+- 0 620 620"/>
                <a:gd name="T21" fmla="*/ T20 w 885"/>
                <a:gd name="T22" fmla="+- 0 2167 2096"/>
                <a:gd name="T23" fmla="*/ 2167 h 5260"/>
                <a:gd name="T24" fmla="+- 0 620 620"/>
                <a:gd name="T25" fmla="*/ T24 w 885"/>
                <a:gd name="T26" fmla="+- 0 7285 2096"/>
                <a:gd name="T27" fmla="*/ 7285 h 5260"/>
                <a:gd name="T28" fmla="+- 0 626 620"/>
                <a:gd name="T29" fmla="*/ T28 w 885"/>
                <a:gd name="T30" fmla="+- 0 7312 2096"/>
                <a:gd name="T31" fmla="*/ 7312 h 5260"/>
                <a:gd name="T32" fmla="+- 0 641 620"/>
                <a:gd name="T33" fmla="*/ T32 w 885"/>
                <a:gd name="T34" fmla="+- 0 7335 2096"/>
                <a:gd name="T35" fmla="*/ 7335 h 5260"/>
                <a:gd name="T36" fmla="+- 0 663 620"/>
                <a:gd name="T37" fmla="*/ T36 w 885"/>
                <a:gd name="T38" fmla="+- 0 7350 2096"/>
                <a:gd name="T39" fmla="*/ 7350 h 5260"/>
                <a:gd name="T40" fmla="+- 0 691 620"/>
                <a:gd name="T41" fmla="*/ T40 w 885"/>
                <a:gd name="T42" fmla="+- 0 7356 2096"/>
                <a:gd name="T43" fmla="*/ 7356 h 5260"/>
                <a:gd name="T44" fmla="+- 0 1434 620"/>
                <a:gd name="T45" fmla="*/ T44 w 885"/>
                <a:gd name="T46" fmla="+- 0 7356 2096"/>
                <a:gd name="T47" fmla="*/ 7356 h 5260"/>
                <a:gd name="T48" fmla="+- 0 1462 620"/>
                <a:gd name="T49" fmla="*/ T48 w 885"/>
                <a:gd name="T50" fmla="+- 0 7350 2096"/>
                <a:gd name="T51" fmla="*/ 7350 h 5260"/>
                <a:gd name="T52" fmla="+- 0 1484 620"/>
                <a:gd name="T53" fmla="*/ T52 w 885"/>
                <a:gd name="T54" fmla="+- 0 7335 2096"/>
                <a:gd name="T55" fmla="*/ 7335 h 5260"/>
                <a:gd name="T56" fmla="+- 0 1499 620"/>
                <a:gd name="T57" fmla="*/ T56 w 885"/>
                <a:gd name="T58" fmla="+- 0 7312 2096"/>
                <a:gd name="T59" fmla="*/ 7312 h 5260"/>
                <a:gd name="T60" fmla="+- 0 1505 620"/>
                <a:gd name="T61" fmla="*/ T60 w 885"/>
                <a:gd name="T62" fmla="+- 0 7285 2096"/>
                <a:gd name="T63" fmla="*/ 7285 h 5260"/>
                <a:gd name="T64" fmla="+- 0 1505 620"/>
                <a:gd name="T65" fmla="*/ T64 w 885"/>
                <a:gd name="T66" fmla="+- 0 2167 2096"/>
                <a:gd name="T67" fmla="*/ 2167 h 5260"/>
                <a:gd name="T68" fmla="+- 0 1499 620"/>
                <a:gd name="T69" fmla="*/ T68 w 885"/>
                <a:gd name="T70" fmla="+- 0 2139 2096"/>
                <a:gd name="T71" fmla="*/ 2139 h 5260"/>
                <a:gd name="T72" fmla="+- 0 1484 620"/>
                <a:gd name="T73" fmla="*/ T72 w 885"/>
                <a:gd name="T74" fmla="+- 0 2117 2096"/>
                <a:gd name="T75" fmla="*/ 2117 h 5260"/>
                <a:gd name="T76" fmla="+- 0 1462 620"/>
                <a:gd name="T77" fmla="*/ T76 w 885"/>
                <a:gd name="T78" fmla="+- 0 2102 2096"/>
                <a:gd name="T79" fmla="*/ 2102 h 5260"/>
                <a:gd name="T80" fmla="+- 0 1434 620"/>
                <a:gd name="T81" fmla="*/ T80 w 885"/>
                <a:gd name="T82" fmla="+- 0 2096 2096"/>
                <a:gd name="T83" fmla="*/ 2096 h 526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</a:cxnLst>
              <a:rect l="0" t="0" r="r" b="b"/>
              <a:pathLst>
                <a:path w="885" h="5260">
                  <a:moveTo>
                    <a:pt x="814" y="0"/>
                  </a:moveTo>
                  <a:lnTo>
                    <a:pt x="71" y="0"/>
                  </a:lnTo>
                  <a:lnTo>
                    <a:pt x="43" y="6"/>
                  </a:lnTo>
                  <a:lnTo>
                    <a:pt x="21" y="21"/>
                  </a:lnTo>
                  <a:lnTo>
                    <a:pt x="6" y="43"/>
                  </a:lnTo>
                  <a:lnTo>
                    <a:pt x="0" y="71"/>
                  </a:lnTo>
                  <a:lnTo>
                    <a:pt x="0" y="5189"/>
                  </a:lnTo>
                  <a:lnTo>
                    <a:pt x="6" y="5216"/>
                  </a:lnTo>
                  <a:lnTo>
                    <a:pt x="21" y="5239"/>
                  </a:lnTo>
                  <a:lnTo>
                    <a:pt x="43" y="5254"/>
                  </a:lnTo>
                  <a:lnTo>
                    <a:pt x="71" y="5260"/>
                  </a:lnTo>
                  <a:lnTo>
                    <a:pt x="814" y="5260"/>
                  </a:lnTo>
                  <a:lnTo>
                    <a:pt x="842" y="5254"/>
                  </a:lnTo>
                  <a:lnTo>
                    <a:pt x="864" y="5239"/>
                  </a:lnTo>
                  <a:lnTo>
                    <a:pt x="879" y="5216"/>
                  </a:lnTo>
                  <a:lnTo>
                    <a:pt x="885" y="5189"/>
                  </a:lnTo>
                  <a:lnTo>
                    <a:pt x="885" y="71"/>
                  </a:lnTo>
                  <a:lnTo>
                    <a:pt x="879" y="43"/>
                  </a:lnTo>
                  <a:lnTo>
                    <a:pt x="864" y="21"/>
                  </a:lnTo>
                  <a:lnTo>
                    <a:pt x="842" y="6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ED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1" name="AutoShape 119">
              <a:extLst>
                <a:ext uri="{FF2B5EF4-FFF2-40B4-BE49-F238E27FC236}">
                  <a16:creationId xmlns:a16="http://schemas.microsoft.com/office/drawing/2014/main" id="{366CB53F-3E96-4F5C-9B24-0CD00B6EE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" y="2088"/>
              <a:ext cx="900" cy="5275"/>
            </a:xfrm>
            <a:custGeom>
              <a:avLst/>
              <a:gdLst>
                <a:gd name="T0" fmla="+- 0 1434 613"/>
                <a:gd name="T1" fmla="*/ T0 w 900"/>
                <a:gd name="T2" fmla="+- 0 2089 2089"/>
                <a:gd name="T3" fmla="*/ 2089 h 5275"/>
                <a:gd name="T4" fmla="+- 0 691 613"/>
                <a:gd name="T5" fmla="*/ T4 w 900"/>
                <a:gd name="T6" fmla="+- 0 2089 2089"/>
                <a:gd name="T7" fmla="*/ 2089 h 5275"/>
                <a:gd name="T8" fmla="+- 0 661 613"/>
                <a:gd name="T9" fmla="*/ T8 w 900"/>
                <a:gd name="T10" fmla="+- 0 2095 2089"/>
                <a:gd name="T11" fmla="*/ 2095 h 5275"/>
                <a:gd name="T12" fmla="+- 0 636 613"/>
                <a:gd name="T13" fmla="*/ T12 w 900"/>
                <a:gd name="T14" fmla="+- 0 2112 2089"/>
                <a:gd name="T15" fmla="*/ 2112 h 5275"/>
                <a:gd name="T16" fmla="+- 0 619 613"/>
                <a:gd name="T17" fmla="*/ T16 w 900"/>
                <a:gd name="T18" fmla="+- 0 2137 2089"/>
                <a:gd name="T19" fmla="*/ 2137 h 5275"/>
                <a:gd name="T20" fmla="+- 0 613 613"/>
                <a:gd name="T21" fmla="*/ T20 w 900"/>
                <a:gd name="T22" fmla="+- 0 2167 2089"/>
                <a:gd name="T23" fmla="*/ 2167 h 5275"/>
                <a:gd name="T24" fmla="+- 0 613 613"/>
                <a:gd name="T25" fmla="*/ T24 w 900"/>
                <a:gd name="T26" fmla="+- 0 7285 2089"/>
                <a:gd name="T27" fmla="*/ 7285 h 5275"/>
                <a:gd name="T28" fmla="+- 0 619 613"/>
                <a:gd name="T29" fmla="*/ T28 w 900"/>
                <a:gd name="T30" fmla="+- 0 7315 2089"/>
                <a:gd name="T31" fmla="*/ 7315 h 5275"/>
                <a:gd name="T32" fmla="+- 0 636 613"/>
                <a:gd name="T33" fmla="*/ T32 w 900"/>
                <a:gd name="T34" fmla="+- 0 7340 2089"/>
                <a:gd name="T35" fmla="*/ 7340 h 5275"/>
                <a:gd name="T36" fmla="+- 0 661 613"/>
                <a:gd name="T37" fmla="*/ T36 w 900"/>
                <a:gd name="T38" fmla="+- 0 7357 2089"/>
                <a:gd name="T39" fmla="*/ 7357 h 5275"/>
                <a:gd name="T40" fmla="+- 0 691 613"/>
                <a:gd name="T41" fmla="*/ T40 w 900"/>
                <a:gd name="T42" fmla="+- 0 7363 2089"/>
                <a:gd name="T43" fmla="*/ 7363 h 5275"/>
                <a:gd name="T44" fmla="+- 0 691 613"/>
                <a:gd name="T45" fmla="*/ T44 w 900"/>
                <a:gd name="T46" fmla="+- 0 7348 2089"/>
                <a:gd name="T47" fmla="*/ 7348 h 5275"/>
                <a:gd name="T48" fmla="+- 0 666 613"/>
                <a:gd name="T49" fmla="*/ T48 w 900"/>
                <a:gd name="T50" fmla="+- 0 7343 2089"/>
                <a:gd name="T51" fmla="*/ 7343 h 5275"/>
                <a:gd name="T52" fmla="+- 0 646 613"/>
                <a:gd name="T53" fmla="*/ T52 w 900"/>
                <a:gd name="T54" fmla="+- 0 7330 2089"/>
                <a:gd name="T55" fmla="*/ 7330 h 5275"/>
                <a:gd name="T56" fmla="+- 0 633 613"/>
                <a:gd name="T57" fmla="*/ T56 w 900"/>
                <a:gd name="T58" fmla="+- 0 7309 2089"/>
                <a:gd name="T59" fmla="*/ 7309 h 5275"/>
                <a:gd name="T60" fmla="+- 0 628 613"/>
                <a:gd name="T61" fmla="*/ T60 w 900"/>
                <a:gd name="T62" fmla="+- 0 7285 2089"/>
                <a:gd name="T63" fmla="*/ 7285 h 5275"/>
                <a:gd name="T64" fmla="+- 0 628 613"/>
                <a:gd name="T65" fmla="*/ T64 w 900"/>
                <a:gd name="T66" fmla="+- 0 2167 2089"/>
                <a:gd name="T67" fmla="*/ 2167 h 5275"/>
                <a:gd name="T68" fmla="+- 0 633 613"/>
                <a:gd name="T69" fmla="*/ T68 w 900"/>
                <a:gd name="T70" fmla="+- 0 2142 2089"/>
                <a:gd name="T71" fmla="*/ 2142 h 5275"/>
                <a:gd name="T72" fmla="+- 0 646 613"/>
                <a:gd name="T73" fmla="*/ T72 w 900"/>
                <a:gd name="T74" fmla="+- 0 2122 2089"/>
                <a:gd name="T75" fmla="*/ 2122 h 5275"/>
                <a:gd name="T76" fmla="+- 0 666 613"/>
                <a:gd name="T77" fmla="*/ T76 w 900"/>
                <a:gd name="T78" fmla="+- 0 2109 2089"/>
                <a:gd name="T79" fmla="*/ 2109 h 5275"/>
                <a:gd name="T80" fmla="+- 0 691 613"/>
                <a:gd name="T81" fmla="*/ T80 w 900"/>
                <a:gd name="T82" fmla="+- 0 2104 2089"/>
                <a:gd name="T83" fmla="*/ 2104 h 5275"/>
                <a:gd name="T84" fmla="+- 0 1478 613"/>
                <a:gd name="T85" fmla="*/ T84 w 900"/>
                <a:gd name="T86" fmla="+- 0 2104 2089"/>
                <a:gd name="T87" fmla="*/ 2104 h 5275"/>
                <a:gd name="T88" fmla="+- 0 1465 613"/>
                <a:gd name="T89" fmla="*/ T88 w 900"/>
                <a:gd name="T90" fmla="+- 0 2095 2089"/>
                <a:gd name="T91" fmla="*/ 2095 h 5275"/>
                <a:gd name="T92" fmla="+- 0 1434 613"/>
                <a:gd name="T93" fmla="*/ T92 w 900"/>
                <a:gd name="T94" fmla="+- 0 2089 2089"/>
                <a:gd name="T95" fmla="*/ 2089 h 5275"/>
                <a:gd name="T96" fmla="+- 0 1478 613"/>
                <a:gd name="T97" fmla="*/ T96 w 900"/>
                <a:gd name="T98" fmla="+- 0 2104 2089"/>
                <a:gd name="T99" fmla="*/ 2104 h 5275"/>
                <a:gd name="T100" fmla="+- 0 1434 613"/>
                <a:gd name="T101" fmla="*/ T100 w 900"/>
                <a:gd name="T102" fmla="+- 0 2104 2089"/>
                <a:gd name="T103" fmla="*/ 2104 h 5275"/>
                <a:gd name="T104" fmla="+- 0 1459 613"/>
                <a:gd name="T105" fmla="*/ T104 w 900"/>
                <a:gd name="T106" fmla="+- 0 2109 2089"/>
                <a:gd name="T107" fmla="*/ 2109 h 5275"/>
                <a:gd name="T108" fmla="+- 0 1479 613"/>
                <a:gd name="T109" fmla="*/ T108 w 900"/>
                <a:gd name="T110" fmla="+- 0 2122 2089"/>
                <a:gd name="T111" fmla="*/ 2122 h 5275"/>
                <a:gd name="T112" fmla="+- 0 1493 613"/>
                <a:gd name="T113" fmla="*/ T112 w 900"/>
                <a:gd name="T114" fmla="+- 0 2142 2089"/>
                <a:gd name="T115" fmla="*/ 2142 h 5275"/>
                <a:gd name="T116" fmla="+- 0 1498 613"/>
                <a:gd name="T117" fmla="*/ T116 w 900"/>
                <a:gd name="T118" fmla="+- 0 2167 2089"/>
                <a:gd name="T119" fmla="*/ 2167 h 5275"/>
                <a:gd name="T120" fmla="+- 0 1498 613"/>
                <a:gd name="T121" fmla="*/ T120 w 900"/>
                <a:gd name="T122" fmla="+- 0 7285 2089"/>
                <a:gd name="T123" fmla="*/ 7285 h 5275"/>
                <a:gd name="T124" fmla="+- 0 1493 613"/>
                <a:gd name="T125" fmla="*/ T124 w 900"/>
                <a:gd name="T126" fmla="+- 0 7309 2089"/>
                <a:gd name="T127" fmla="*/ 7309 h 5275"/>
                <a:gd name="T128" fmla="+- 0 1479 613"/>
                <a:gd name="T129" fmla="*/ T128 w 900"/>
                <a:gd name="T130" fmla="+- 0 7330 2089"/>
                <a:gd name="T131" fmla="*/ 7330 h 5275"/>
                <a:gd name="T132" fmla="+- 0 1459 613"/>
                <a:gd name="T133" fmla="*/ T132 w 900"/>
                <a:gd name="T134" fmla="+- 0 7343 2089"/>
                <a:gd name="T135" fmla="*/ 7343 h 5275"/>
                <a:gd name="T136" fmla="+- 0 1434 613"/>
                <a:gd name="T137" fmla="*/ T136 w 900"/>
                <a:gd name="T138" fmla="+- 0 7348 2089"/>
                <a:gd name="T139" fmla="*/ 7348 h 5275"/>
                <a:gd name="T140" fmla="+- 0 691 613"/>
                <a:gd name="T141" fmla="*/ T140 w 900"/>
                <a:gd name="T142" fmla="+- 0 7348 2089"/>
                <a:gd name="T143" fmla="*/ 7348 h 5275"/>
                <a:gd name="T144" fmla="+- 0 691 613"/>
                <a:gd name="T145" fmla="*/ T144 w 900"/>
                <a:gd name="T146" fmla="+- 0 7363 2089"/>
                <a:gd name="T147" fmla="*/ 7363 h 5275"/>
                <a:gd name="T148" fmla="+- 0 1434 613"/>
                <a:gd name="T149" fmla="*/ T148 w 900"/>
                <a:gd name="T150" fmla="+- 0 7363 2089"/>
                <a:gd name="T151" fmla="*/ 7363 h 5275"/>
                <a:gd name="T152" fmla="+- 0 1465 613"/>
                <a:gd name="T153" fmla="*/ T152 w 900"/>
                <a:gd name="T154" fmla="+- 0 7357 2089"/>
                <a:gd name="T155" fmla="*/ 7357 h 5275"/>
                <a:gd name="T156" fmla="+- 0 1490 613"/>
                <a:gd name="T157" fmla="*/ T156 w 900"/>
                <a:gd name="T158" fmla="+- 0 7340 2089"/>
                <a:gd name="T159" fmla="*/ 7340 h 5275"/>
                <a:gd name="T160" fmla="+- 0 1506 613"/>
                <a:gd name="T161" fmla="*/ T160 w 900"/>
                <a:gd name="T162" fmla="+- 0 7315 2089"/>
                <a:gd name="T163" fmla="*/ 7315 h 5275"/>
                <a:gd name="T164" fmla="+- 0 1513 613"/>
                <a:gd name="T165" fmla="*/ T164 w 900"/>
                <a:gd name="T166" fmla="+- 0 7285 2089"/>
                <a:gd name="T167" fmla="*/ 7285 h 5275"/>
                <a:gd name="T168" fmla="+- 0 1513 613"/>
                <a:gd name="T169" fmla="*/ T168 w 900"/>
                <a:gd name="T170" fmla="+- 0 2167 2089"/>
                <a:gd name="T171" fmla="*/ 2167 h 5275"/>
                <a:gd name="T172" fmla="+- 0 1506 613"/>
                <a:gd name="T173" fmla="*/ T172 w 900"/>
                <a:gd name="T174" fmla="+- 0 2137 2089"/>
                <a:gd name="T175" fmla="*/ 2137 h 5275"/>
                <a:gd name="T176" fmla="+- 0 1490 613"/>
                <a:gd name="T177" fmla="*/ T176 w 900"/>
                <a:gd name="T178" fmla="+- 0 2112 2089"/>
                <a:gd name="T179" fmla="*/ 2112 h 5275"/>
                <a:gd name="T180" fmla="+- 0 1478 613"/>
                <a:gd name="T181" fmla="*/ T180 w 900"/>
                <a:gd name="T182" fmla="+- 0 2104 2089"/>
                <a:gd name="T183" fmla="*/ 2104 h 527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</a:cxnLst>
              <a:rect l="0" t="0" r="r" b="b"/>
              <a:pathLst>
                <a:path w="900" h="5275">
                  <a:moveTo>
                    <a:pt x="821" y="0"/>
                  </a:moveTo>
                  <a:lnTo>
                    <a:pt x="78" y="0"/>
                  </a:lnTo>
                  <a:lnTo>
                    <a:pt x="48" y="6"/>
                  </a:lnTo>
                  <a:lnTo>
                    <a:pt x="23" y="23"/>
                  </a:lnTo>
                  <a:lnTo>
                    <a:pt x="6" y="48"/>
                  </a:lnTo>
                  <a:lnTo>
                    <a:pt x="0" y="78"/>
                  </a:lnTo>
                  <a:lnTo>
                    <a:pt x="0" y="5196"/>
                  </a:lnTo>
                  <a:lnTo>
                    <a:pt x="6" y="5226"/>
                  </a:lnTo>
                  <a:lnTo>
                    <a:pt x="23" y="5251"/>
                  </a:lnTo>
                  <a:lnTo>
                    <a:pt x="48" y="5268"/>
                  </a:lnTo>
                  <a:lnTo>
                    <a:pt x="78" y="5274"/>
                  </a:lnTo>
                  <a:lnTo>
                    <a:pt x="78" y="5259"/>
                  </a:lnTo>
                  <a:lnTo>
                    <a:pt x="53" y="5254"/>
                  </a:lnTo>
                  <a:lnTo>
                    <a:pt x="33" y="5241"/>
                  </a:lnTo>
                  <a:lnTo>
                    <a:pt x="20" y="5220"/>
                  </a:lnTo>
                  <a:lnTo>
                    <a:pt x="15" y="5196"/>
                  </a:lnTo>
                  <a:lnTo>
                    <a:pt x="15" y="78"/>
                  </a:lnTo>
                  <a:lnTo>
                    <a:pt x="20" y="53"/>
                  </a:lnTo>
                  <a:lnTo>
                    <a:pt x="33" y="33"/>
                  </a:lnTo>
                  <a:lnTo>
                    <a:pt x="53" y="20"/>
                  </a:lnTo>
                  <a:lnTo>
                    <a:pt x="78" y="15"/>
                  </a:lnTo>
                  <a:lnTo>
                    <a:pt x="865" y="15"/>
                  </a:lnTo>
                  <a:lnTo>
                    <a:pt x="852" y="6"/>
                  </a:lnTo>
                  <a:lnTo>
                    <a:pt x="821" y="0"/>
                  </a:lnTo>
                  <a:close/>
                  <a:moveTo>
                    <a:pt x="865" y="15"/>
                  </a:moveTo>
                  <a:lnTo>
                    <a:pt x="821" y="15"/>
                  </a:lnTo>
                  <a:lnTo>
                    <a:pt x="846" y="20"/>
                  </a:lnTo>
                  <a:lnTo>
                    <a:pt x="866" y="33"/>
                  </a:lnTo>
                  <a:lnTo>
                    <a:pt x="880" y="53"/>
                  </a:lnTo>
                  <a:lnTo>
                    <a:pt x="885" y="78"/>
                  </a:lnTo>
                  <a:lnTo>
                    <a:pt x="885" y="5196"/>
                  </a:lnTo>
                  <a:lnTo>
                    <a:pt x="880" y="5220"/>
                  </a:lnTo>
                  <a:lnTo>
                    <a:pt x="866" y="5241"/>
                  </a:lnTo>
                  <a:lnTo>
                    <a:pt x="846" y="5254"/>
                  </a:lnTo>
                  <a:lnTo>
                    <a:pt x="821" y="5259"/>
                  </a:lnTo>
                  <a:lnTo>
                    <a:pt x="78" y="5259"/>
                  </a:lnTo>
                  <a:lnTo>
                    <a:pt x="78" y="5274"/>
                  </a:lnTo>
                  <a:lnTo>
                    <a:pt x="821" y="5274"/>
                  </a:lnTo>
                  <a:lnTo>
                    <a:pt x="852" y="5268"/>
                  </a:lnTo>
                  <a:lnTo>
                    <a:pt x="877" y="5251"/>
                  </a:lnTo>
                  <a:lnTo>
                    <a:pt x="893" y="5226"/>
                  </a:lnTo>
                  <a:lnTo>
                    <a:pt x="900" y="5196"/>
                  </a:lnTo>
                  <a:lnTo>
                    <a:pt x="900" y="78"/>
                  </a:lnTo>
                  <a:lnTo>
                    <a:pt x="893" y="48"/>
                  </a:lnTo>
                  <a:lnTo>
                    <a:pt x="877" y="23"/>
                  </a:lnTo>
                  <a:lnTo>
                    <a:pt x="865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pic>
          <p:nvPicPr>
            <p:cNvPr id="2166" name="Picture 118">
              <a:extLst>
                <a:ext uri="{FF2B5EF4-FFF2-40B4-BE49-F238E27FC236}">
                  <a16:creationId xmlns:a16="http://schemas.microsoft.com/office/drawing/2014/main" id="{8E8F14AD-2B54-41F3-8BCD-0DD4E01DB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0" y="6333"/>
              <a:ext cx="779" cy="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5" name="Picture 117">
              <a:extLst>
                <a:ext uri="{FF2B5EF4-FFF2-40B4-BE49-F238E27FC236}">
                  <a16:creationId xmlns:a16="http://schemas.microsoft.com/office/drawing/2014/main" id="{6B5A4DED-ED01-4C3C-9DFE-0D78FE8E2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3" y="7198"/>
              <a:ext cx="470" cy="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4" name="Picture 116">
              <a:extLst>
                <a:ext uri="{FF2B5EF4-FFF2-40B4-BE49-F238E27FC236}">
                  <a16:creationId xmlns:a16="http://schemas.microsoft.com/office/drawing/2014/main" id="{4DE9BFE0-6BC9-46D9-9C04-5AC92B66A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5" y="4907"/>
              <a:ext cx="916" cy="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3" name="Picture 115">
              <a:extLst>
                <a:ext uri="{FF2B5EF4-FFF2-40B4-BE49-F238E27FC236}">
                  <a16:creationId xmlns:a16="http://schemas.microsoft.com/office/drawing/2014/main" id="{B5CD5281-B7C3-4E04-97F2-575D7FF7BC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2" y="5907"/>
              <a:ext cx="761" cy="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2" name="Picture 114">
              <a:extLst>
                <a:ext uri="{FF2B5EF4-FFF2-40B4-BE49-F238E27FC236}">
                  <a16:creationId xmlns:a16="http://schemas.microsoft.com/office/drawing/2014/main" id="{85D35BF9-F37F-4AC0-80D6-808B8D299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2" y="3127"/>
              <a:ext cx="1257" cy="1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1" name="Picture 113">
              <a:extLst>
                <a:ext uri="{FF2B5EF4-FFF2-40B4-BE49-F238E27FC236}">
                  <a16:creationId xmlns:a16="http://schemas.microsoft.com/office/drawing/2014/main" id="{6CB6FA97-1C7A-489E-8885-AE1603FDD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2" y="3127"/>
              <a:ext cx="141" cy="1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0" name="Picture 112">
              <a:extLst>
                <a:ext uri="{FF2B5EF4-FFF2-40B4-BE49-F238E27FC236}">
                  <a16:creationId xmlns:a16="http://schemas.microsoft.com/office/drawing/2014/main" id="{F852903E-A7E6-4B87-AE1E-94B7B4EE07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9" y="4299"/>
              <a:ext cx="938" cy="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9" name="Picture 111">
              <a:extLst>
                <a:ext uri="{FF2B5EF4-FFF2-40B4-BE49-F238E27FC236}">
                  <a16:creationId xmlns:a16="http://schemas.microsoft.com/office/drawing/2014/main" id="{9636B8A1-1EFF-4F06-A6D8-FE311844B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0" y="2155"/>
              <a:ext cx="885" cy="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8" name="Rectangle 110">
              <a:extLst>
                <a:ext uri="{FF2B5EF4-FFF2-40B4-BE49-F238E27FC236}">
                  <a16:creationId xmlns:a16="http://schemas.microsoft.com/office/drawing/2014/main" id="{69E8B137-F0B3-45BB-8552-D0F0BD297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6" y="2795"/>
              <a:ext cx="876" cy="4516"/>
            </a:xfrm>
            <a:prstGeom prst="rect">
              <a:avLst/>
            </a:prstGeom>
            <a:solidFill>
              <a:srgbClr val="CC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049" name="AutoShape 109">
              <a:extLst>
                <a:ext uri="{FF2B5EF4-FFF2-40B4-BE49-F238E27FC236}">
                  <a16:creationId xmlns:a16="http://schemas.microsoft.com/office/drawing/2014/main" id="{6EC02B32-0ABC-432B-8254-18273BCB6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8" y="2787"/>
              <a:ext cx="891" cy="4531"/>
            </a:xfrm>
            <a:custGeom>
              <a:avLst/>
              <a:gdLst>
                <a:gd name="T0" fmla="+- 0 3654 2769"/>
                <a:gd name="T1" fmla="*/ T0 w 891"/>
                <a:gd name="T2" fmla="+- 0 2788 2788"/>
                <a:gd name="T3" fmla="*/ 2788 h 4531"/>
                <a:gd name="T4" fmla="+- 0 2774 2769"/>
                <a:gd name="T5" fmla="*/ T4 w 891"/>
                <a:gd name="T6" fmla="+- 0 2788 2788"/>
                <a:gd name="T7" fmla="*/ 2788 h 4531"/>
                <a:gd name="T8" fmla="+- 0 2772 2769"/>
                <a:gd name="T9" fmla="*/ T8 w 891"/>
                <a:gd name="T10" fmla="+- 0 2789 2788"/>
                <a:gd name="T11" fmla="*/ 2789 h 4531"/>
                <a:gd name="T12" fmla="+- 0 2769 2769"/>
                <a:gd name="T13" fmla="*/ T12 w 891"/>
                <a:gd name="T14" fmla="+- 0 2791 2788"/>
                <a:gd name="T15" fmla="*/ 2791 h 4531"/>
                <a:gd name="T16" fmla="+- 0 2769 2769"/>
                <a:gd name="T17" fmla="*/ T16 w 891"/>
                <a:gd name="T18" fmla="+- 0 2793 2788"/>
                <a:gd name="T19" fmla="*/ 2793 h 4531"/>
                <a:gd name="T20" fmla="+- 0 2769 2769"/>
                <a:gd name="T21" fmla="*/ T20 w 891"/>
                <a:gd name="T22" fmla="+- 0 7313 2788"/>
                <a:gd name="T23" fmla="*/ 7313 h 4531"/>
                <a:gd name="T24" fmla="+- 0 2769 2769"/>
                <a:gd name="T25" fmla="*/ T24 w 891"/>
                <a:gd name="T26" fmla="+- 0 7315 2788"/>
                <a:gd name="T27" fmla="*/ 7315 h 4531"/>
                <a:gd name="T28" fmla="+- 0 2772 2769"/>
                <a:gd name="T29" fmla="*/ T28 w 891"/>
                <a:gd name="T30" fmla="+- 0 7318 2788"/>
                <a:gd name="T31" fmla="*/ 7318 h 4531"/>
                <a:gd name="T32" fmla="+- 0 2774 2769"/>
                <a:gd name="T33" fmla="*/ T32 w 891"/>
                <a:gd name="T34" fmla="+- 0 7319 2788"/>
                <a:gd name="T35" fmla="*/ 7319 h 4531"/>
                <a:gd name="T36" fmla="+- 0 3654 2769"/>
                <a:gd name="T37" fmla="*/ T36 w 891"/>
                <a:gd name="T38" fmla="+- 0 7319 2788"/>
                <a:gd name="T39" fmla="*/ 7319 h 4531"/>
                <a:gd name="T40" fmla="+- 0 3656 2769"/>
                <a:gd name="T41" fmla="*/ T40 w 891"/>
                <a:gd name="T42" fmla="+- 0 7318 2788"/>
                <a:gd name="T43" fmla="*/ 7318 h 4531"/>
                <a:gd name="T44" fmla="+- 0 3659 2769"/>
                <a:gd name="T45" fmla="*/ T44 w 891"/>
                <a:gd name="T46" fmla="+- 0 7315 2788"/>
                <a:gd name="T47" fmla="*/ 7315 h 4531"/>
                <a:gd name="T48" fmla="+- 0 3660 2769"/>
                <a:gd name="T49" fmla="*/ T48 w 891"/>
                <a:gd name="T50" fmla="+- 0 7313 2788"/>
                <a:gd name="T51" fmla="*/ 7313 h 4531"/>
                <a:gd name="T52" fmla="+- 0 3660 2769"/>
                <a:gd name="T53" fmla="*/ T52 w 891"/>
                <a:gd name="T54" fmla="+- 0 7311 2788"/>
                <a:gd name="T55" fmla="*/ 7311 h 4531"/>
                <a:gd name="T56" fmla="+- 0 2776 2769"/>
                <a:gd name="T57" fmla="*/ T56 w 891"/>
                <a:gd name="T58" fmla="+- 0 7311 2788"/>
                <a:gd name="T59" fmla="*/ 7311 h 4531"/>
                <a:gd name="T60" fmla="+- 0 2776 2769"/>
                <a:gd name="T61" fmla="*/ T60 w 891"/>
                <a:gd name="T62" fmla="+- 0 7304 2788"/>
                <a:gd name="T63" fmla="*/ 7304 h 4531"/>
                <a:gd name="T64" fmla="+- 0 2784 2769"/>
                <a:gd name="T65" fmla="*/ T64 w 891"/>
                <a:gd name="T66" fmla="+- 0 7304 2788"/>
                <a:gd name="T67" fmla="*/ 7304 h 4531"/>
                <a:gd name="T68" fmla="+- 0 2784 2769"/>
                <a:gd name="T69" fmla="*/ T68 w 891"/>
                <a:gd name="T70" fmla="+- 0 2803 2788"/>
                <a:gd name="T71" fmla="*/ 2803 h 4531"/>
                <a:gd name="T72" fmla="+- 0 3660 2769"/>
                <a:gd name="T73" fmla="*/ T72 w 891"/>
                <a:gd name="T74" fmla="+- 0 2803 2788"/>
                <a:gd name="T75" fmla="*/ 2803 h 4531"/>
                <a:gd name="T76" fmla="+- 0 3660 2769"/>
                <a:gd name="T77" fmla="*/ T76 w 891"/>
                <a:gd name="T78" fmla="+- 0 2793 2788"/>
                <a:gd name="T79" fmla="*/ 2793 h 4531"/>
                <a:gd name="T80" fmla="+- 0 3659 2769"/>
                <a:gd name="T81" fmla="*/ T80 w 891"/>
                <a:gd name="T82" fmla="+- 0 2791 2788"/>
                <a:gd name="T83" fmla="*/ 2791 h 4531"/>
                <a:gd name="T84" fmla="+- 0 3656 2769"/>
                <a:gd name="T85" fmla="*/ T84 w 891"/>
                <a:gd name="T86" fmla="+- 0 2789 2788"/>
                <a:gd name="T87" fmla="*/ 2789 h 4531"/>
                <a:gd name="T88" fmla="+- 0 3654 2769"/>
                <a:gd name="T89" fmla="*/ T88 w 891"/>
                <a:gd name="T90" fmla="+- 0 2788 2788"/>
                <a:gd name="T91" fmla="*/ 2788 h 4531"/>
                <a:gd name="T92" fmla="+- 0 2784 2769"/>
                <a:gd name="T93" fmla="*/ T92 w 891"/>
                <a:gd name="T94" fmla="+- 0 7304 2788"/>
                <a:gd name="T95" fmla="*/ 7304 h 4531"/>
                <a:gd name="T96" fmla="+- 0 2776 2769"/>
                <a:gd name="T97" fmla="*/ T96 w 891"/>
                <a:gd name="T98" fmla="+- 0 7304 2788"/>
                <a:gd name="T99" fmla="*/ 7304 h 4531"/>
                <a:gd name="T100" fmla="+- 0 2776 2769"/>
                <a:gd name="T101" fmla="*/ T100 w 891"/>
                <a:gd name="T102" fmla="+- 0 7311 2788"/>
                <a:gd name="T103" fmla="*/ 7311 h 4531"/>
                <a:gd name="T104" fmla="+- 0 2784 2769"/>
                <a:gd name="T105" fmla="*/ T104 w 891"/>
                <a:gd name="T106" fmla="+- 0 7311 2788"/>
                <a:gd name="T107" fmla="*/ 7311 h 4531"/>
                <a:gd name="T108" fmla="+- 0 2784 2769"/>
                <a:gd name="T109" fmla="*/ T108 w 891"/>
                <a:gd name="T110" fmla="+- 0 7304 2788"/>
                <a:gd name="T111" fmla="*/ 7304 h 4531"/>
                <a:gd name="T112" fmla="+- 0 3660 2769"/>
                <a:gd name="T113" fmla="*/ T112 w 891"/>
                <a:gd name="T114" fmla="+- 0 2803 2788"/>
                <a:gd name="T115" fmla="*/ 2803 h 4531"/>
                <a:gd name="T116" fmla="+- 0 3645 2769"/>
                <a:gd name="T117" fmla="*/ T116 w 891"/>
                <a:gd name="T118" fmla="+- 0 2803 2788"/>
                <a:gd name="T119" fmla="*/ 2803 h 4531"/>
                <a:gd name="T120" fmla="+- 0 3645 2769"/>
                <a:gd name="T121" fmla="*/ T120 w 891"/>
                <a:gd name="T122" fmla="+- 0 7304 2788"/>
                <a:gd name="T123" fmla="*/ 7304 h 4531"/>
                <a:gd name="T124" fmla="+- 0 2784 2769"/>
                <a:gd name="T125" fmla="*/ T124 w 891"/>
                <a:gd name="T126" fmla="+- 0 7304 2788"/>
                <a:gd name="T127" fmla="*/ 7304 h 4531"/>
                <a:gd name="T128" fmla="+- 0 2784 2769"/>
                <a:gd name="T129" fmla="*/ T128 w 891"/>
                <a:gd name="T130" fmla="+- 0 7311 2788"/>
                <a:gd name="T131" fmla="*/ 7311 h 4531"/>
                <a:gd name="T132" fmla="+- 0 3660 2769"/>
                <a:gd name="T133" fmla="*/ T132 w 891"/>
                <a:gd name="T134" fmla="+- 0 7311 2788"/>
                <a:gd name="T135" fmla="*/ 7311 h 4531"/>
                <a:gd name="T136" fmla="+- 0 3660 2769"/>
                <a:gd name="T137" fmla="*/ T136 w 891"/>
                <a:gd name="T138" fmla="+- 0 2803 2788"/>
                <a:gd name="T139" fmla="*/ 2803 h 453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</a:cxnLst>
              <a:rect l="0" t="0" r="r" b="b"/>
              <a:pathLst>
                <a:path w="891" h="4531">
                  <a:moveTo>
                    <a:pt x="885" y="0"/>
                  </a:moveTo>
                  <a:lnTo>
                    <a:pt x="5" y="0"/>
                  </a:lnTo>
                  <a:lnTo>
                    <a:pt x="3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4525"/>
                  </a:lnTo>
                  <a:lnTo>
                    <a:pt x="0" y="4527"/>
                  </a:lnTo>
                  <a:lnTo>
                    <a:pt x="3" y="4530"/>
                  </a:lnTo>
                  <a:lnTo>
                    <a:pt x="5" y="4531"/>
                  </a:lnTo>
                  <a:lnTo>
                    <a:pt x="885" y="4531"/>
                  </a:lnTo>
                  <a:lnTo>
                    <a:pt x="887" y="4530"/>
                  </a:lnTo>
                  <a:lnTo>
                    <a:pt x="890" y="4527"/>
                  </a:lnTo>
                  <a:lnTo>
                    <a:pt x="891" y="4525"/>
                  </a:lnTo>
                  <a:lnTo>
                    <a:pt x="891" y="4523"/>
                  </a:lnTo>
                  <a:lnTo>
                    <a:pt x="7" y="4523"/>
                  </a:lnTo>
                  <a:lnTo>
                    <a:pt x="7" y="4516"/>
                  </a:lnTo>
                  <a:lnTo>
                    <a:pt x="15" y="4516"/>
                  </a:lnTo>
                  <a:lnTo>
                    <a:pt x="15" y="15"/>
                  </a:lnTo>
                  <a:lnTo>
                    <a:pt x="891" y="15"/>
                  </a:lnTo>
                  <a:lnTo>
                    <a:pt x="891" y="5"/>
                  </a:lnTo>
                  <a:lnTo>
                    <a:pt x="890" y="3"/>
                  </a:lnTo>
                  <a:lnTo>
                    <a:pt x="887" y="1"/>
                  </a:lnTo>
                  <a:lnTo>
                    <a:pt x="885" y="0"/>
                  </a:lnTo>
                  <a:close/>
                  <a:moveTo>
                    <a:pt x="15" y="4516"/>
                  </a:moveTo>
                  <a:lnTo>
                    <a:pt x="7" y="4516"/>
                  </a:lnTo>
                  <a:lnTo>
                    <a:pt x="7" y="4523"/>
                  </a:lnTo>
                  <a:lnTo>
                    <a:pt x="15" y="4523"/>
                  </a:lnTo>
                  <a:lnTo>
                    <a:pt x="15" y="4516"/>
                  </a:lnTo>
                  <a:close/>
                  <a:moveTo>
                    <a:pt x="891" y="15"/>
                  </a:moveTo>
                  <a:lnTo>
                    <a:pt x="876" y="15"/>
                  </a:lnTo>
                  <a:lnTo>
                    <a:pt x="876" y="4516"/>
                  </a:lnTo>
                  <a:lnTo>
                    <a:pt x="15" y="4516"/>
                  </a:lnTo>
                  <a:lnTo>
                    <a:pt x="15" y="4523"/>
                  </a:lnTo>
                  <a:lnTo>
                    <a:pt x="891" y="4523"/>
                  </a:lnTo>
                  <a:lnTo>
                    <a:pt x="891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050" name="Freeform 108">
              <a:extLst>
                <a:ext uri="{FF2B5EF4-FFF2-40B4-BE49-F238E27FC236}">
                  <a16:creationId xmlns:a16="http://schemas.microsoft.com/office/drawing/2014/main" id="{2BEFEEFE-E7E0-4985-8A3A-50E8F3339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6" y="2777"/>
              <a:ext cx="579" cy="4516"/>
            </a:xfrm>
            <a:custGeom>
              <a:avLst/>
              <a:gdLst>
                <a:gd name="T0" fmla="+- 0 4174 3667"/>
                <a:gd name="T1" fmla="*/ T0 w 579"/>
                <a:gd name="T2" fmla="+- 0 2778 2778"/>
                <a:gd name="T3" fmla="*/ 2778 h 4516"/>
                <a:gd name="T4" fmla="+- 0 3738 3667"/>
                <a:gd name="T5" fmla="*/ T4 w 579"/>
                <a:gd name="T6" fmla="+- 0 2778 2778"/>
                <a:gd name="T7" fmla="*/ 2778 h 4516"/>
                <a:gd name="T8" fmla="+- 0 3710 3667"/>
                <a:gd name="T9" fmla="*/ T8 w 579"/>
                <a:gd name="T10" fmla="+- 0 2783 2778"/>
                <a:gd name="T11" fmla="*/ 2783 h 4516"/>
                <a:gd name="T12" fmla="+- 0 3688 3667"/>
                <a:gd name="T13" fmla="*/ T12 w 579"/>
                <a:gd name="T14" fmla="+- 0 2798 2778"/>
                <a:gd name="T15" fmla="*/ 2798 h 4516"/>
                <a:gd name="T16" fmla="+- 0 3672 3667"/>
                <a:gd name="T17" fmla="*/ T16 w 579"/>
                <a:gd name="T18" fmla="+- 0 2821 2778"/>
                <a:gd name="T19" fmla="*/ 2821 h 4516"/>
                <a:gd name="T20" fmla="+- 0 3667 3667"/>
                <a:gd name="T21" fmla="*/ T20 w 579"/>
                <a:gd name="T22" fmla="+- 0 2849 2778"/>
                <a:gd name="T23" fmla="*/ 2849 h 4516"/>
                <a:gd name="T24" fmla="+- 0 3667 3667"/>
                <a:gd name="T25" fmla="*/ T24 w 579"/>
                <a:gd name="T26" fmla="+- 0 7222 2778"/>
                <a:gd name="T27" fmla="*/ 7222 h 4516"/>
                <a:gd name="T28" fmla="+- 0 3672 3667"/>
                <a:gd name="T29" fmla="*/ T28 w 579"/>
                <a:gd name="T30" fmla="+- 0 7250 2778"/>
                <a:gd name="T31" fmla="*/ 7250 h 4516"/>
                <a:gd name="T32" fmla="+- 0 3688 3667"/>
                <a:gd name="T33" fmla="*/ T32 w 579"/>
                <a:gd name="T34" fmla="+- 0 7273 2778"/>
                <a:gd name="T35" fmla="*/ 7273 h 4516"/>
                <a:gd name="T36" fmla="+- 0 3710 3667"/>
                <a:gd name="T37" fmla="*/ T36 w 579"/>
                <a:gd name="T38" fmla="+- 0 7288 2778"/>
                <a:gd name="T39" fmla="*/ 7288 h 4516"/>
                <a:gd name="T40" fmla="+- 0 3738 3667"/>
                <a:gd name="T41" fmla="*/ T40 w 579"/>
                <a:gd name="T42" fmla="+- 0 7294 2778"/>
                <a:gd name="T43" fmla="*/ 7294 h 4516"/>
                <a:gd name="T44" fmla="+- 0 4174 3667"/>
                <a:gd name="T45" fmla="*/ T44 w 579"/>
                <a:gd name="T46" fmla="+- 0 7294 2778"/>
                <a:gd name="T47" fmla="*/ 7294 h 4516"/>
                <a:gd name="T48" fmla="+- 0 4202 3667"/>
                <a:gd name="T49" fmla="*/ T48 w 579"/>
                <a:gd name="T50" fmla="+- 0 7288 2778"/>
                <a:gd name="T51" fmla="*/ 7288 h 4516"/>
                <a:gd name="T52" fmla="+- 0 4224 3667"/>
                <a:gd name="T53" fmla="*/ T52 w 579"/>
                <a:gd name="T54" fmla="+- 0 7273 2778"/>
                <a:gd name="T55" fmla="*/ 7273 h 4516"/>
                <a:gd name="T56" fmla="+- 0 4239 3667"/>
                <a:gd name="T57" fmla="*/ T56 w 579"/>
                <a:gd name="T58" fmla="+- 0 7250 2778"/>
                <a:gd name="T59" fmla="*/ 7250 h 4516"/>
                <a:gd name="T60" fmla="+- 0 4245 3667"/>
                <a:gd name="T61" fmla="*/ T60 w 579"/>
                <a:gd name="T62" fmla="+- 0 7222 2778"/>
                <a:gd name="T63" fmla="*/ 7222 h 4516"/>
                <a:gd name="T64" fmla="+- 0 4245 3667"/>
                <a:gd name="T65" fmla="*/ T64 w 579"/>
                <a:gd name="T66" fmla="+- 0 2849 2778"/>
                <a:gd name="T67" fmla="*/ 2849 h 4516"/>
                <a:gd name="T68" fmla="+- 0 4239 3667"/>
                <a:gd name="T69" fmla="*/ T68 w 579"/>
                <a:gd name="T70" fmla="+- 0 2821 2778"/>
                <a:gd name="T71" fmla="*/ 2821 h 4516"/>
                <a:gd name="T72" fmla="+- 0 4224 3667"/>
                <a:gd name="T73" fmla="*/ T72 w 579"/>
                <a:gd name="T74" fmla="+- 0 2798 2778"/>
                <a:gd name="T75" fmla="*/ 2798 h 4516"/>
                <a:gd name="T76" fmla="+- 0 4202 3667"/>
                <a:gd name="T77" fmla="*/ T76 w 579"/>
                <a:gd name="T78" fmla="+- 0 2783 2778"/>
                <a:gd name="T79" fmla="*/ 2783 h 4516"/>
                <a:gd name="T80" fmla="+- 0 4174 3667"/>
                <a:gd name="T81" fmla="*/ T80 w 579"/>
                <a:gd name="T82" fmla="+- 0 2778 2778"/>
                <a:gd name="T83" fmla="*/ 2778 h 451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</a:cxnLst>
              <a:rect l="0" t="0" r="r" b="b"/>
              <a:pathLst>
                <a:path w="579" h="4516">
                  <a:moveTo>
                    <a:pt x="507" y="0"/>
                  </a:moveTo>
                  <a:lnTo>
                    <a:pt x="71" y="0"/>
                  </a:lnTo>
                  <a:lnTo>
                    <a:pt x="43" y="5"/>
                  </a:lnTo>
                  <a:lnTo>
                    <a:pt x="21" y="20"/>
                  </a:lnTo>
                  <a:lnTo>
                    <a:pt x="5" y="43"/>
                  </a:lnTo>
                  <a:lnTo>
                    <a:pt x="0" y="71"/>
                  </a:lnTo>
                  <a:lnTo>
                    <a:pt x="0" y="4444"/>
                  </a:lnTo>
                  <a:lnTo>
                    <a:pt x="5" y="4472"/>
                  </a:lnTo>
                  <a:lnTo>
                    <a:pt x="21" y="4495"/>
                  </a:lnTo>
                  <a:lnTo>
                    <a:pt x="43" y="4510"/>
                  </a:lnTo>
                  <a:lnTo>
                    <a:pt x="71" y="4516"/>
                  </a:lnTo>
                  <a:lnTo>
                    <a:pt x="507" y="4516"/>
                  </a:lnTo>
                  <a:lnTo>
                    <a:pt x="535" y="4510"/>
                  </a:lnTo>
                  <a:lnTo>
                    <a:pt x="557" y="4495"/>
                  </a:lnTo>
                  <a:lnTo>
                    <a:pt x="572" y="4472"/>
                  </a:lnTo>
                  <a:lnTo>
                    <a:pt x="578" y="4444"/>
                  </a:lnTo>
                  <a:lnTo>
                    <a:pt x="578" y="71"/>
                  </a:lnTo>
                  <a:lnTo>
                    <a:pt x="572" y="43"/>
                  </a:lnTo>
                  <a:lnTo>
                    <a:pt x="557" y="20"/>
                  </a:lnTo>
                  <a:lnTo>
                    <a:pt x="535" y="5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92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051" name="AutoShape 107">
              <a:extLst>
                <a:ext uri="{FF2B5EF4-FFF2-40B4-BE49-F238E27FC236}">
                  <a16:creationId xmlns:a16="http://schemas.microsoft.com/office/drawing/2014/main" id="{0C06F9AE-B90A-4888-A463-A6BDFBBD9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2770"/>
              <a:ext cx="594" cy="4531"/>
            </a:xfrm>
            <a:custGeom>
              <a:avLst/>
              <a:gdLst>
                <a:gd name="T0" fmla="+- 0 4174 3659"/>
                <a:gd name="T1" fmla="*/ T0 w 594"/>
                <a:gd name="T2" fmla="+- 0 2770 2770"/>
                <a:gd name="T3" fmla="*/ 2770 h 4531"/>
                <a:gd name="T4" fmla="+- 0 3738 3659"/>
                <a:gd name="T5" fmla="*/ T4 w 594"/>
                <a:gd name="T6" fmla="+- 0 2770 2770"/>
                <a:gd name="T7" fmla="*/ 2770 h 4531"/>
                <a:gd name="T8" fmla="+- 0 3707 3659"/>
                <a:gd name="T9" fmla="*/ T8 w 594"/>
                <a:gd name="T10" fmla="+- 0 2776 2770"/>
                <a:gd name="T11" fmla="*/ 2776 h 4531"/>
                <a:gd name="T12" fmla="+- 0 3682 3659"/>
                <a:gd name="T13" fmla="*/ T12 w 594"/>
                <a:gd name="T14" fmla="+- 0 2793 2770"/>
                <a:gd name="T15" fmla="*/ 2793 h 4531"/>
                <a:gd name="T16" fmla="+- 0 3666 3659"/>
                <a:gd name="T17" fmla="*/ T16 w 594"/>
                <a:gd name="T18" fmla="+- 0 2818 2770"/>
                <a:gd name="T19" fmla="*/ 2818 h 4531"/>
                <a:gd name="T20" fmla="+- 0 3659 3659"/>
                <a:gd name="T21" fmla="*/ T20 w 594"/>
                <a:gd name="T22" fmla="+- 0 2849 2770"/>
                <a:gd name="T23" fmla="*/ 2849 h 4531"/>
                <a:gd name="T24" fmla="+- 0 3659 3659"/>
                <a:gd name="T25" fmla="*/ T24 w 594"/>
                <a:gd name="T26" fmla="+- 0 7222 2770"/>
                <a:gd name="T27" fmla="*/ 7222 h 4531"/>
                <a:gd name="T28" fmla="+- 0 3666 3659"/>
                <a:gd name="T29" fmla="*/ T28 w 594"/>
                <a:gd name="T30" fmla="+- 0 7253 2770"/>
                <a:gd name="T31" fmla="*/ 7253 h 4531"/>
                <a:gd name="T32" fmla="+- 0 3682 3659"/>
                <a:gd name="T33" fmla="*/ T32 w 594"/>
                <a:gd name="T34" fmla="+- 0 7278 2770"/>
                <a:gd name="T35" fmla="*/ 7278 h 4531"/>
                <a:gd name="T36" fmla="+- 0 3707 3659"/>
                <a:gd name="T37" fmla="*/ T36 w 594"/>
                <a:gd name="T38" fmla="+- 0 7295 2770"/>
                <a:gd name="T39" fmla="*/ 7295 h 4531"/>
                <a:gd name="T40" fmla="+- 0 3738 3659"/>
                <a:gd name="T41" fmla="*/ T40 w 594"/>
                <a:gd name="T42" fmla="+- 0 7301 2770"/>
                <a:gd name="T43" fmla="*/ 7301 h 4531"/>
                <a:gd name="T44" fmla="+- 0 3738 3659"/>
                <a:gd name="T45" fmla="*/ T44 w 594"/>
                <a:gd name="T46" fmla="+- 0 7286 2770"/>
                <a:gd name="T47" fmla="*/ 7286 h 4531"/>
                <a:gd name="T48" fmla="+- 0 3713 3659"/>
                <a:gd name="T49" fmla="*/ T48 w 594"/>
                <a:gd name="T50" fmla="+- 0 7281 2770"/>
                <a:gd name="T51" fmla="*/ 7281 h 4531"/>
                <a:gd name="T52" fmla="+- 0 3693 3659"/>
                <a:gd name="T53" fmla="*/ T52 w 594"/>
                <a:gd name="T54" fmla="+- 0 7267 2770"/>
                <a:gd name="T55" fmla="*/ 7267 h 4531"/>
                <a:gd name="T56" fmla="+- 0 3679 3659"/>
                <a:gd name="T57" fmla="*/ T56 w 594"/>
                <a:gd name="T58" fmla="+- 0 7247 2770"/>
                <a:gd name="T59" fmla="*/ 7247 h 4531"/>
                <a:gd name="T60" fmla="+- 0 3674 3659"/>
                <a:gd name="T61" fmla="*/ T60 w 594"/>
                <a:gd name="T62" fmla="+- 0 7222 2770"/>
                <a:gd name="T63" fmla="*/ 7222 h 4531"/>
                <a:gd name="T64" fmla="+- 0 3674 3659"/>
                <a:gd name="T65" fmla="*/ T64 w 594"/>
                <a:gd name="T66" fmla="+- 0 2849 2770"/>
                <a:gd name="T67" fmla="*/ 2849 h 4531"/>
                <a:gd name="T68" fmla="+- 0 3679 3659"/>
                <a:gd name="T69" fmla="*/ T68 w 594"/>
                <a:gd name="T70" fmla="+- 0 2824 2770"/>
                <a:gd name="T71" fmla="*/ 2824 h 4531"/>
                <a:gd name="T72" fmla="+- 0 3693 3659"/>
                <a:gd name="T73" fmla="*/ T72 w 594"/>
                <a:gd name="T74" fmla="+- 0 2804 2770"/>
                <a:gd name="T75" fmla="*/ 2804 h 4531"/>
                <a:gd name="T76" fmla="+- 0 3713 3659"/>
                <a:gd name="T77" fmla="*/ T76 w 594"/>
                <a:gd name="T78" fmla="+- 0 2790 2770"/>
                <a:gd name="T79" fmla="*/ 2790 h 4531"/>
                <a:gd name="T80" fmla="+- 0 3738 3659"/>
                <a:gd name="T81" fmla="*/ T80 w 594"/>
                <a:gd name="T82" fmla="+- 0 2785 2770"/>
                <a:gd name="T83" fmla="*/ 2785 h 4531"/>
                <a:gd name="T84" fmla="+- 0 4218 3659"/>
                <a:gd name="T85" fmla="*/ T84 w 594"/>
                <a:gd name="T86" fmla="+- 0 2785 2770"/>
                <a:gd name="T87" fmla="*/ 2785 h 4531"/>
                <a:gd name="T88" fmla="+- 0 4205 3659"/>
                <a:gd name="T89" fmla="*/ T88 w 594"/>
                <a:gd name="T90" fmla="+- 0 2776 2770"/>
                <a:gd name="T91" fmla="*/ 2776 h 4531"/>
                <a:gd name="T92" fmla="+- 0 4174 3659"/>
                <a:gd name="T93" fmla="*/ T92 w 594"/>
                <a:gd name="T94" fmla="+- 0 2770 2770"/>
                <a:gd name="T95" fmla="*/ 2770 h 4531"/>
                <a:gd name="T96" fmla="+- 0 4218 3659"/>
                <a:gd name="T97" fmla="*/ T96 w 594"/>
                <a:gd name="T98" fmla="+- 0 2785 2770"/>
                <a:gd name="T99" fmla="*/ 2785 h 4531"/>
                <a:gd name="T100" fmla="+- 0 4174 3659"/>
                <a:gd name="T101" fmla="*/ T100 w 594"/>
                <a:gd name="T102" fmla="+- 0 2785 2770"/>
                <a:gd name="T103" fmla="*/ 2785 h 4531"/>
                <a:gd name="T104" fmla="+- 0 4199 3659"/>
                <a:gd name="T105" fmla="*/ T104 w 594"/>
                <a:gd name="T106" fmla="+- 0 2790 2770"/>
                <a:gd name="T107" fmla="*/ 2790 h 4531"/>
                <a:gd name="T108" fmla="+- 0 4219 3659"/>
                <a:gd name="T109" fmla="*/ T108 w 594"/>
                <a:gd name="T110" fmla="+- 0 2804 2770"/>
                <a:gd name="T111" fmla="*/ 2804 h 4531"/>
                <a:gd name="T112" fmla="+- 0 4232 3659"/>
                <a:gd name="T113" fmla="*/ T112 w 594"/>
                <a:gd name="T114" fmla="+- 0 2824 2770"/>
                <a:gd name="T115" fmla="*/ 2824 h 4531"/>
                <a:gd name="T116" fmla="+- 0 4237 3659"/>
                <a:gd name="T117" fmla="*/ T116 w 594"/>
                <a:gd name="T118" fmla="+- 0 2849 2770"/>
                <a:gd name="T119" fmla="*/ 2849 h 4531"/>
                <a:gd name="T120" fmla="+- 0 4237 3659"/>
                <a:gd name="T121" fmla="*/ T120 w 594"/>
                <a:gd name="T122" fmla="+- 0 7222 2770"/>
                <a:gd name="T123" fmla="*/ 7222 h 4531"/>
                <a:gd name="T124" fmla="+- 0 4232 3659"/>
                <a:gd name="T125" fmla="*/ T124 w 594"/>
                <a:gd name="T126" fmla="+- 0 7247 2770"/>
                <a:gd name="T127" fmla="*/ 7247 h 4531"/>
                <a:gd name="T128" fmla="+- 0 4219 3659"/>
                <a:gd name="T129" fmla="*/ T128 w 594"/>
                <a:gd name="T130" fmla="+- 0 7267 2770"/>
                <a:gd name="T131" fmla="*/ 7267 h 4531"/>
                <a:gd name="T132" fmla="+- 0 4199 3659"/>
                <a:gd name="T133" fmla="*/ T132 w 594"/>
                <a:gd name="T134" fmla="+- 0 7281 2770"/>
                <a:gd name="T135" fmla="*/ 7281 h 4531"/>
                <a:gd name="T136" fmla="+- 0 4174 3659"/>
                <a:gd name="T137" fmla="*/ T136 w 594"/>
                <a:gd name="T138" fmla="+- 0 7286 2770"/>
                <a:gd name="T139" fmla="*/ 7286 h 4531"/>
                <a:gd name="T140" fmla="+- 0 3738 3659"/>
                <a:gd name="T141" fmla="*/ T140 w 594"/>
                <a:gd name="T142" fmla="+- 0 7286 2770"/>
                <a:gd name="T143" fmla="*/ 7286 h 4531"/>
                <a:gd name="T144" fmla="+- 0 3738 3659"/>
                <a:gd name="T145" fmla="*/ T144 w 594"/>
                <a:gd name="T146" fmla="+- 0 7301 2770"/>
                <a:gd name="T147" fmla="*/ 7301 h 4531"/>
                <a:gd name="T148" fmla="+- 0 4174 3659"/>
                <a:gd name="T149" fmla="*/ T148 w 594"/>
                <a:gd name="T150" fmla="+- 0 7301 2770"/>
                <a:gd name="T151" fmla="*/ 7301 h 4531"/>
                <a:gd name="T152" fmla="+- 0 4205 3659"/>
                <a:gd name="T153" fmla="*/ T152 w 594"/>
                <a:gd name="T154" fmla="+- 0 7295 2770"/>
                <a:gd name="T155" fmla="*/ 7295 h 4531"/>
                <a:gd name="T156" fmla="+- 0 4229 3659"/>
                <a:gd name="T157" fmla="*/ T156 w 594"/>
                <a:gd name="T158" fmla="+- 0 7278 2770"/>
                <a:gd name="T159" fmla="*/ 7278 h 4531"/>
                <a:gd name="T160" fmla="+- 0 4246 3659"/>
                <a:gd name="T161" fmla="*/ T160 w 594"/>
                <a:gd name="T162" fmla="+- 0 7253 2770"/>
                <a:gd name="T163" fmla="*/ 7253 h 4531"/>
                <a:gd name="T164" fmla="+- 0 4252 3659"/>
                <a:gd name="T165" fmla="*/ T164 w 594"/>
                <a:gd name="T166" fmla="+- 0 7222 2770"/>
                <a:gd name="T167" fmla="*/ 7222 h 4531"/>
                <a:gd name="T168" fmla="+- 0 4252 3659"/>
                <a:gd name="T169" fmla="*/ T168 w 594"/>
                <a:gd name="T170" fmla="+- 0 2849 2770"/>
                <a:gd name="T171" fmla="*/ 2849 h 4531"/>
                <a:gd name="T172" fmla="+- 0 4246 3659"/>
                <a:gd name="T173" fmla="*/ T172 w 594"/>
                <a:gd name="T174" fmla="+- 0 2818 2770"/>
                <a:gd name="T175" fmla="*/ 2818 h 4531"/>
                <a:gd name="T176" fmla="+- 0 4229 3659"/>
                <a:gd name="T177" fmla="*/ T176 w 594"/>
                <a:gd name="T178" fmla="+- 0 2793 2770"/>
                <a:gd name="T179" fmla="*/ 2793 h 4531"/>
                <a:gd name="T180" fmla="+- 0 4218 3659"/>
                <a:gd name="T181" fmla="*/ T180 w 594"/>
                <a:gd name="T182" fmla="+- 0 2785 2770"/>
                <a:gd name="T183" fmla="*/ 2785 h 453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</a:cxnLst>
              <a:rect l="0" t="0" r="r" b="b"/>
              <a:pathLst>
                <a:path w="594" h="4531">
                  <a:moveTo>
                    <a:pt x="515" y="0"/>
                  </a:moveTo>
                  <a:lnTo>
                    <a:pt x="79" y="0"/>
                  </a:lnTo>
                  <a:lnTo>
                    <a:pt x="48" y="6"/>
                  </a:lnTo>
                  <a:lnTo>
                    <a:pt x="23" y="23"/>
                  </a:lnTo>
                  <a:lnTo>
                    <a:pt x="7" y="48"/>
                  </a:lnTo>
                  <a:lnTo>
                    <a:pt x="0" y="79"/>
                  </a:lnTo>
                  <a:lnTo>
                    <a:pt x="0" y="4452"/>
                  </a:lnTo>
                  <a:lnTo>
                    <a:pt x="7" y="4483"/>
                  </a:lnTo>
                  <a:lnTo>
                    <a:pt x="23" y="4508"/>
                  </a:lnTo>
                  <a:lnTo>
                    <a:pt x="48" y="4525"/>
                  </a:lnTo>
                  <a:lnTo>
                    <a:pt x="79" y="4531"/>
                  </a:lnTo>
                  <a:lnTo>
                    <a:pt x="79" y="4516"/>
                  </a:lnTo>
                  <a:lnTo>
                    <a:pt x="54" y="4511"/>
                  </a:lnTo>
                  <a:lnTo>
                    <a:pt x="34" y="4497"/>
                  </a:lnTo>
                  <a:lnTo>
                    <a:pt x="20" y="4477"/>
                  </a:lnTo>
                  <a:lnTo>
                    <a:pt x="15" y="4452"/>
                  </a:lnTo>
                  <a:lnTo>
                    <a:pt x="15" y="79"/>
                  </a:lnTo>
                  <a:lnTo>
                    <a:pt x="20" y="54"/>
                  </a:lnTo>
                  <a:lnTo>
                    <a:pt x="34" y="34"/>
                  </a:lnTo>
                  <a:lnTo>
                    <a:pt x="54" y="20"/>
                  </a:lnTo>
                  <a:lnTo>
                    <a:pt x="79" y="15"/>
                  </a:lnTo>
                  <a:lnTo>
                    <a:pt x="559" y="15"/>
                  </a:lnTo>
                  <a:lnTo>
                    <a:pt x="546" y="6"/>
                  </a:lnTo>
                  <a:lnTo>
                    <a:pt x="515" y="0"/>
                  </a:lnTo>
                  <a:close/>
                  <a:moveTo>
                    <a:pt x="559" y="15"/>
                  </a:moveTo>
                  <a:lnTo>
                    <a:pt x="515" y="15"/>
                  </a:lnTo>
                  <a:lnTo>
                    <a:pt x="540" y="20"/>
                  </a:lnTo>
                  <a:lnTo>
                    <a:pt x="560" y="34"/>
                  </a:lnTo>
                  <a:lnTo>
                    <a:pt x="573" y="54"/>
                  </a:lnTo>
                  <a:lnTo>
                    <a:pt x="578" y="79"/>
                  </a:lnTo>
                  <a:lnTo>
                    <a:pt x="578" y="4452"/>
                  </a:lnTo>
                  <a:lnTo>
                    <a:pt x="573" y="4477"/>
                  </a:lnTo>
                  <a:lnTo>
                    <a:pt x="560" y="4497"/>
                  </a:lnTo>
                  <a:lnTo>
                    <a:pt x="540" y="4511"/>
                  </a:lnTo>
                  <a:lnTo>
                    <a:pt x="515" y="4516"/>
                  </a:lnTo>
                  <a:lnTo>
                    <a:pt x="79" y="4516"/>
                  </a:lnTo>
                  <a:lnTo>
                    <a:pt x="79" y="4531"/>
                  </a:lnTo>
                  <a:lnTo>
                    <a:pt x="515" y="4531"/>
                  </a:lnTo>
                  <a:lnTo>
                    <a:pt x="546" y="4525"/>
                  </a:lnTo>
                  <a:lnTo>
                    <a:pt x="570" y="4508"/>
                  </a:lnTo>
                  <a:lnTo>
                    <a:pt x="587" y="4483"/>
                  </a:lnTo>
                  <a:lnTo>
                    <a:pt x="593" y="4452"/>
                  </a:lnTo>
                  <a:lnTo>
                    <a:pt x="593" y="79"/>
                  </a:lnTo>
                  <a:lnTo>
                    <a:pt x="587" y="48"/>
                  </a:lnTo>
                  <a:lnTo>
                    <a:pt x="570" y="23"/>
                  </a:lnTo>
                  <a:lnTo>
                    <a:pt x="559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pic>
          <p:nvPicPr>
            <p:cNvPr id="2154" name="Picture 106">
              <a:extLst>
                <a:ext uri="{FF2B5EF4-FFF2-40B4-BE49-F238E27FC236}">
                  <a16:creationId xmlns:a16="http://schemas.microsoft.com/office/drawing/2014/main" id="{0D3C9801-1E7D-4B8A-A854-B143B7789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" y="2441"/>
              <a:ext cx="785" cy="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3" name="Picture 105">
              <a:extLst>
                <a:ext uri="{FF2B5EF4-FFF2-40B4-BE49-F238E27FC236}">
                  <a16:creationId xmlns:a16="http://schemas.microsoft.com/office/drawing/2014/main" id="{480C6365-7811-45F5-AE3B-D6C1E53ED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" y="3107"/>
              <a:ext cx="471" cy="1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2" name="Picture 104">
              <a:extLst>
                <a:ext uri="{FF2B5EF4-FFF2-40B4-BE49-F238E27FC236}">
                  <a16:creationId xmlns:a16="http://schemas.microsoft.com/office/drawing/2014/main" id="{00BA2E86-1418-453A-B864-9BE1FEEF3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" y="4610"/>
              <a:ext cx="714" cy="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1" name="Picture 103">
              <a:extLst>
                <a:ext uri="{FF2B5EF4-FFF2-40B4-BE49-F238E27FC236}">
                  <a16:creationId xmlns:a16="http://schemas.microsoft.com/office/drawing/2014/main" id="{73579328-C350-4ED5-A367-0705605835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" y="2761"/>
              <a:ext cx="2714" cy="4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0" name="Picture 102">
              <a:extLst>
                <a:ext uri="{FF2B5EF4-FFF2-40B4-BE49-F238E27FC236}">
                  <a16:creationId xmlns:a16="http://schemas.microsoft.com/office/drawing/2014/main" id="{D34058D7-C5D3-4345-90CA-63223A3D3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" y="5356"/>
              <a:ext cx="458" cy="1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9" name="Picture 101">
              <a:extLst>
                <a:ext uri="{FF2B5EF4-FFF2-40B4-BE49-F238E27FC236}">
                  <a16:creationId xmlns:a16="http://schemas.microsoft.com/office/drawing/2014/main" id="{DCACF697-4F54-4ABC-BF3C-9BB91AE38A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" y="1347"/>
              <a:ext cx="387" cy="1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8" name="Picture 100">
              <a:extLst>
                <a:ext uri="{FF2B5EF4-FFF2-40B4-BE49-F238E27FC236}">
                  <a16:creationId xmlns:a16="http://schemas.microsoft.com/office/drawing/2014/main" id="{6500932C-E3F6-41B3-96F1-69FC63576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1" y="2866"/>
              <a:ext cx="946" cy="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7" name="Picture 99">
              <a:extLst>
                <a:ext uri="{FF2B5EF4-FFF2-40B4-BE49-F238E27FC236}">
                  <a16:creationId xmlns:a16="http://schemas.microsoft.com/office/drawing/2014/main" id="{78BCDE7D-0766-4322-A36B-24E10D3DA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" y="3894"/>
              <a:ext cx="830" cy="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6" name="Picture 98">
              <a:extLst>
                <a:ext uri="{FF2B5EF4-FFF2-40B4-BE49-F238E27FC236}">
                  <a16:creationId xmlns:a16="http://schemas.microsoft.com/office/drawing/2014/main" id="{C1091E95-5524-4FFC-B509-7C63EBB81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" y="5800"/>
              <a:ext cx="80" cy="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5" name="Picture 97">
              <a:extLst>
                <a:ext uri="{FF2B5EF4-FFF2-40B4-BE49-F238E27FC236}">
                  <a16:creationId xmlns:a16="http://schemas.microsoft.com/office/drawing/2014/main" id="{FC24A6F2-2B47-4C76-BBBF-C94E3B6B3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8" y="5800"/>
              <a:ext cx="292" cy="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4" name="Picture 96">
              <a:extLst>
                <a:ext uri="{FF2B5EF4-FFF2-40B4-BE49-F238E27FC236}">
                  <a16:creationId xmlns:a16="http://schemas.microsoft.com/office/drawing/2014/main" id="{16B2374F-4D49-49F9-98BA-ABC713A04B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" y="5800"/>
              <a:ext cx="891" cy="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3" name="Picture 95">
              <a:extLst>
                <a:ext uri="{FF2B5EF4-FFF2-40B4-BE49-F238E27FC236}">
                  <a16:creationId xmlns:a16="http://schemas.microsoft.com/office/drawing/2014/main" id="{01056164-7728-4315-B2F1-932FB78F1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9" y="5800"/>
              <a:ext cx="351" cy="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2" name="Picture 94">
              <a:extLst>
                <a:ext uri="{FF2B5EF4-FFF2-40B4-BE49-F238E27FC236}">
                  <a16:creationId xmlns:a16="http://schemas.microsoft.com/office/drawing/2014/main" id="{26790499-A029-4C4B-85DC-9F0EFD722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9" y="6619"/>
              <a:ext cx="631" cy="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1" name="Picture 93">
              <a:extLst>
                <a:ext uri="{FF2B5EF4-FFF2-40B4-BE49-F238E27FC236}">
                  <a16:creationId xmlns:a16="http://schemas.microsoft.com/office/drawing/2014/main" id="{17D5C280-84AB-4943-A401-1FDD70589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" y="4486"/>
              <a:ext cx="450" cy="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0" name="Picture 92">
              <a:extLst>
                <a:ext uri="{FF2B5EF4-FFF2-40B4-BE49-F238E27FC236}">
                  <a16:creationId xmlns:a16="http://schemas.microsoft.com/office/drawing/2014/main" id="{472A3E86-8C6F-4AE1-B365-A8FC35AB0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" y="4683"/>
              <a:ext cx="123" cy="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9" name="Picture 91">
              <a:extLst>
                <a:ext uri="{FF2B5EF4-FFF2-40B4-BE49-F238E27FC236}">
                  <a16:creationId xmlns:a16="http://schemas.microsoft.com/office/drawing/2014/main" id="{373D251C-489C-4934-B5BE-17AA2C703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" y="1369"/>
              <a:ext cx="511" cy="1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8" name="Picture 90">
              <a:extLst>
                <a:ext uri="{FF2B5EF4-FFF2-40B4-BE49-F238E27FC236}">
                  <a16:creationId xmlns:a16="http://schemas.microsoft.com/office/drawing/2014/main" id="{7C286C97-0E7B-400F-83A8-98C7F617D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" y="1352"/>
              <a:ext cx="511" cy="1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7" name="Picture 89">
              <a:extLst>
                <a:ext uri="{FF2B5EF4-FFF2-40B4-BE49-F238E27FC236}">
                  <a16:creationId xmlns:a16="http://schemas.microsoft.com/office/drawing/2014/main" id="{4ED0AE3D-9ACD-49C2-A0BF-5B841C032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" y="2796"/>
              <a:ext cx="588" cy="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6" name="Picture 88">
              <a:extLst>
                <a:ext uri="{FF2B5EF4-FFF2-40B4-BE49-F238E27FC236}">
                  <a16:creationId xmlns:a16="http://schemas.microsoft.com/office/drawing/2014/main" id="{014DAD65-9F66-4E64-A407-7D51E27946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" y="3430"/>
              <a:ext cx="695" cy="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5" name="Picture 87">
              <a:extLst>
                <a:ext uri="{FF2B5EF4-FFF2-40B4-BE49-F238E27FC236}">
                  <a16:creationId xmlns:a16="http://schemas.microsoft.com/office/drawing/2014/main" id="{EDDCC7B8-9313-4749-995D-B4E6928CEA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" y="2956"/>
              <a:ext cx="449" cy="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4" name="Picture 86">
              <a:extLst>
                <a:ext uri="{FF2B5EF4-FFF2-40B4-BE49-F238E27FC236}">
                  <a16:creationId xmlns:a16="http://schemas.microsoft.com/office/drawing/2014/main" id="{A8CDF4BA-9BD1-427E-AF0D-CB4BCDD7C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1" y="6219"/>
              <a:ext cx="449" cy="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3" name="Picture 85">
              <a:extLst>
                <a:ext uri="{FF2B5EF4-FFF2-40B4-BE49-F238E27FC236}">
                  <a16:creationId xmlns:a16="http://schemas.microsoft.com/office/drawing/2014/main" id="{BAB3A93D-42D9-4AB0-80BB-B82D70DC2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1" y="5152"/>
              <a:ext cx="449" cy="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2" name="Picture 84">
              <a:extLst>
                <a:ext uri="{FF2B5EF4-FFF2-40B4-BE49-F238E27FC236}">
                  <a16:creationId xmlns:a16="http://schemas.microsoft.com/office/drawing/2014/main" id="{1D59B444-8162-49BC-A5B8-A6333CEDB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1" y="3970"/>
              <a:ext cx="449" cy="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2" name="Freeform 83">
              <a:extLst>
                <a:ext uri="{FF2B5EF4-FFF2-40B4-BE49-F238E27FC236}">
                  <a16:creationId xmlns:a16="http://schemas.microsoft.com/office/drawing/2014/main" id="{CD65429E-DAEA-4F08-9AC7-F8EE59D04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" y="3444"/>
              <a:ext cx="178" cy="3219"/>
            </a:xfrm>
            <a:custGeom>
              <a:avLst/>
              <a:gdLst>
                <a:gd name="T0" fmla="+- 0 4590 4457"/>
                <a:gd name="T1" fmla="*/ T0 w 178"/>
                <a:gd name="T2" fmla="+- 0 3444 3444"/>
                <a:gd name="T3" fmla="*/ 3444 h 3219"/>
                <a:gd name="T4" fmla="+- 0 4524 4457"/>
                <a:gd name="T5" fmla="*/ T4 w 178"/>
                <a:gd name="T6" fmla="+- 0 3444 3444"/>
                <a:gd name="T7" fmla="*/ 3444 h 3219"/>
                <a:gd name="T8" fmla="+- 0 4498 4457"/>
                <a:gd name="T9" fmla="*/ T8 w 178"/>
                <a:gd name="T10" fmla="+- 0 3450 3444"/>
                <a:gd name="T11" fmla="*/ 3450 h 3219"/>
                <a:gd name="T12" fmla="+- 0 4477 4457"/>
                <a:gd name="T13" fmla="*/ T12 w 178"/>
                <a:gd name="T14" fmla="+- 0 3464 3444"/>
                <a:gd name="T15" fmla="*/ 3464 h 3219"/>
                <a:gd name="T16" fmla="+- 0 4462 4457"/>
                <a:gd name="T17" fmla="*/ T16 w 178"/>
                <a:gd name="T18" fmla="+- 0 3485 3444"/>
                <a:gd name="T19" fmla="*/ 3485 h 3219"/>
                <a:gd name="T20" fmla="+- 0 4457 4457"/>
                <a:gd name="T21" fmla="*/ T20 w 178"/>
                <a:gd name="T22" fmla="+- 0 3511 3444"/>
                <a:gd name="T23" fmla="*/ 3511 h 3219"/>
                <a:gd name="T24" fmla="+- 0 4457 4457"/>
                <a:gd name="T25" fmla="*/ T24 w 178"/>
                <a:gd name="T26" fmla="+- 0 6538 3444"/>
                <a:gd name="T27" fmla="*/ 6538 h 3219"/>
                <a:gd name="T28" fmla="+- 0 4467 4457"/>
                <a:gd name="T29" fmla="*/ T28 w 178"/>
                <a:gd name="T30" fmla="+- 0 6586 3444"/>
                <a:gd name="T31" fmla="*/ 6586 h 3219"/>
                <a:gd name="T32" fmla="+- 0 4494 4457"/>
                <a:gd name="T33" fmla="*/ T32 w 178"/>
                <a:gd name="T34" fmla="+- 0 6626 3444"/>
                <a:gd name="T35" fmla="*/ 6626 h 3219"/>
                <a:gd name="T36" fmla="+- 0 4533 4457"/>
                <a:gd name="T37" fmla="*/ T36 w 178"/>
                <a:gd name="T38" fmla="+- 0 6653 3444"/>
                <a:gd name="T39" fmla="*/ 6653 h 3219"/>
                <a:gd name="T40" fmla="+- 0 4581 4457"/>
                <a:gd name="T41" fmla="*/ T40 w 178"/>
                <a:gd name="T42" fmla="+- 0 6662 3444"/>
                <a:gd name="T43" fmla="*/ 6662 h 3219"/>
                <a:gd name="T44" fmla="+- 0 4635 4457"/>
                <a:gd name="T45" fmla="*/ T44 w 178"/>
                <a:gd name="T46" fmla="+- 0 6662 3444"/>
                <a:gd name="T47" fmla="*/ 6662 h 321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0" t="0" r="r" b="b"/>
              <a:pathLst>
                <a:path w="178" h="3219">
                  <a:moveTo>
                    <a:pt x="133" y="0"/>
                  </a:moveTo>
                  <a:lnTo>
                    <a:pt x="67" y="0"/>
                  </a:lnTo>
                  <a:lnTo>
                    <a:pt x="41" y="6"/>
                  </a:lnTo>
                  <a:lnTo>
                    <a:pt x="20" y="20"/>
                  </a:lnTo>
                  <a:lnTo>
                    <a:pt x="5" y="41"/>
                  </a:lnTo>
                  <a:lnTo>
                    <a:pt x="0" y="67"/>
                  </a:lnTo>
                  <a:lnTo>
                    <a:pt x="0" y="3094"/>
                  </a:lnTo>
                  <a:lnTo>
                    <a:pt x="10" y="3142"/>
                  </a:lnTo>
                  <a:lnTo>
                    <a:pt x="37" y="3182"/>
                  </a:lnTo>
                  <a:lnTo>
                    <a:pt x="76" y="3209"/>
                  </a:lnTo>
                  <a:lnTo>
                    <a:pt x="124" y="3218"/>
                  </a:lnTo>
                  <a:lnTo>
                    <a:pt x="178" y="3218"/>
                  </a:lnTo>
                </a:path>
              </a:pathLst>
            </a:custGeom>
            <a:noFill/>
            <a:ln w="95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053" name="AutoShape 82">
              <a:extLst>
                <a:ext uri="{FF2B5EF4-FFF2-40B4-BE49-F238E27FC236}">
                  <a16:creationId xmlns:a16="http://schemas.microsoft.com/office/drawing/2014/main" id="{A42E7351-F072-4981-926E-4396C07EA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0" y="3397"/>
              <a:ext cx="255" cy="3312"/>
            </a:xfrm>
            <a:custGeom>
              <a:avLst/>
              <a:gdLst>
                <a:gd name="T0" fmla="+- 0 4590 4451"/>
                <a:gd name="T1" fmla="*/ T0 w 255"/>
                <a:gd name="T2" fmla="+- 0 3444 3398"/>
                <a:gd name="T3" fmla="*/ 3444 h 3312"/>
                <a:gd name="T4" fmla="+- 0 4451 4451"/>
                <a:gd name="T5" fmla="*/ T4 w 255"/>
                <a:gd name="T6" fmla="+- 0 3398 3398"/>
                <a:gd name="T7" fmla="*/ 3398 h 3312"/>
                <a:gd name="T8" fmla="+- 0 4451 4451"/>
                <a:gd name="T9" fmla="*/ T8 w 255"/>
                <a:gd name="T10" fmla="+- 0 3491 3398"/>
                <a:gd name="T11" fmla="*/ 3491 h 3312"/>
                <a:gd name="T12" fmla="+- 0 4590 4451"/>
                <a:gd name="T13" fmla="*/ T12 w 255"/>
                <a:gd name="T14" fmla="+- 0 3444 3398"/>
                <a:gd name="T15" fmla="*/ 3444 h 3312"/>
                <a:gd name="T16" fmla="+- 0 4705 4451"/>
                <a:gd name="T17" fmla="*/ T16 w 255"/>
                <a:gd name="T18" fmla="+- 0 6662 3398"/>
                <a:gd name="T19" fmla="*/ 6662 h 3312"/>
                <a:gd name="T20" fmla="+- 0 4612 4451"/>
                <a:gd name="T21" fmla="*/ T20 w 255"/>
                <a:gd name="T22" fmla="+- 0 6616 3398"/>
                <a:gd name="T23" fmla="*/ 6616 h 3312"/>
                <a:gd name="T24" fmla="+- 0 4620 4451"/>
                <a:gd name="T25" fmla="*/ T24 w 255"/>
                <a:gd name="T26" fmla="+- 0 6639 3398"/>
                <a:gd name="T27" fmla="*/ 6639 h 3312"/>
                <a:gd name="T28" fmla="+- 0 4623 4451"/>
                <a:gd name="T29" fmla="*/ T28 w 255"/>
                <a:gd name="T30" fmla="+- 0 6662 3398"/>
                <a:gd name="T31" fmla="*/ 6662 h 3312"/>
                <a:gd name="T32" fmla="+- 0 4620 4451"/>
                <a:gd name="T33" fmla="*/ T32 w 255"/>
                <a:gd name="T34" fmla="+- 0 6686 3398"/>
                <a:gd name="T35" fmla="*/ 6686 h 3312"/>
                <a:gd name="T36" fmla="+- 0 4612 4451"/>
                <a:gd name="T37" fmla="*/ T36 w 255"/>
                <a:gd name="T38" fmla="+- 0 6709 3398"/>
                <a:gd name="T39" fmla="*/ 6709 h 3312"/>
                <a:gd name="T40" fmla="+- 0 4705 4451"/>
                <a:gd name="T41" fmla="*/ T40 w 255"/>
                <a:gd name="T42" fmla="+- 0 6662 3398"/>
                <a:gd name="T43" fmla="*/ 6662 h 33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</a:cxnLst>
              <a:rect l="0" t="0" r="r" b="b"/>
              <a:pathLst>
                <a:path w="255" h="3312">
                  <a:moveTo>
                    <a:pt x="139" y="46"/>
                  </a:moveTo>
                  <a:lnTo>
                    <a:pt x="0" y="0"/>
                  </a:lnTo>
                  <a:lnTo>
                    <a:pt x="0" y="93"/>
                  </a:lnTo>
                  <a:lnTo>
                    <a:pt x="139" y="46"/>
                  </a:lnTo>
                  <a:close/>
                  <a:moveTo>
                    <a:pt x="254" y="3264"/>
                  </a:moveTo>
                  <a:lnTo>
                    <a:pt x="161" y="3218"/>
                  </a:lnTo>
                  <a:lnTo>
                    <a:pt x="169" y="3241"/>
                  </a:lnTo>
                  <a:lnTo>
                    <a:pt x="172" y="3264"/>
                  </a:lnTo>
                  <a:lnTo>
                    <a:pt x="169" y="3288"/>
                  </a:lnTo>
                  <a:lnTo>
                    <a:pt x="161" y="3311"/>
                  </a:lnTo>
                  <a:lnTo>
                    <a:pt x="254" y="32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054" name="Freeform 81">
              <a:extLst>
                <a:ext uri="{FF2B5EF4-FFF2-40B4-BE49-F238E27FC236}">
                  <a16:creationId xmlns:a16="http://schemas.microsoft.com/office/drawing/2014/main" id="{B93BE2B9-0ECB-44EB-8843-865C782C6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2" y="3444"/>
              <a:ext cx="347" cy="1023"/>
            </a:xfrm>
            <a:custGeom>
              <a:avLst/>
              <a:gdLst>
                <a:gd name="T0" fmla="+- 0 4173 4173"/>
                <a:gd name="T1" fmla="*/ T0 w 347"/>
                <a:gd name="T2" fmla="+- 0 4467 3444"/>
                <a:gd name="T3" fmla="*/ 4467 h 1023"/>
                <a:gd name="T4" fmla="+- 0 4240 4173"/>
                <a:gd name="T5" fmla="*/ T4 w 347"/>
                <a:gd name="T6" fmla="+- 0 4467 3444"/>
                <a:gd name="T7" fmla="*/ 4467 h 1023"/>
                <a:gd name="T8" fmla="+- 0 4266 4173"/>
                <a:gd name="T9" fmla="*/ T8 w 347"/>
                <a:gd name="T10" fmla="+- 0 4461 3444"/>
                <a:gd name="T11" fmla="*/ 4461 h 1023"/>
                <a:gd name="T12" fmla="+- 0 4288 4173"/>
                <a:gd name="T13" fmla="*/ T12 w 347"/>
                <a:gd name="T14" fmla="+- 0 4447 3444"/>
                <a:gd name="T15" fmla="*/ 4447 h 1023"/>
                <a:gd name="T16" fmla="+- 0 4302 4173"/>
                <a:gd name="T17" fmla="*/ T16 w 347"/>
                <a:gd name="T18" fmla="+- 0 4425 3444"/>
                <a:gd name="T19" fmla="*/ 4425 h 1023"/>
                <a:gd name="T20" fmla="+- 0 4307 4173"/>
                <a:gd name="T21" fmla="*/ T20 w 347"/>
                <a:gd name="T22" fmla="+- 0 4399 3444"/>
                <a:gd name="T23" fmla="*/ 4399 h 1023"/>
                <a:gd name="T24" fmla="+- 0 4307 4173"/>
                <a:gd name="T25" fmla="*/ T24 w 347"/>
                <a:gd name="T26" fmla="+- 0 3586 3444"/>
                <a:gd name="T27" fmla="*/ 3586 h 1023"/>
                <a:gd name="T28" fmla="+- 0 4319 4173"/>
                <a:gd name="T29" fmla="*/ T28 w 347"/>
                <a:gd name="T30" fmla="+- 0 3531 3444"/>
                <a:gd name="T31" fmla="*/ 3531 h 1023"/>
                <a:gd name="T32" fmla="+- 0 4349 4173"/>
                <a:gd name="T33" fmla="*/ T32 w 347"/>
                <a:gd name="T34" fmla="+- 0 3486 3444"/>
                <a:gd name="T35" fmla="*/ 3486 h 1023"/>
                <a:gd name="T36" fmla="+- 0 4394 4173"/>
                <a:gd name="T37" fmla="*/ T36 w 347"/>
                <a:gd name="T38" fmla="+- 0 3455 3444"/>
                <a:gd name="T39" fmla="*/ 3455 h 1023"/>
                <a:gd name="T40" fmla="+- 0 4449 4173"/>
                <a:gd name="T41" fmla="*/ T40 w 347"/>
                <a:gd name="T42" fmla="+- 0 3444 3444"/>
                <a:gd name="T43" fmla="*/ 3444 h 1023"/>
                <a:gd name="T44" fmla="+- 0 4520 4173"/>
                <a:gd name="T45" fmla="*/ T44 w 347"/>
                <a:gd name="T46" fmla="+- 0 3444 3444"/>
                <a:gd name="T47" fmla="*/ 3444 h 102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0" t="0" r="r" b="b"/>
              <a:pathLst>
                <a:path w="347" h="1023">
                  <a:moveTo>
                    <a:pt x="0" y="1023"/>
                  </a:moveTo>
                  <a:lnTo>
                    <a:pt x="67" y="1023"/>
                  </a:lnTo>
                  <a:lnTo>
                    <a:pt x="93" y="1017"/>
                  </a:lnTo>
                  <a:lnTo>
                    <a:pt x="115" y="1003"/>
                  </a:lnTo>
                  <a:lnTo>
                    <a:pt x="129" y="981"/>
                  </a:lnTo>
                  <a:lnTo>
                    <a:pt x="134" y="955"/>
                  </a:lnTo>
                  <a:lnTo>
                    <a:pt x="134" y="142"/>
                  </a:lnTo>
                  <a:lnTo>
                    <a:pt x="146" y="87"/>
                  </a:lnTo>
                  <a:lnTo>
                    <a:pt x="176" y="42"/>
                  </a:lnTo>
                  <a:lnTo>
                    <a:pt x="221" y="11"/>
                  </a:lnTo>
                  <a:lnTo>
                    <a:pt x="276" y="0"/>
                  </a:lnTo>
                  <a:lnTo>
                    <a:pt x="347" y="0"/>
                  </a:lnTo>
                </a:path>
              </a:pathLst>
            </a:custGeom>
            <a:noFill/>
            <a:ln w="95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056" name="Freeform 80">
              <a:extLst>
                <a:ext uri="{FF2B5EF4-FFF2-40B4-BE49-F238E27FC236}">
                  <a16:creationId xmlns:a16="http://schemas.microsoft.com/office/drawing/2014/main" id="{D6572A15-E737-42D7-9798-3C7B437F0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" y="3397"/>
              <a:ext cx="93" cy="94"/>
            </a:xfrm>
            <a:custGeom>
              <a:avLst/>
              <a:gdLst>
                <a:gd name="T0" fmla="+- 0 4497 4497"/>
                <a:gd name="T1" fmla="*/ T0 w 93"/>
                <a:gd name="T2" fmla="+- 0 3398 3398"/>
                <a:gd name="T3" fmla="*/ 3398 h 94"/>
                <a:gd name="T4" fmla="+- 0 4505 4497"/>
                <a:gd name="T5" fmla="*/ T4 w 93"/>
                <a:gd name="T6" fmla="+- 0 3420 3398"/>
                <a:gd name="T7" fmla="*/ 3420 h 94"/>
                <a:gd name="T8" fmla="+- 0 4508 4497"/>
                <a:gd name="T9" fmla="*/ T8 w 93"/>
                <a:gd name="T10" fmla="+- 0 3444 3398"/>
                <a:gd name="T11" fmla="*/ 3444 h 94"/>
                <a:gd name="T12" fmla="+- 0 4505 4497"/>
                <a:gd name="T13" fmla="*/ T12 w 93"/>
                <a:gd name="T14" fmla="+- 0 3468 3398"/>
                <a:gd name="T15" fmla="*/ 3468 h 94"/>
                <a:gd name="T16" fmla="+- 0 4497 4497"/>
                <a:gd name="T17" fmla="*/ T16 w 93"/>
                <a:gd name="T18" fmla="+- 0 3491 3398"/>
                <a:gd name="T19" fmla="*/ 3491 h 94"/>
                <a:gd name="T20" fmla="+- 0 4590 4497"/>
                <a:gd name="T21" fmla="*/ T20 w 93"/>
                <a:gd name="T22" fmla="+- 0 3444 3398"/>
                <a:gd name="T23" fmla="*/ 3444 h 94"/>
                <a:gd name="T24" fmla="+- 0 4497 4497"/>
                <a:gd name="T25" fmla="*/ T24 w 93"/>
                <a:gd name="T26" fmla="+- 0 3398 3398"/>
                <a:gd name="T27" fmla="*/ 3398 h 9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93" h="94">
                  <a:moveTo>
                    <a:pt x="0" y="0"/>
                  </a:moveTo>
                  <a:lnTo>
                    <a:pt x="8" y="22"/>
                  </a:lnTo>
                  <a:lnTo>
                    <a:pt x="11" y="46"/>
                  </a:lnTo>
                  <a:lnTo>
                    <a:pt x="8" y="70"/>
                  </a:lnTo>
                  <a:lnTo>
                    <a:pt x="0" y="93"/>
                  </a:lnTo>
                  <a:lnTo>
                    <a:pt x="93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060" name="Freeform 79">
              <a:extLst>
                <a:ext uri="{FF2B5EF4-FFF2-40B4-BE49-F238E27FC236}">
                  <a16:creationId xmlns:a16="http://schemas.microsoft.com/office/drawing/2014/main" id="{1D863DC9-47B7-474C-A5FB-457D0D765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2" y="4466"/>
              <a:ext cx="339" cy="2178"/>
            </a:xfrm>
            <a:custGeom>
              <a:avLst/>
              <a:gdLst>
                <a:gd name="T0" fmla="+- 0 4173 4173"/>
                <a:gd name="T1" fmla="*/ T0 w 339"/>
                <a:gd name="T2" fmla="+- 0 4467 4467"/>
                <a:gd name="T3" fmla="*/ 4467 h 2178"/>
                <a:gd name="T4" fmla="+- 0 4257 4173"/>
                <a:gd name="T5" fmla="*/ T4 w 339"/>
                <a:gd name="T6" fmla="+- 0 4467 4467"/>
                <a:gd name="T7" fmla="*/ 4467 h 2178"/>
                <a:gd name="T8" fmla="+- 0 4290 4173"/>
                <a:gd name="T9" fmla="*/ T8 w 339"/>
                <a:gd name="T10" fmla="+- 0 4473 4467"/>
                <a:gd name="T11" fmla="*/ 4473 h 2178"/>
                <a:gd name="T12" fmla="+- 0 4316 4173"/>
                <a:gd name="T13" fmla="*/ T12 w 339"/>
                <a:gd name="T14" fmla="+- 0 4491 4467"/>
                <a:gd name="T15" fmla="*/ 4491 h 2178"/>
                <a:gd name="T16" fmla="+- 0 4335 4173"/>
                <a:gd name="T17" fmla="*/ T16 w 339"/>
                <a:gd name="T18" fmla="+- 0 4518 4467"/>
                <a:gd name="T19" fmla="*/ 4518 h 2178"/>
                <a:gd name="T20" fmla="+- 0 4341 4173"/>
                <a:gd name="T21" fmla="*/ T20 w 339"/>
                <a:gd name="T22" fmla="+- 0 4551 4467"/>
                <a:gd name="T23" fmla="*/ 4551 h 2178"/>
                <a:gd name="T24" fmla="+- 0 4341 4173"/>
                <a:gd name="T25" fmla="*/ T24 w 339"/>
                <a:gd name="T26" fmla="+- 0 6524 4467"/>
                <a:gd name="T27" fmla="*/ 6524 h 2178"/>
                <a:gd name="T28" fmla="+- 0 4351 4173"/>
                <a:gd name="T29" fmla="*/ T28 w 339"/>
                <a:gd name="T30" fmla="+- 0 6571 4467"/>
                <a:gd name="T31" fmla="*/ 6571 h 2178"/>
                <a:gd name="T32" fmla="+- 0 4376 4173"/>
                <a:gd name="T33" fmla="*/ T32 w 339"/>
                <a:gd name="T34" fmla="+- 0 6609 4467"/>
                <a:gd name="T35" fmla="*/ 6609 h 2178"/>
                <a:gd name="T36" fmla="+- 0 4414 4173"/>
                <a:gd name="T37" fmla="*/ T36 w 339"/>
                <a:gd name="T38" fmla="+- 0 6635 4467"/>
                <a:gd name="T39" fmla="*/ 6635 h 2178"/>
                <a:gd name="T40" fmla="+- 0 4461 4173"/>
                <a:gd name="T41" fmla="*/ T40 w 339"/>
                <a:gd name="T42" fmla="+- 0 6645 4467"/>
                <a:gd name="T43" fmla="*/ 6645 h 2178"/>
                <a:gd name="T44" fmla="+- 0 4511 4173"/>
                <a:gd name="T45" fmla="*/ T44 w 339"/>
                <a:gd name="T46" fmla="+- 0 6645 4467"/>
                <a:gd name="T47" fmla="*/ 6645 h 21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0" t="0" r="r" b="b"/>
              <a:pathLst>
                <a:path w="339" h="2178">
                  <a:moveTo>
                    <a:pt x="0" y="0"/>
                  </a:moveTo>
                  <a:lnTo>
                    <a:pt x="84" y="0"/>
                  </a:lnTo>
                  <a:lnTo>
                    <a:pt x="117" y="6"/>
                  </a:lnTo>
                  <a:lnTo>
                    <a:pt x="143" y="24"/>
                  </a:lnTo>
                  <a:lnTo>
                    <a:pt x="162" y="51"/>
                  </a:lnTo>
                  <a:lnTo>
                    <a:pt x="168" y="84"/>
                  </a:lnTo>
                  <a:lnTo>
                    <a:pt x="168" y="2057"/>
                  </a:lnTo>
                  <a:lnTo>
                    <a:pt x="178" y="2104"/>
                  </a:lnTo>
                  <a:lnTo>
                    <a:pt x="203" y="2142"/>
                  </a:lnTo>
                  <a:lnTo>
                    <a:pt x="241" y="2168"/>
                  </a:lnTo>
                  <a:lnTo>
                    <a:pt x="288" y="2178"/>
                  </a:lnTo>
                  <a:lnTo>
                    <a:pt x="338" y="2178"/>
                  </a:lnTo>
                </a:path>
              </a:pathLst>
            </a:custGeom>
            <a:noFill/>
            <a:ln w="95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066" name="Freeform 78">
              <a:extLst>
                <a:ext uri="{FF2B5EF4-FFF2-40B4-BE49-F238E27FC236}">
                  <a16:creationId xmlns:a16="http://schemas.microsoft.com/office/drawing/2014/main" id="{044FE860-009C-40E1-BDB7-3FD7C7983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8" y="6597"/>
              <a:ext cx="93" cy="94"/>
            </a:xfrm>
            <a:custGeom>
              <a:avLst/>
              <a:gdLst>
                <a:gd name="T0" fmla="+- 0 4488 4488"/>
                <a:gd name="T1" fmla="*/ T0 w 93"/>
                <a:gd name="T2" fmla="+- 0 6598 6598"/>
                <a:gd name="T3" fmla="*/ 6598 h 94"/>
                <a:gd name="T4" fmla="+- 0 4496 4488"/>
                <a:gd name="T5" fmla="*/ T4 w 93"/>
                <a:gd name="T6" fmla="+- 0 6621 6598"/>
                <a:gd name="T7" fmla="*/ 6621 h 94"/>
                <a:gd name="T8" fmla="+- 0 4499 4488"/>
                <a:gd name="T9" fmla="*/ T8 w 93"/>
                <a:gd name="T10" fmla="+- 0 6645 6598"/>
                <a:gd name="T11" fmla="*/ 6645 h 94"/>
                <a:gd name="T12" fmla="+- 0 4496 4488"/>
                <a:gd name="T13" fmla="*/ T12 w 93"/>
                <a:gd name="T14" fmla="+- 0 6668 6598"/>
                <a:gd name="T15" fmla="*/ 6668 h 94"/>
                <a:gd name="T16" fmla="+- 0 4488 4488"/>
                <a:gd name="T17" fmla="*/ T16 w 93"/>
                <a:gd name="T18" fmla="+- 0 6691 6598"/>
                <a:gd name="T19" fmla="*/ 6691 h 94"/>
                <a:gd name="T20" fmla="+- 0 4581 4488"/>
                <a:gd name="T21" fmla="*/ T20 w 93"/>
                <a:gd name="T22" fmla="+- 0 6645 6598"/>
                <a:gd name="T23" fmla="*/ 6645 h 94"/>
                <a:gd name="T24" fmla="+- 0 4488 4488"/>
                <a:gd name="T25" fmla="*/ T24 w 93"/>
                <a:gd name="T26" fmla="+- 0 6598 6598"/>
                <a:gd name="T27" fmla="*/ 6598 h 9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93" h="94">
                  <a:moveTo>
                    <a:pt x="0" y="0"/>
                  </a:moveTo>
                  <a:lnTo>
                    <a:pt x="8" y="23"/>
                  </a:lnTo>
                  <a:lnTo>
                    <a:pt x="11" y="47"/>
                  </a:lnTo>
                  <a:lnTo>
                    <a:pt x="8" y="70"/>
                  </a:lnTo>
                  <a:lnTo>
                    <a:pt x="0" y="93"/>
                  </a:lnTo>
                  <a:lnTo>
                    <a:pt x="93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070" name="Line 77">
              <a:extLst>
                <a:ext uri="{FF2B5EF4-FFF2-40B4-BE49-F238E27FC236}">
                  <a16:creationId xmlns:a16="http://schemas.microsoft.com/office/drawing/2014/main" id="{215BEDAF-E1B7-482A-8226-BEC21FD89C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4" y="2795"/>
              <a:ext cx="0" cy="0"/>
            </a:xfrm>
            <a:prstGeom prst="line">
              <a:avLst/>
            </a:prstGeom>
            <a:noFill/>
            <a:ln w="95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071" name="AutoShape 76">
              <a:extLst>
                <a:ext uri="{FF2B5EF4-FFF2-40B4-BE49-F238E27FC236}">
                  <a16:creationId xmlns:a16="http://schemas.microsoft.com/office/drawing/2014/main" id="{D9D5E6A7-F35B-448F-90C8-A938A588D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" y="2493"/>
              <a:ext cx="928" cy="1912"/>
            </a:xfrm>
            <a:custGeom>
              <a:avLst/>
              <a:gdLst>
                <a:gd name="T0" fmla="+- 0 3257 2741"/>
                <a:gd name="T1" fmla="*/ T0 w 928"/>
                <a:gd name="T2" fmla="+- 0 2586 2493"/>
                <a:gd name="T3" fmla="*/ 2586 h 1912"/>
                <a:gd name="T4" fmla="+- 0 3210 2741"/>
                <a:gd name="T5" fmla="*/ T4 w 928"/>
                <a:gd name="T6" fmla="+- 0 2493 2493"/>
                <a:gd name="T7" fmla="*/ 2493 h 1912"/>
                <a:gd name="T8" fmla="+- 0 3165 2741"/>
                <a:gd name="T9" fmla="*/ T8 w 928"/>
                <a:gd name="T10" fmla="+- 0 2587 2493"/>
                <a:gd name="T11" fmla="*/ 2587 h 1912"/>
                <a:gd name="T12" fmla="+- 0 3187 2741"/>
                <a:gd name="T13" fmla="*/ T12 w 928"/>
                <a:gd name="T14" fmla="+- 0 2579 2493"/>
                <a:gd name="T15" fmla="*/ 2579 h 1912"/>
                <a:gd name="T16" fmla="+- 0 3211 2741"/>
                <a:gd name="T17" fmla="*/ T16 w 928"/>
                <a:gd name="T18" fmla="+- 0 2575 2493"/>
                <a:gd name="T19" fmla="*/ 2575 h 1912"/>
                <a:gd name="T20" fmla="+- 0 3235 2741"/>
                <a:gd name="T21" fmla="*/ T20 w 928"/>
                <a:gd name="T22" fmla="+- 0 2578 2493"/>
                <a:gd name="T23" fmla="*/ 2578 h 1912"/>
                <a:gd name="T24" fmla="+- 0 3257 2741"/>
                <a:gd name="T25" fmla="*/ T24 w 928"/>
                <a:gd name="T26" fmla="+- 0 2586 2493"/>
                <a:gd name="T27" fmla="*/ 2586 h 1912"/>
                <a:gd name="T28" fmla="+- 0 3668 2741"/>
                <a:gd name="T29" fmla="*/ T28 w 928"/>
                <a:gd name="T30" fmla="+- 0 4369 2493"/>
                <a:gd name="T31" fmla="*/ 4369 h 1912"/>
                <a:gd name="T32" fmla="+- 0 3633 2741"/>
                <a:gd name="T33" fmla="*/ T32 w 928"/>
                <a:gd name="T34" fmla="+- 0 4333 2493"/>
                <a:gd name="T35" fmla="*/ 4333 h 1912"/>
                <a:gd name="T36" fmla="+- 0 3633 2741"/>
                <a:gd name="T37" fmla="*/ T36 w 928"/>
                <a:gd name="T38" fmla="+- 0 4357 2493"/>
                <a:gd name="T39" fmla="*/ 4357 h 1912"/>
                <a:gd name="T40" fmla="+- 0 2776 2741"/>
                <a:gd name="T41" fmla="*/ T40 w 928"/>
                <a:gd name="T42" fmla="+- 0 4357 2493"/>
                <a:gd name="T43" fmla="*/ 4357 h 1912"/>
                <a:gd name="T44" fmla="+- 0 2776 2741"/>
                <a:gd name="T45" fmla="*/ T44 w 928"/>
                <a:gd name="T46" fmla="+- 0 4333 2493"/>
                <a:gd name="T47" fmla="*/ 4333 h 1912"/>
                <a:gd name="T48" fmla="+- 0 2741 2741"/>
                <a:gd name="T49" fmla="*/ T48 w 928"/>
                <a:gd name="T50" fmla="+- 0 4369 2493"/>
                <a:gd name="T51" fmla="*/ 4369 h 1912"/>
                <a:gd name="T52" fmla="+- 0 2776 2741"/>
                <a:gd name="T53" fmla="*/ T52 w 928"/>
                <a:gd name="T54" fmla="+- 0 4404 2493"/>
                <a:gd name="T55" fmla="*/ 4404 h 1912"/>
                <a:gd name="T56" fmla="+- 0 2776 2741"/>
                <a:gd name="T57" fmla="*/ T56 w 928"/>
                <a:gd name="T58" fmla="+- 0 4381 2493"/>
                <a:gd name="T59" fmla="*/ 4381 h 1912"/>
                <a:gd name="T60" fmla="+- 0 3633 2741"/>
                <a:gd name="T61" fmla="*/ T60 w 928"/>
                <a:gd name="T62" fmla="+- 0 4381 2493"/>
                <a:gd name="T63" fmla="*/ 4381 h 1912"/>
                <a:gd name="T64" fmla="+- 0 3633 2741"/>
                <a:gd name="T65" fmla="*/ T64 w 928"/>
                <a:gd name="T66" fmla="+- 0 4404 2493"/>
                <a:gd name="T67" fmla="*/ 4404 h 1912"/>
                <a:gd name="T68" fmla="+- 0 3668 2741"/>
                <a:gd name="T69" fmla="*/ T68 w 928"/>
                <a:gd name="T70" fmla="+- 0 4369 2493"/>
                <a:gd name="T71" fmla="*/ 4369 h 19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928" h="1912">
                  <a:moveTo>
                    <a:pt x="516" y="93"/>
                  </a:moveTo>
                  <a:lnTo>
                    <a:pt x="469" y="0"/>
                  </a:lnTo>
                  <a:lnTo>
                    <a:pt x="424" y="94"/>
                  </a:lnTo>
                  <a:lnTo>
                    <a:pt x="446" y="86"/>
                  </a:lnTo>
                  <a:lnTo>
                    <a:pt x="470" y="82"/>
                  </a:lnTo>
                  <a:lnTo>
                    <a:pt x="494" y="85"/>
                  </a:lnTo>
                  <a:lnTo>
                    <a:pt x="516" y="93"/>
                  </a:lnTo>
                  <a:close/>
                  <a:moveTo>
                    <a:pt x="927" y="1876"/>
                  </a:moveTo>
                  <a:lnTo>
                    <a:pt x="892" y="1840"/>
                  </a:lnTo>
                  <a:lnTo>
                    <a:pt x="892" y="1864"/>
                  </a:lnTo>
                  <a:lnTo>
                    <a:pt x="35" y="1864"/>
                  </a:lnTo>
                  <a:lnTo>
                    <a:pt x="35" y="1840"/>
                  </a:lnTo>
                  <a:lnTo>
                    <a:pt x="0" y="1876"/>
                  </a:lnTo>
                  <a:lnTo>
                    <a:pt x="35" y="1911"/>
                  </a:lnTo>
                  <a:lnTo>
                    <a:pt x="35" y="1888"/>
                  </a:lnTo>
                  <a:lnTo>
                    <a:pt x="892" y="1888"/>
                  </a:lnTo>
                  <a:lnTo>
                    <a:pt x="892" y="1911"/>
                  </a:lnTo>
                  <a:lnTo>
                    <a:pt x="927" y="18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072" name="Freeform 75">
              <a:extLst>
                <a:ext uri="{FF2B5EF4-FFF2-40B4-BE49-F238E27FC236}">
                  <a16:creationId xmlns:a16="http://schemas.microsoft.com/office/drawing/2014/main" id="{E273D0F9-E79D-45B5-9AAA-58C449B98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" y="4333"/>
              <a:ext cx="928" cy="72"/>
            </a:xfrm>
            <a:custGeom>
              <a:avLst/>
              <a:gdLst>
                <a:gd name="T0" fmla="+- 0 2741 2741"/>
                <a:gd name="T1" fmla="*/ T0 w 928"/>
                <a:gd name="T2" fmla="+- 0 4369 4333"/>
                <a:gd name="T3" fmla="*/ 4369 h 72"/>
                <a:gd name="T4" fmla="+- 0 2776 2741"/>
                <a:gd name="T5" fmla="*/ T4 w 928"/>
                <a:gd name="T6" fmla="+- 0 4333 4333"/>
                <a:gd name="T7" fmla="*/ 4333 h 72"/>
                <a:gd name="T8" fmla="+- 0 2776 2741"/>
                <a:gd name="T9" fmla="*/ T8 w 928"/>
                <a:gd name="T10" fmla="+- 0 4357 4333"/>
                <a:gd name="T11" fmla="*/ 4357 h 72"/>
                <a:gd name="T12" fmla="+- 0 3633 2741"/>
                <a:gd name="T13" fmla="*/ T12 w 928"/>
                <a:gd name="T14" fmla="+- 0 4357 4333"/>
                <a:gd name="T15" fmla="*/ 4357 h 72"/>
                <a:gd name="T16" fmla="+- 0 3633 2741"/>
                <a:gd name="T17" fmla="*/ T16 w 928"/>
                <a:gd name="T18" fmla="+- 0 4333 4333"/>
                <a:gd name="T19" fmla="*/ 4333 h 72"/>
                <a:gd name="T20" fmla="+- 0 3668 2741"/>
                <a:gd name="T21" fmla="*/ T20 w 928"/>
                <a:gd name="T22" fmla="+- 0 4369 4333"/>
                <a:gd name="T23" fmla="*/ 4369 h 72"/>
                <a:gd name="T24" fmla="+- 0 3633 2741"/>
                <a:gd name="T25" fmla="*/ T24 w 928"/>
                <a:gd name="T26" fmla="+- 0 4404 4333"/>
                <a:gd name="T27" fmla="*/ 4404 h 72"/>
                <a:gd name="T28" fmla="+- 0 3633 2741"/>
                <a:gd name="T29" fmla="*/ T28 w 928"/>
                <a:gd name="T30" fmla="+- 0 4381 4333"/>
                <a:gd name="T31" fmla="*/ 4381 h 72"/>
                <a:gd name="T32" fmla="+- 0 2776 2741"/>
                <a:gd name="T33" fmla="*/ T32 w 928"/>
                <a:gd name="T34" fmla="+- 0 4381 4333"/>
                <a:gd name="T35" fmla="*/ 4381 h 72"/>
                <a:gd name="T36" fmla="+- 0 2776 2741"/>
                <a:gd name="T37" fmla="*/ T36 w 928"/>
                <a:gd name="T38" fmla="+- 0 4404 4333"/>
                <a:gd name="T39" fmla="*/ 4404 h 72"/>
                <a:gd name="T40" fmla="+- 0 2741 2741"/>
                <a:gd name="T41" fmla="*/ T40 w 928"/>
                <a:gd name="T42" fmla="+- 0 4369 4333"/>
                <a:gd name="T43" fmla="*/ 4369 h 7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</a:cxnLst>
              <a:rect l="0" t="0" r="r" b="b"/>
              <a:pathLst>
                <a:path w="928" h="72">
                  <a:moveTo>
                    <a:pt x="0" y="36"/>
                  </a:moveTo>
                  <a:lnTo>
                    <a:pt x="35" y="0"/>
                  </a:lnTo>
                  <a:lnTo>
                    <a:pt x="35" y="24"/>
                  </a:lnTo>
                  <a:lnTo>
                    <a:pt x="892" y="24"/>
                  </a:lnTo>
                  <a:lnTo>
                    <a:pt x="892" y="0"/>
                  </a:lnTo>
                  <a:lnTo>
                    <a:pt x="927" y="36"/>
                  </a:lnTo>
                  <a:lnTo>
                    <a:pt x="892" y="71"/>
                  </a:lnTo>
                  <a:lnTo>
                    <a:pt x="892" y="48"/>
                  </a:lnTo>
                  <a:lnTo>
                    <a:pt x="35" y="48"/>
                  </a:lnTo>
                  <a:lnTo>
                    <a:pt x="35" y="71"/>
                  </a:lnTo>
                  <a:lnTo>
                    <a:pt x="0" y="36"/>
                  </a:lnTo>
                  <a:close/>
                </a:path>
              </a:pathLst>
            </a:custGeom>
            <a:noFill/>
            <a:ln w="95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081" name="Freeform 74">
              <a:extLst>
                <a:ext uri="{FF2B5EF4-FFF2-40B4-BE49-F238E27FC236}">
                  <a16:creationId xmlns:a16="http://schemas.microsoft.com/office/drawing/2014/main" id="{C23244DF-074B-4A83-817E-3DE84B804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" y="4336"/>
              <a:ext cx="257" cy="70"/>
            </a:xfrm>
            <a:custGeom>
              <a:avLst/>
              <a:gdLst>
                <a:gd name="T0" fmla="+- 0 4388 4165"/>
                <a:gd name="T1" fmla="*/ T0 w 257"/>
                <a:gd name="T2" fmla="+- 0 4337 4337"/>
                <a:gd name="T3" fmla="*/ 4337 h 70"/>
                <a:gd name="T4" fmla="+- 0 4388 4165"/>
                <a:gd name="T5" fmla="*/ T4 w 257"/>
                <a:gd name="T6" fmla="+- 0 4358 4337"/>
                <a:gd name="T7" fmla="*/ 4358 h 70"/>
                <a:gd name="T8" fmla="+- 0 4198 4165"/>
                <a:gd name="T9" fmla="*/ T8 w 257"/>
                <a:gd name="T10" fmla="+- 0 4362 4337"/>
                <a:gd name="T11" fmla="*/ 4362 h 70"/>
                <a:gd name="T12" fmla="+- 0 4197 4165"/>
                <a:gd name="T13" fmla="*/ T12 w 257"/>
                <a:gd name="T14" fmla="+- 0 4340 4337"/>
                <a:gd name="T15" fmla="*/ 4340 h 70"/>
                <a:gd name="T16" fmla="+- 0 4165 4165"/>
                <a:gd name="T17" fmla="*/ T16 w 257"/>
                <a:gd name="T18" fmla="+- 0 4374 4337"/>
                <a:gd name="T19" fmla="*/ 4374 h 70"/>
                <a:gd name="T20" fmla="+- 0 4199 4165"/>
                <a:gd name="T21" fmla="*/ T20 w 257"/>
                <a:gd name="T22" fmla="+- 0 4406 4337"/>
                <a:gd name="T23" fmla="*/ 4406 h 70"/>
                <a:gd name="T24" fmla="+- 0 4198 4165"/>
                <a:gd name="T25" fmla="*/ T24 w 257"/>
                <a:gd name="T26" fmla="+- 0 4385 4337"/>
                <a:gd name="T27" fmla="*/ 4385 h 70"/>
                <a:gd name="T28" fmla="+- 0 4389 4165"/>
                <a:gd name="T29" fmla="*/ T28 w 257"/>
                <a:gd name="T30" fmla="+- 0 4381 4337"/>
                <a:gd name="T31" fmla="*/ 4381 h 70"/>
                <a:gd name="T32" fmla="+- 0 4389 4165"/>
                <a:gd name="T33" fmla="*/ T32 w 257"/>
                <a:gd name="T34" fmla="+- 0 4402 4337"/>
                <a:gd name="T35" fmla="*/ 4402 h 70"/>
                <a:gd name="T36" fmla="+- 0 4421 4165"/>
                <a:gd name="T37" fmla="*/ T36 w 257"/>
                <a:gd name="T38" fmla="+- 0 4369 4337"/>
                <a:gd name="T39" fmla="*/ 4369 h 70"/>
                <a:gd name="T40" fmla="+- 0 4388 4165"/>
                <a:gd name="T41" fmla="*/ T40 w 257"/>
                <a:gd name="T42" fmla="+- 0 4337 4337"/>
                <a:gd name="T43" fmla="*/ 4337 h 7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</a:cxnLst>
              <a:rect l="0" t="0" r="r" b="b"/>
              <a:pathLst>
                <a:path w="257" h="70">
                  <a:moveTo>
                    <a:pt x="223" y="0"/>
                  </a:moveTo>
                  <a:lnTo>
                    <a:pt x="223" y="21"/>
                  </a:lnTo>
                  <a:lnTo>
                    <a:pt x="33" y="25"/>
                  </a:lnTo>
                  <a:lnTo>
                    <a:pt x="32" y="3"/>
                  </a:lnTo>
                  <a:lnTo>
                    <a:pt x="0" y="37"/>
                  </a:lnTo>
                  <a:lnTo>
                    <a:pt x="34" y="69"/>
                  </a:lnTo>
                  <a:lnTo>
                    <a:pt x="33" y="48"/>
                  </a:lnTo>
                  <a:lnTo>
                    <a:pt x="224" y="44"/>
                  </a:lnTo>
                  <a:lnTo>
                    <a:pt x="224" y="65"/>
                  </a:lnTo>
                  <a:lnTo>
                    <a:pt x="256" y="32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082" name="Freeform 73">
              <a:extLst>
                <a:ext uri="{FF2B5EF4-FFF2-40B4-BE49-F238E27FC236}">
                  <a16:creationId xmlns:a16="http://schemas.microsoft.com/office/drawing/2014/main" id="{2B0D79A7-16F9-4F85-9387-9D2EB22ED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" y="4336"/>
              <a:ext cx="257" cy="70"/>
            </a:xfrm>
            <a:custGeom>
              <a:avLst/>
              <a:gdLst>
                <a:gd name="T0" fmla="+- 0 4165 4165"/>
                <a:gd name="T1" fmla="*/ T0 w 257"/>
                <a:gd name="T2" fmla="+- 0 4374 4337"/>
                <a:gd name="T3" fmla="*/ 4374 h 70"/>
                <a:gd name="T4" fmla="+- 0 4197 4165"/>
                <a:gd name="T5" fmla="*/ T4 w 257"/>
                <a:gd name="T6" fmla="+- 0 4340 4337"/>
                <a:gd name="T7" fmla="*/ 4340 h 70"/>
                <a:gd name="T8" fmla="+- 0 4198 4165"/>
                <a:gd name="T9" fmla="*/ T8 w 257"/>
                <a:gd name="T10" fmla="+- 0 4362 4337"/>
                <a:gd name="T11" fmla="*/ 4362 h 70"/>
                <a:gd name="T12" fmla="+- 0 4388 4165"/>
                <a:gd name="T13" fmla="*/ T12 w 257"/>
                <a:gd name="T14" fmla="+- 0 4358 4337"/>
                <a:gd name="T15" fmla="*/ 4358 h 70"/>
                <a:gd name="T16" fmla="+- 0 4388 4165"/>
                <a:gd name="T17" fmla="*/ T16 w 257"/>
                <a:gd name="T18" fmla="+- 0 4337 4337"/>
                <a:gd name="T19" fmla="*/ 4337 h 70"/>
                <a:gd name="T20" fmla="+- 0 4421 4165"/>
                <a:gd name="T21" fmla="*/ T20 w 257"/>
                <a:gd name="T22" fmla="+- 0 4369 4337"/>
                <a:gd name="T23" fmla="*/ 4369 h 70"/>
                <a:gd name="T24" fmla="+- 0 4389 4165"/>
                <a:gd name="T25" fmla="*/ T24 w 257"/>
                <a:gd name="T26" fmla="+- 0 4402 4337"/>
                <a:gd name="T27" fmla="*/ 4402 h 70"/>
                <a:gd name="T28" fmla="+- 0 4389 4165"/>
                <a:gd name="T29" fmla="*/ T28 w 257"/>
                <a:gd name="T30" fmla="+- 0 4381 4337"/>
                <a:gd name="T31" fmla="*/ 4381 h 70"/>
                <a:gd name="T32" fmla="+- 0 4198 4165"/>
                <a:gd name="T33" fmla="*/ T32 w 257"/>
                <a:gd name="T34" fmla="+- 0 4385 4337"/>
                <a:gd name="T35" fmla="*/ 4385 h 70"/>
                <a:gd name="T36" fmla="+- 0 4199 4165"/>
                <a:gd name="T37" fmla="*/ T36 w 257"/>
                <a:gd name="T38" fmla="+- 0 4406 4337"/>
                <a:gd name="T39" fmla="*/ 4406 h 70"/>
                <a:gd name="T40" fmla="+- 0 4165 4165"/>
                <a:gd name="T41" fmla="*/ T40 w 257"/>
                <a:gd name="T42" fmla="+- 0 4374 4337"/>
                <a:gd name="T43" fmla="*/ 4374 h 7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</a:cxnLst>
              <a:rect l="0" t="0" r="r" b="b"/>
              <a:pathLst>
                <a:path w="257" h="70">
                  <a:moveTo>
                    <a:pt x="0" y="37"/>
                  </a:moveTo>
                  <a:lnTo>
                    <a:pt x="32" y="3"/>
                  </a:lnTo>
                  <a:lnTo>
                    <a:pt x="33" y="25"/>
                  </a:lnTo>
                  <a:lnTo>
                    <a:pt x="223" y="21"/>
                  </a:lnTo>
                  <a:lnTo>
                    <a:pt x="223" y="0"/>
                  </a:lnTo>
                  <a:lnTo>
                    <a:pt x="256" y="32"/>
                  </a:lnTo>
                  <a:lnTo>
                    <a:pt x="224" y="65"/>
                  </a:lnTo>
                  <a:lnTo>
                    <a:pt x="224" y="44"/>
                  </a:lnTo>
                  <a:lnTo>
                    <a:pt x="33" y="48"/>
                  </a:lnTo>
                  <a:lnTo>
                    <a:pt x="34" y="69"/>
                  </a:lnTo>
                  <a:lnTo>
                    <a:pt x="0" y="37"/>
                  </a:lnTo>
                  <a:close/>
                </a:path>
              </a:pathLst>
            </a:custGeom>
            <a:noFill/>
            <a:ln w="95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089" name="Freeform 72">
              <a:extLst>
                <a:ext uri="{FF2B5EF4-FFF2-40B4-BE49-F238E27FC236}">
                  <a16:creationId xmlns:a16="http://schemas.microsoft.com/office/drawing/2014/main" id="{706BCDA9-193F-4C5E-8D7D-DDD1191D4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" y="4362"/>
              <a:ext cx="882" cy="75"/>
            </a:xfrm>
            <a:custGeom>
              <a:avLst/>
              <a:gdLst>
                <a:gd name="T0" fmla="+- 0 1469 620"/>
                <a:gd name="T1" fmla="*/ T0 w 882"/>
                <a:gd name="T2" fmla="+- 0 4363 4363"/>
                <a:gd name="T3" fmla="*/ 4363 h 75"/>
                <a:gd name="T4" fmla="+- 0 1469 620"/>
                <a:gd name="T5" fmla="*/ T4 w 882"/>
                <a:gd name="T6" fmla="+- 0 4385 4363"/>
                <a:gd name="T7" fmla="*/ 4385 h 75"/>
                <a:gd name="T8" fmla="+- 0 653 620"/>
                <a:gd name="T9" fmla="*/ T8 w 882"/>
                <a:gd name="T10" fmla="+- 0 4393 4363"/>
                <a:gd name="T11" fmla="*/ 4393 h 75"/>
                <a:gd name="T12" fmla="+- 0 653 620"/>
                <a:gd name="T13" fmla="*/ T12 w 882"/>
                <a:gd name="T14" fmla="+- 0 4371 4363"/>
                <a:gd name="T15" fmla="*/ 4371 h 75"/>
                <a:gd name="T16" fmla="+- 0 620 620"/>
                <a:gd name="T17" fmla="*/ T16 w 882"/>
                <a:gd name="T18" fmla="+- 0 4404 4363"/>
                <a:gd name="T19" fmla="*/ 4404 h 75"/>
                <a:gd name="T20" fmla="+- 0 653 620"/>
                <a:gd name="T21" fmla="*/ T20 w 882"/>
                <a:gd name="T22" fmla="+- 0 4437 4363"/>
                <a:gd name="T23" fmla="*/ 4437 h 75"/>
                <a:gd name="T24" fmla="+- 0 653 620"/>
                <a:gd name="T25" fmla="*/ T24 w 882"/>
                <a:gd name="T26" fmla="+- 0 4415 4363"/>
                <a:gd name="T27" fmla="*/ 4415 h 75"/>
                <a:gd name="T28" fmla="+- 0 1469 620"/>
                <a:gd name="T29" fmla="*/ T28 w 882"/>
                <a:gd name="T30" fmla="+- 0 4407 4363"/>
                <a:gd name="T31" fmla="*/ 4407 h 75"/>
                <a:gd name="T32" fmla="+- 0 1470 620"/>
                <a:gd name="T33" fmla="*/ T32 w 882"/>
                <a:gd name="T34" fmla="+- 0 4429 4363"/>
                <a:gd name="T35" fmla="*/ 4429 h 75"/>
                <a:gd name="T36" fmla="+- 0 1502 620"/>
                <a:gd name="T37" fmla="*/ T36 w 882"/>
                <a:gd name="T38" fmla="+- 0 4396 4363"/>
                <a:gd name="T39" fmla="*/ 4396 h 75"/>
                <a:gd name="T40" fmla="+- 0 1469 620"/>
                <a:gd name="T41" fmla="*/ T40 w 882"/>
                <a:gd name="T42" fmla="+- 0 4363 4363"/>
                <a:gd name="T43" fmla="*/ 4363 h 7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</a:cxnLst>
              <a:rect l="0" t="0" r="r" b="b"/>
              <a:pathLst>
                <a:path w="882" h="75">
                  <a:moveTo>
                    <a:pt x="849" y="0"/>
                  </a:moveTo>
                  <a:lnTo>
                    <a:pt x="849" y="22"/>
                  </a:lnTo>
                  <a:lnTo>
                    <a:pt x="33" y="30"/>
                  </a:lnTo>
                  <a:lnTo>
                    <a:pt x="33" y="8"/>
                  </a:lnTo>
                  <a:lnTo>
                    <a:pt x="0" y="41"/>
                  </a:lnTo>
                  <a:lnTo>
                    <a:pt x="33" y="74"/>
                  </a:lnTo>
                  <a:lnTo>
                    <a:pt x="33" y="52"/>
                  </a:lnTo>
                  <a:lnTo>
                    <a:pt x="849" y="44"/>
                  </a:lnTo>
                  <a:lnTo>
                    <a:pt x="850" y="66"/>
                  </a:lnTo>
                  <a:lnTo>
                    <a:pt x="882" y="33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090" name="Freeform 71">
              <a:extLst>
                <a:ext uri="{FF2B5EF4-FFF2-40B4-BE49-F238E27FC236}">
                  <a16:creationId xmlns:a16="http://schemas.microsoft.com/office/drawing/2014/main" id="{6E45D8C0-3825-46B6-A00F-B2BEAB2CA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" y="4362"/>
              <a:ext cx="882" cy="75"/>
            </a:xfrm>
            <a:custGeom>
              <a:avLst/>
              <a:gdLst>
                <a:gd name="T0" fmla="+- 0 620 620"/>
                <a:gd name="T1" fmla="*/ T0 w 882"/>
                <a:gd name="T2" fmla="+- 0 4404 4363"/>
                <a:gd name="T3" fmla="*/ 4404 h 75"/>
                <a:gd name="T4" fmla="+- 0 653 620"/>
                <a:gd name="T5" fmla="*/ T4 w 882"/>
                <a:gd name="T6" fmla="+- 0 4371 4363"/>
                <a:gd name="T7" fmla="*/ 4371 h 75"/>
                <a:gd name="T8" fmla="+- 0 653 620"/>
                <a:gd name="T9" fmla="*/ T8 w 882"/>
                <a:gd name="T10" fmla="+- 0 4393 4363"/>
                <a:gd name="T11" fmla="*/ 4393 h 75"/>
                <a:gd name="T12" fmla="+- 0 1469 620"/>
                <a:gd name="T13" fmla="*/ T12 w 882"/>
                <a:gd name="T14" fmla="+- 0 4385 4363"/>
                <a:gd name="T15" fmla="*/ 4385 h 75"/>
                <a:gd name="T16" fmla="+- 0 1469 620"/>
                <a:gd name="T17" fmla="*/ T16 w 882"/>
                <a:gd name="T18" fmla="+- 0 4363 4363"/>
                <a:gd name="T19" fmla="*/ 4363 h 75"/>
                <a:gd name="T20" fmla="+- 0 1502 620"/>
                <a:gd name="T21" fmla="*/ T20 w 882"/>
                <a:gd name="T22" fmla="+- 0 4396 4363"/>
                <a:gd name="T23" fmla="*/ 4396 h 75"/>
                <a:gd name="T24" fmla="+- 0 1470 620"/>
                <a:gd name="T25" fmla="*/ T24 w 882"/>
                <a:gd name="T26" fmla="+- 0 4429 4363"/>
                <a:gd name="T27" fmla="*/ 4429 h 75"/>
                <a:gd name="T28" fmla="+- 0 1469 620"/>
                <a:gd name="T29" fmla="*/ T28 w 882"/>
                <a:gd name="T30" fmla="+- 0 4407 4363"/>
                <a:gd name="T31" fmla="*/ 4407 h 75"/>
                <a:gd name="T32" fmla="+- 0 653 620"/>
                <a:gd name="T33" fmla="*/ T32 w 882"/>
                <a:gd name="T34" fmla="+- 0 4415 4363"/>
                <a:gd name="T35" fmla="*/ 4415 h 75"/>
                <a:gd name="T36" fmla="+- 0 653 620"/>
                <a:gd name="T37" fmla="*/ T36 w 882"/>
                <a:gd name="T38" fmla="+- 0 4437 4363"/>
                <a:gd name="T39" fmla="*/ 4437 h 75"/>
                <a:gd name="T40" fmla="+- 0 620 620"/>
                <a:gd name="T41" fmla="*/ T40 w 882"/>
                <a:gd name="T42" fmla="+- 0 4404 4363"/>
                <a:gd name="T43" fmla="*/ 4404 h 7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</a:cxnLst>
              <a:rect l="0" t="0" r="r" b="b"/>
              <a:pathLst>
                <a:path w="882" h="75">
                  <a:moveTo>
                    <a:pt x="0" y="41"/>
                  </a:moveTo>
                  <a:lnTo>
                    <a:pt x="33" y="8"/>
                  </a:lnTo>
                  <a:lnTo>
                    <a:pt x="33" y="30"/>
                  </a:lnTo>
                  <a:lnTo>
                    <a:pt x="849" y="22"/>
                  </a:lnTo>
                  <a:lnTo>
                    <a:pt x="849" y="0"/>
                  </a:lnTo>
                  <a:lnTo>
                    <a:pt x="882" y="33"/>
                  </a:lnTo>
                  <a:lnTo>
                    <a:pt x="850" y="66"/>
                  </a:lnTo>
                  <a:lnTo>
                    <a:pt x="849" y="44"/>
                  </a:lnTo>
                  <a:lnTo>
                    <a:pt x="33" y="52"/>
                  </a:lnTo>
                  <a:lnTo>
                    <a:pt x="33" y="74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95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100" name="Freeform 70">
              <a:extLst>
                <a:ext uri="{FF2B5EF4-FFF2-40B4-BE49-F238E27FC236}">
                  <a16:creationId xmlns:a16="http://schemas.microsoft.com/office/drawing/2014/main" id="{640FDF05-57BA-4631-BCB5-87F4B8CE5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" y="4452"/>
              <a:ext cx="66" cy="486"/>
            </a:xfrm>
            <a:custGeom>
              <a:avLst/>
              <a:gdLst>
                <a:gd name="T0" fmla="+- 0 2095 2062"/>
                <a:gd name="T1" fmla="*/ T0 w 66"/>
                <a:gd name="T2" fmla="+- 0 4453 4453"/>
                <a:gd name="T3" fmla="*/ 4453 h 486"/>
                <a:gd name="T4" fmla="+- 0 2062 2062"/>
                <a:gd name="T5" fmla="*/ T4 w 66"/>
                <a:gd name="T6" fmla="+- 0 4486 4453"/>
                <a:gd name="T7" fmla="*/ 4486 h 486"/>
                <a:gd name="T8" fmla="+- 0 2084 2062"/>
                <a:gd name="T9" fmla="*/ T8 w 66"/>
                <a:gd name="T10" fmla="+- 0 4486 4453"/>
                <a:gd name="T11" fmla="*/ 4486 h 486"/>
                <a:gd name="T12" fmla="+- 0 2084 2062"/>
                <a:gd name="T13" fmla="*/ T12 w 66"/>
                <a:gd name="T14" fmla="+- 0 4905 4453"/>
                <a:gd name="T15" fmla="*/ 4905 h 486"/>
                <a:gd name="T16" fmla="+- 0 2062 2062"/>
                <a:gd name="T17" fmla="*/ T16 w 66"/>
                <a:gd name="T18" fmla="+- 0 4905 4453"/>
                <a:gd name="T19" fmla="*/ 4905 h 486"/>
                <a:gd name="T20" fmla="+- 0 2095 2062"/>
                <a:gd name="T21" fmla="*/ T20 w 66"/>
                <a:gd name="T22" fmla="+- 0 4938 4453"/>
                <a:gd name="T23" fmla="*/ 4938 h 486"/>
                <a:gd name="T24" fmla="+- 0 2128 2062"/>
                <a:gd name="T25" fmla="*/ T24 w 66"/>
                <a:gd name="T26" fmla="+- 0 4905 4453"/>
                <a:gd name="T27" fmla="*/ 4905 h 486"/>
                <a:gd name="T28" fmla="+- 0 2106 2062"/>
                <a:gd name="T29" fmla="*/ T28 w 66"/>
                <a:gd name="T30" fmla="+- 0 4905 4453"/>
                <a:gd name="T31" fmla="*/ 4905 h 486"/>
                <a:gd name="T32" fmla="+- 0 2106 2062"/>
                <a:gd name="T33" fmla="*/ T32 w 66"/>
                <a:gd name="T34" fmla="+- 0 4486 4453"/>
                <a:gd name="T35" fmla="*/ 4486 h 486"/>
                <a:gd name="T36" fmla="+- 0 2128 2062"/>
                <a:gd name="T37" fmla="*/ T36 w 66"/>
                <a:gd name="T38" fmla="+- 0 4486 4453"/>
                <a:gd name="T39" fmla="*/ 4486 h 486"/>
                <a:gd name="T40" fmla="+- 0 2095 2062"/>
                <a:gd name="T41" fmla="*/ T40 w 66"/>
                <a:gd name="T42" fmla="+- 0 4453 4453"/>
                <a:gd name="T43" fmla="*/ 4453 h 48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</a:cxnLst>
              <a:rect l="0" t="0" r="r" b="b"/>
              <a:pathLst>
                <a:path w="66" h="486">
                  <a:moveTo>
                    <a:pt x="33" y="0"/>
                  </a:moveTo>
                  <a:lnTo>
                    <a:pt x="0" y="33"/>
                  </a:lnTo>
                  <a:lnTo>
                    <a:pt x="22" y="33"/>
                  </a:lnTo>
                  <a:lnTo>
                    <a:pt x="22" y="452"/>
                  </a:lnTo>
                  <a:lnTo>
                    <a:pt x="0" y="452"/>
                  </a:lnTo>
                  <a:lnTo>
                    <a:pt x="33" y="485"/>
                  </a:lnTo>
                  <a:lnTo>
                    <a:pt x="66" y="452"/>
                  </a:lnTo>
                  <a:lnTo>
                    <a:pt x="44" y="452"/>
                  </a:lnTo>
                  <a:lnTo>
                    <a:pt x="44" y="33"/>
                  </a:lnTo>
                  <a:lnTo>
                    <a:pt x="66" y="3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101" name="Freeform 69">
              <a:extLst>
                <a:ext uri="{FF2B5EF4-FFF2-40B4-BE49-F238E27FC236}">
                  <a16:creationId xmlns:a16="http://schemas.microsoft.com/office/drawing/2014/main" id="{AB467ED0-A638-4F01-A823-1086D7BF9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" y="4452"/>
              <a:ext cx="66" cy="486"/>
            </a:xfrm>
            <a:custGeom>
              <a:avLst/>
              <a:gdLst>
                <a:gd name="T0" fmla="+- 0 2095 2062"/>
                <a:gd name="T1" fmla="*/ T0 w 66"/>
                <a:gd name="T2" fmla="+- 0 4938 4453"/>
                <a:gd name="T3" fmla="*/ 4938 h 486"/>
                <a:gd name="T4" fmla="+- 0 2062 2062"/>
                <a:gd name="T5" fmla="*/ T4 w 66"/>
                <a:gd name="T6" fmla="+- 0 4905 4453"/>
                <a:gd name="T7" fmla="*/ 4905 h 486"/>
                <a:gd name="T8" fmla="+- 0 2084 2062"/>
                <a:gd name="T9" fmla="*/ T8 w 66"/>
                <a:gd name="T10" fmla="+- 0 4905 4453"/>
                <a:gd name="T11" fmla="*/ 4905 h 486"/>
                <a:gd name="T12" fmla="+- 0 2084 2062"/>
                <a:gd name="T13" fmla="*/ T12 w 66"/>
                <a:gd name="T14" fmla="+- 0 4486 4453"/>
                <a:gd name="T15" fmla="*/ 4486 h 486"/>
                <a:gd name="T16" fmla="+- 0 2062 2062"/>
                <a:gd name="T17" fmla="*/ T16 w 66"/>
                <a:gd name="T18" fmla="+- 0 4486 4453"/>
                <a:gd name="T19" fmla="*/ 4486 h 486"/>
                <a:gd name="T20" fmla="+- 0 2095 2062"/>
                <a:gd name="T21" fmla="*/ T20 w 66"/>
                <a:gd name="T22" fmla="+- 0 4453 4453"/>
                <a:gd name="T23" fmla="*/ 4453 h 486"/>
                <a:gd name="T24" fmla="+- 0 2128 2062"/>
                <a:gd name="T25" fmla="*/ T24 w 66"/>
                <a:gd name="T26" fmla="+- 0 4486 4453"/>
                <a:gd name="T27" fmla="*/ 4486 h 486"/>
                <a:gd name="T28" fmla="+- 0 2106 2062"/>
                <a:gd name="T29" fmla="*/ T28 w 66"/>
                <a:gd name="T30" fmla="+- 0 4486 4453"/>
                <a:gd name="T31" fmla="*/ 4486 h 486"/>
                <a:gd name="T32" fmla="+- 0 2106 2062"/>
                <a:gd name="T33" fmla="*/ T32 w 66"/>
                <a:gd name="T34" fmla="+- 0 4905 4453"/>
                <a:gd name="T35" fmla="*/ 4905 h 486"/>
                <a:gd name="T36" fmla="+- 0 2128 2062"/>
                <a:gd name="T37" fmla="*/ T36 w 66"/>
                <a:gd name="T38" fmla="+- 0 4905 4453"/>
                <a:gd name="T39" fmla="*/ 4905 h 486"/>
                <a:gd name="T40" fmla="+- 0 2095 2062"/>
                <a:gd name="T41" fmla="*/ T40 w 66"/>
                <a:gd name="T42" fmla="+- 0 4938 4453"/>
                <a:gd name="T43" fmla="*/ 4938 h 48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</a:cxnLst>
              <a:rect l="0" t="0" r="r" b="b"/>
              <a:pathLst>
                <a:path w="66" h="486">
                  <a:moveTo>
                    <a:pt x="33" y="485"/>
                  </a:moveTo>
                  <a:lnTo>
                    <a:pt x="0" y="452"/>
                  </a:lnTo>
                  <a:lnTo>
                    <a:pt x="22" y="452"/>
                  </a:lnTo>
                  <a:lnTo>
                    <a:pt x="22" y="33"/>
                  </a:lnTo>
                  <a:lnTo>
                    <a:pt x="0" y="33"/>
                  </a:lnTo>
                  <a:lnTo>
                    <a:pt x="33" y="0"/>
                  </a:lnTo>
                  <a:lnTo>
                    <a:pt x="66" y="33"/>
                  </a:lnTo>
                  <a:lnTo>
                    <a:pt x="44" y="33"/>
                  </a:lnTo>
                  <a:lnTo>
                    <a:pt x="44" y="452"/>
                  </a:lnTo>
                  <a:lnTo>
                    <a:pt x="66" y="452"/>
                  </a:lnTo>
                  <a:lnTo>
                    <a:pt x="33" y="485"/>
                  </a:lnTo>
                  <a:close/>
                </a:path>
              </a:pathLst>
            </a:custGeom>
            <a:noFill/>
            <a:ln w="95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102" name="Freeform 68">
              <a:extLst>
                <a:ext uri="{FF2B5EF4-FFF2-40B4-BE49-F238E27FC236}">
                  <a16:creationId xmlns:a16="http://schemas.microsoft.com/office/drawing/2014/main" id="{32D8BAEC-379E-4224-85DB-D8B34F5BF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" y="4955"/>
              <a:ext cx="600" cy="89"/>
            </a:xfrm>
            <a:custGeom>
              <a:avLst/>
              <a:gdLst>
                <a:gd name="T0" fmla="+- 0 3956 3956"/>
                <a:gd name="T1" fmla="*/ T0 w 600"/>
                <a:gd name="T2" fmla="+- 0 4955 4955"/>
                <a:gd name="T3" fmla="*/ 4955 h 89"/>
                <a:gd name="T4" fmla="+- 0 3956 3956"/>
                <a:gd name="T5" fmla="*/ T4 w 600"/>
                <a:gd name="T6" fmla="+- 0 5000 4955"/>
                <a:gd name="T7" fmla="*/ 5000 h 89"/>
                <a:gd name="T8" fmla="+- 0 3959 3956"/>
                <a:gd name="T9" fmla="*/ T8 w 600"/>
                <a:gd name="T10" fmla="+- 0 5017 4955"/>
                <a:gd name="T11" fmla="*/ 5017 h 89"/>
                <a:gd name="T12" fmla="+- 0 3969 3956"/>
                <a:gd name="T13" fmla="*/ T12 w 600"/>
                <a:gd name="T14" fmla="+- 0 5031 4955"/>
                <a:gd name="T15" fmla="*/ 5031 h 89"/>
                <a:gd name="T16" fmla="+- 0 3983 3956"/>
                <a:gd name="T17" fmla="*/ T16 w 600"/>
                <a:gd name="T18" fmla="+- 0 5041 4955"/>
                <a:gd name="T19" fmla="*/ 5041 h 89"/>
                <a:gd name="T20" fmla="+- 0 4000 3956"/>
                <a:gd name="T21" fmla="*/ T20 w 600"/>
                <a:gd name="T22" fmla="+- 0 5044 4955"/>
                <a:gd name="T23" fmla="*/ 5044 h 89"/>
                <a:gd name="T24" fmla="+- 0 4245 3956"/>
                <a:gd name="T25" fmla="*/ T24 w 600"/>
                <a:gd name="T26" fmla="+- 0 5044 4955"/>
                <a:gd name="T27" fmla="*/ 5044 h 89"/>
                <a:gd name="T28" fmla="+- 0 4266 3956"/>
                <a:gd name="T29" fmla="*/ T28 w 600"/>
                <a:gd name="T30" fmla="+- 0 5043 4955"/>
                <a:gd name="T31" fmla="*/ 5043 h 89"/>
                <a:gd name="T32" fmla="+- 0 4287 3956"/>
                <a:gd name="T33" fmla="*/ T32 w 600"/>
                <a:gd name="T34" fmla="+- 0 5038 4955"/>
                <a:gd name="T35" fmla="*/ 5038 h 89"/>
                <a:gd name="T36" fmla="+- 0 4306 3956"/>
                <a:gd name="T37" fmla="*/ T36 w 600"/>
                <a:gd name="T38" fmla="+- 0 5030 4955"/>
                <a:gd name="T39" fmla="*/ 5030 h 89"/>
                <a:gd name="T40" fmla="+- 0 4325 3956"/>
                <a:gd name="T41" fmla="*/ T40 w 600"/>
                <a:gd name="T42" fmla="+- 0 5020 4955"/>
                <a:gd name="T43" fmla="*/ 5020 h 89"/>
                <a:gd name="T44" fmla="+- 0 4335 3956"/>
                <a:gd name="T45" fmla="*/ T44 w 600"/>
                <a:gd name="T46" fmla="+- 0 5015 4955"/>
                <a:gd name="T47" fmla="*/ 5015 h 89"/>
                <a:gd name="T48" fmla="+- 0 4347 3956"/>
                <a:gd name="T49" fmla="*/ T48 w 600"/>
                <a:gd name="T50" fmla="+- 0 5015 4955"/>
                <a:gd name="T51" fmla="*/ 5015 h 89"/>
                <a:gd name="T52" fmla="+- 0 4357 3956"/>
                <a:gd name="T53" fmla="*/ T52 w 600"/>
                <a:gd name="T54" fmla="+- 0 5020 4955"/>
                <a:gd name="T55" fmla="*/ 5020 h 89"/>
                <a:gd name="T56" fmla="+- 0 4366 3956"/>
                <a:gd name="T57" fmla="*/ T56 w 600"/>
                <a:gd name="T58" fmla="+- 0 5028 4955"/>
                <a:gd name="T59" fmla="*/ 5028 h 89"/>
                <a:gd name="T60" fmla="+- 0 4366 3956"/>
                <a:gd name="T61" fmla="*/ T60 w 600"/>
                <a:gd name="T62" fmla="+- 0 5028 4955"/>
                <a:gd name="T63" fmla="*/ 5028 h 89"/>
                <a:gd name="T64" fmla="+- 0 4372 3956"/>
                <a:gd name="T65" fmla="*/ T64 w 600"/>
                <a:gd name="T66" fmla="+- 0 5038 4955"/>
                <a:gd name="T67" fmla="*/ 5038 h 89"/>
                <a:gd name="T68" fmla="+- 0 4384 3956"/>
                <a:gd name="T69" fmla="*/ T68 w 600"/>
                <a:gd name="T70" fmla="+- 0 5044 4955"/>
                <a:gd name="T71" fmla="*/ 5044 h 89"/>
                <a:gd name="T72" fmla="+- 0 4396 3956"/>
                <a:gd name="T73" fmla="*/ T72 w 600"/>
                <a:gd name="T74" fmla="+- 0 5044 4955"/>
                <a:gd name="T75" fmla="*/ 5044 h 89"/>
                <a:gd name="T76" fmla="+- 0 4403 3956"/>
                <a:gd name="T77" fmla="*/ T76 w 600"/>
                <a:gd name="T78" fmla="+- 0 5044 4955"/>
                <a:gd name="T79" fmla="*/ 5044 h 89"/>
                <a:gd name="T80" fmla="+- 0 4415 3956"/>
                <a:gd name="T81" fmla="*/ T80 w 600"/>
                <a:gd name="T82" fmla="+- 0 5044 4955"/>
                <a:gd name="T83" fmla="*/ 5044 h 89"/>
                <a:gd name="T84" fmla="+- 0 4426 3956"/>
                <a:gd name="T85" fmla="*/ T84 w 600"/>
                <a:gd name="T86" fmla="+- 0 5038 4955"/>
                <a:gd name="T87" fmla="*/ 5038 h 89"/>
                <a:gd name="T88" fmla="+- 0 4433 3956"/>
                <a:gd name="T89" fmla="*/ T88 w 600"/>
                <a:gd name="T90" fmla="+- 0 5028 4955"/>
                <a:gd name="T91" fmla="*/ 5028 h 89"/>
                <a:gd name="T92" fmla="+- 0 4441 3956"/>
                <a:gd name="T93" fmla="*/ T92 w 600"/>
                <a:gd name="T94" fmla="+- 0 5020 4955"/>
                <a:gd name="T95" fmla="*/ 5020 h 89"/>
                <a:gd name="T96" fmla="+- 0 4451 3956"/>
                <a:gd name="T97" fmla="*/ T96 w 600"/>
                <a:gd name="T98" fmla="+- 0 5015 4955"/>
                <a:gd name="T99" fmla="*/ 5015 h 89"/>
                <a:gd name="T100" fmla="+- 0 4462 3956"/>
                <a:gd name="T101" fmla="*/ T100 w 600"/>
                <a:gd name="T102" fmla="+- 0 5015 4955"/>
                <a:gd name="T103" fmla="*/ 5015 h 89"/>
                <a:gd name="T104" fmla="+- 0 4473 3956"/>
                <a:gd name="T105" fmla="*/ T104 w 600"/>
                <a:gd name="T106" fmla="+- 0 5020 4955"/>
                <a:gd name="T107" fmla="*/ 5020 h 89"/>
                <a:gd name="T108" fmla="+- 0 4474 3956"/>
                <a:gd name="T109" fmla="*/ T108 w 600"/>
                <a:gd name="T110" fmla="+- 0 5020 4955"/>
                <a:gd name="T111" fmla="*/ 5020 h 89"/>
                <a:gd name="T112" fmla="+- 0 4492 3956"/>
                <a:gd name="T113" fmla="*/ T112 w 600"/>
                <a:gd name="T114" fmla="+- 0 5030 4955"/>
                <a:gd name="T115" fmla="*/ 5030 h 89"/>
                <a:gd name="T116" fmla="+- 0 4512 3956"/>
                <a:gd name="T117" fmla="*/ T116 w 600"/>
                <a:gd name="T118" fmla="+- 0 5038 4955"/>
                <a:gd name="T119" fmla="*/ 5038 h 89"/>
                <a:gd name="T120" fmla="+- 0 4532 3956"/>
                <a:gd name="T121" fmla="*/ T120 w 600"/>
                <a:gd name="T122" fmla="+- 0 5043 4955"/>
                <a:gd name="T123" fmla="*/ 5043 h 89"/>
                <a:gd name="T124" fmla="+- 0 4553 3956"/>
                <a:gd name="T125" fmla="*/ T124 w 600"/>
                <a:gd name="T126" fmla="+- 0 5044 4955"/>
                <a:gd name="T127" fmla="*/ 5044 h 89"/>
                <a:gd name="T128" fmla="+- 0 4555 3956"/>
                <a:gd name="T129" fmla="*/ T128 w 600"/>
                <a:gd name="T130" fmla="+- 0 5044 4955"/>
                <a:gd name="T131" fmla="*/ 5044 h 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</a:cxnLst>
              <a:rect l="0" t="0" r="r" b="b"/>
              <a:pathLst>
                <a:path w="600" h="89">
                  <a:moveTo>
                    <a:pt x="0" y="0"/>
                  </a:moveTo>
                  <a:lnTo>
                    <a:pt x="0" y="45"/>
                  </a:lnTo>
                  <a:lnTo>
                    <a:pt x="3" y="62"/>
                  </a:lnTo>
                  <a:lnTo>
                    <a:pt x="13" y="76"/>
                  </a:lnTo>
                  <a:lnTo>
                    <a:pt x="27" y="86"/>
                  </a:lnTo>
                  <a:lnTo>
                    <a:pt x="44" y="89"/>
                  </a:lnTo>
                  <a:lnTo>
                    <a:pt x="289" y="89"/>
                  </a:lnTo>
                  <a:lnTo>
                    <a:pt x="310" y="88"/>
                  </a:lnTo>
                  <a:lnTo>
                    <a:pt x="331" y="83"/>
                  </a:lnTo>
                  <a:lnTo>
                    <a:pt x="350" y="75"/>
                  </a:lnTo>
                  <a:lnTo>
                    <a:pt x="369" y="65"/>
                  </a:lnTo>
                  <a:lnTo>
                    <a:pt x="379" y="60"/>
                  </a:lnTo>
                  <a:lnTo>
                    <a:pt x="391" y="60"/>
                  </a:lnTo>
                  <a:lnTo>
                    <a:pt x="401" y="65"/>
                  </a:lnTo>
                  <a:lnTo>
                    <a:pt x="410" y="73"/>
                  </a:lnTo>
                  <a:lnTo>
                    <a:pt x="416" y="83"/>
                  </a:lnTo>
                  <a:lnTo>
                    <a:pt x="428" y="89"/>
                  </a:lnTo>
                  <a:lnTo>
                    <a:pt x="440" y="89"/>
                  </a:lnTo>
                  <a:lnTo>
                    <a:pt x="447" y="89"/>
                  </a:lnTo>
                  <a:lnTo>
                    <a:pt x="459" y="89"/>
                  </a:lnTo>
                  <a:lnTo>
                    <a:pt x="470" y="83"/>
                  </a:lnTo>
                  <a:lnTo>
                    <a:pt x="477" y="73"/>
                  </a:lnTo>
                  <a:lnTo>
                    <a:pt x="485" y="65"/>
                  </a:lnTo>
                  <a:lnTo>
                    <a:pt x="495" y="60"/>
                  </a:lnTo>
                  <a:lnTo>
                    <a:pt x="506" y="60"/>
                  </a:lnTo>
                  <a:lnTo>
                    <a:pt x="517" y="65"/>
                  </a:lnTo>
                  <a:lnTo>
                    <a:pt x="518" y="65"/>
                  </a:lnTo>
                  <a:lnTo>
                    <a:pt x="536" y="75"/>
                  </a:lnTo>
                  <a:lnTo>
                    <a:pt x="556" y="83"/>
                  </a:lnTo>
                  <a:lnTo>
                    <a:pt x="576" y="88"/>
                  </a:lnTo>
                  <a:lnTo>
                    <a:pt x="597" y="89"/>
                  </a:lnTo>
                  <a:lnTo>
                    <a:pt x="599" y="89"/>
                  </a:lnTo>
                </a:path>
              </a:pathLst>
            </a:custGeom>
            <a:noFill/>
            <a:ln w="95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103" name="Freeform 67">
              <a:extLst>
                <a:ext uri="{FF2B5EF4-FFF2-40B4-BE49-F238E27FC236}">
                  <a16:creationId xmlns:a16="http://schemas.microsoft.com/office/drawing/2014/main" id="{B11969BA-D2EC-475B-913E-DC9A3DC24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" y="4997"/>
              <a:ext cx="93" cy="94"/>
            </a:xfrm>
            <a:custGeom>
              <a:avLst/>
              <a:gdLst>
                <a:gd name="T0" fmla="+- 0 4532 4532"/>
                <a:gd name="T1" fmla="*/ T0 w 93"/>
                <a:gd name="T2" fmla="+- 0 4998 4998"/>
                <a:gd name="T3" fmla="*/ 4998 h 94"/>
                <a:gd name="T4" fmla="+- 0 4541 4532"/>
                <a:gd name="T5" fmla="*/ T4 w 93"/>
                <a:gd name="T6" fmla="+- 0 5021 4998"/>
                <a:gd name="T7" fmla="*/ 5021 h 94"/>
                <a:gd name="T8" fmla="+- 0 4543 4532"/>
                <a:gd name="T9" fmla="*/ T8 w 93"/>
                <a:gd name="T10" fmla="+- 0 5044 4998"/>
                <a:gd name="T11" fmla="*/ 5044 h 94"/>
                <a:gd name="T12" fmla="+- 0 4541 4532"/>
                <a:gd name="T13" fmla="*/ T12 w 93"/>
                <a:gd name="T14" fmla="+- 0 5068 4998"/>
                <a:gd name="T15" fmla="*/ 5068 h 94"/>
                <a:gd name="T16" fmla="+- 0 4532 4532"/>
                <a:gd name="T17" fmla="*/ T16 w 93"/>
                <a:gd name="T18" fmla="+- 0 5091 4998"/>
                <a:gd name="T19" fmla="*/ 5091 h 94"/>
                <a:gd name="T20" fmla="+- 0 4625 4532"/>
                <a:gd name="T21" fmla="*/ T20 w 93"/>
                <a:gd name="T22" fmla="+- 0 5044 4998"/>
                <a:gd name="T23" fmla="*/ 5044 h 94"/>
                <a:gd name="T24" fmla="+- 0 4532 4532"/>
                <a:gd name="T25" fmla="*/ T24 w 93"/>
                <a:gd name="T26" fmla="+- 0 4998 4998"/>
                <a:gd name="T27" fmla="*/ 4998 h 9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93" h="94">
                  <a:moveTo>
                    <a:pt x="0" y="0"/>
                  </a:moveTo>
                  <a:lnTo>
                    <a:pt x="9" y="23"/>
                  </a:lnTo>
                  <a:lnTo>
                    <a:pt x="11" y="46"/>
                  </a:lnTo>
                  <a:lnTo>
                    <a:pt x="9" y="70"/>
                  </a:lnTo>
                  <a:lnTo>
                    <a:pt x="0" y="93"/>
                  </a:lnTo>
                  <a:lnTo>
                    <a:pt x="93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pic>
          <p:nvPicPr>
            <p:cNvPr id="2114" name="Picture 66">
              <a:extLst>
                <a:ext uri="{FF2B5EF4-FFF2-40B4-BE49-F238E27FC236}">
                  <a16:creationId xmlns:a16="http://schemas.microsoft.com/office/drawing/2014/main" id="{A9570DDC-2923-4A37-A26E-3298564FB6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722" cy="1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3" name="Picture 65">
              <a:extLst>
                <a:ext uri="{FF2B5EF4-FFF2-40B4-BE49-F238E27FC236}">
                  <a16:creationId xmlns:a16="http://schemas.microsoft.com/office/drawing/2014/main" id="{A7B97993-425B-457B-8209-2ECA83A0A2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" y="58"/>
              <a:ext cx="2634" cy="1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2" name="Picture 64">
              <a:extLst>
                <a:ext uri="{FF2B5EF4-FFF2-40B4-BE49-F238E27FC236}">
                  <a16:creationId xmlns:a16="http://schemas.microsoft.com/office/drawing/2014/main" id="{9B4C23B5-EFA3-4CD2-928A-D6E8735B0C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623"/>
              <a:ext cx="1856" cy="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1" name="Picture 63">
              <a:extLst>
                <a:ext uri="{FF2B5EF4-FFF2-40B4-BE49-F238E27FC236}">
                  <a16:creationId xmlns:a16="http://schemas.microsoft.com/office/drawing/2014/main" id="{9F4749FD-E2F8-4FE6-8011-8AE834B3B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9" y="13"/>
              <a:ext cx="1848" cy="1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0" name="Picture 62">
              <a:extLst>
                <a:ext uri="{FF2B5EF4-FFF2-40B4-BE49-F238E27FC236}">
                  <a16:creationId xmlns:a16="http://schemas.microsoft.com/office/drawing/2014/main" id="{5965B3D8-8782-4ABE-BC1C-A61B5C866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" y="1366"/>
              <a:ext cx="723" cy="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9" name="Picture 61">
              <a:extLst>
                <a:ext uri="{FF2B5EF4-FFF2-40B4-BE49-F238E27FC236}">
                  <a16:creationId xmlns:a16="http://schemas.microsoft.com/office/drawing/2014/main" id="{38AAAD20-B7B9-44DC-9C70-3606BBBC58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1" y="6029"/>
              <a:ext cx="588" cy="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8" name="Picture 60">
              <a:extLst>
                <a:ext uri="{FF2B5EF4-FFF2-40B4-BE49-F238E27FC236}">
                  <a16:creationId xmlns:a16="http://schemas.microsoft.com/office/drawing/2014/main" id="{31972BBA-BF08-40B3-B288-C2C57872DF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" y="6672"/>
              <a:ext cx="653" cy="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7" name="Picture 59">
              <a:extLst>
                <a:ext uri="{FF2B5EF4-FFF2-40B4-BE49-F238E27FC236}">
                  <a16:creationId xmlns:a16="http://schemas.microsoft.com/office/drawing/2014/main" id="{39117C53-A968-456D-A8E6-FE9F965FD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6" y="4396"/>
              <a:ext cx="695" cy="1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4" name="Line 58">
              <a:extLst>
                <a:ext uri="{FF2B5EF4-FFF2-40B4-BE49-F238E27FC236}">
                  <a16:creationId xmlns:a16="http://schemas.microsoft.com/office/drawing/2014/main" id="{8E4B2EF1-43EC-41A5-BA2C-1ADAE012E3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4" y="2778"/>
              <a:ext cx="0" cy="0"/>
            </a:xfrm>
            <a:prstGeom prst="line">
              <a:avLst/>
            </a:prstGeom>
            <a:noFill/>
            <a:ln w="95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105" name="Freeform 57">
              <a:extLst>
                <a:ext uri="{FF2B5EF4-FFF2-40B4-BE49-F238E27FC236}">
                  <a16:creationId xmlns:a16="http://schemas.microsoft.com/office/drawing/2014/main" id="{7F5850DF-F4B2-493A-BEBB-3C31CB845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" y="2475"/>
              <a:ext cx="93" cy="94"/>
            </a:xfrm>
            <a:custGeom>
              <a:avLst/>
              <a:gdLst>
                <a:gd name="T0" fmla="+- 0 3940 3895"/>
                <a:gd name="T1" fmla="*/ T0 w 93"/>
                <a:gd name="T2" fmla="+- 0 2475 2475"/>
                <a:gd name="T3" fmla="*/ 2475 h 94"/>
                <a:gd name="T4" fmla="+- 0 3895 3895"/>
                <a:gd name="T5" fmla="*/ T4 w 93"/>
                <a:gd name="T6" fmla="+- 0 2569 2475"/>
                <a:gd name="T7" fmla="*/ 2569 h 94"/>
                <a:gd name="T8" fmla="+- 0 3917 3895"/>
                <a:gd name="T9" fmla="*/ T8 w 93"/>
                <a:gd name="T10" fmla="+- 0 2561 2475"/>
                <a:gd name="T11" fmla="*/ 2561 h 94"/>
                <a:gd name="T12" fmla="+- 0 3941 3895"/>
                <a:gd name="T13" fmla="*/ T12 w 93"/>
                <a:gd name="T14" fmla="+- 0 2558 2475"/>
                <a:gd name="T15" fmla="*/ 2558 h 94"/>
                <a:gd name="T16" fmla="+- 0 3965 3895"/>
                <a:gd name="T17" fmla="*/ T16 w 93"/>
                <a:gd name="T18" fmla="+- 0 2560 2475"/>
                <a:gd name="T19" fmla="*/ 2560 h 94"/>
                <a:gd name="T20" fmla="+- 0 3987 3895"/>
                <a:gd name="T21" fmla="*/ T20 w 93"/>
                <a:gd name="T22" fmla="+- 0 2568 2475"/>
                <a:gd name="T23" fmla="*/ 2568 h 94"/>
                <a:gd name="T24" fmla="+- 0 3940 3895"/>
                <a:gd name="T25" fmla="*/ T24 w 93"/>
                <a:gd name="T26" fmla="+- 0 2475 2475"/>
                <a:gd name="T27" fmla="*/ 2475 h 9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93" h="94">
                  <a:moveTo>
                    <a:pt x="45" y="0"/>
                  </a:moveTo>
                  <a:lnTo>
                    <a:pt x="0" y="94"/>
                  </a:lnTo>
                  <a:lnTo>
                    <a:pt x="22" y="86"/>
                  </a:lnTo>
                  <a:lnTo>
                    <a:pt x="46" y="83"/>
                  </a:lnTo>
                  <a:lnTo>
                    <a:pt x="70" y="85"/>
                  </a:lnTo>
                  <a:lnTo>
                    <a:pt x="92" y="9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106" name="Line 56">
              <a:extLst>
                <a:ext uri="{FF2B5EF4-FFF2-40B4-BE49-F238E27FC236}">
                  <a16:creationId xmlns:a16="http://schemas.microsoft.com/office/drawing/2014/main" id="{DC180FFE-635B-4BC8-ADF8-9F3B362B91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47" y="2786"/>
              <a:ext cx="0" cy="0"/>
            </a:xfrm>
            <a:prstGeom prst="line">
              <a:avLst/>
            </a:prstGeom>
            <a:noFill/>
            <a:ln w="95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115" name="Freeform 55">
              <a:extLst>
                <a:ext uri="{FF2B5EF4-FFF2-40B4-BE49-F238E27FC236}">
                  <a16:creationId xmlns:a16="http://schemas.microsoft.com/office/drawing/2014/main" id="{0FD1729C-54BB-4A34-8F81-286E81ABE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" y="2484"/>
              <a:ext cx="93" cy="95"/>
            </a:xfrm>
            <a:custGeom>
              <a:avLst/>
              <a:gdLst>
                <a:gd name="T0" fmla="+- 0 5643 5598"/>
                <a:gd name="T1" fmla="*/ T0 w 93"/>
                <a:gd name="T2" fmla="+- 0 2484 2484"/>
                <a:gd name="T3" fmla="*/ 2484 h 95"/>
                <a:gd name="T4" fmla="+- 0 5598 5598"/>
                <a:gd name="T5" fmla="*/ T4 w 93"/>
                <a:gd name="T6" fmla="+- 0 2578 2484"/>
                <a:gd name="T7" fmla="*/ 2578 h 95"/>
                <a:gd name="T8" fmla="+- 0 5620 5598"/>
                <a:gd name="T9" fmla="*/ T8 w 93"/>
                <a:gd name="T10" fmla="+- 0 2570 2484"/>
                <a:gd name="T11" fmla="*/ 2570 h 95"/>
                <a:gd name="T12" fmla="+- 0 5644 5598"/>
                <a:gd name="T13" fmla="*/ T12 w 93"/>
                <a:gd name="T14" fmla="+- 0 2566 2484"/>
                <a:gd name="T15" fmla="*/ 2566 h 95"/>
                <a:gd name="T16" fmla="+- 0 5668 5598"/>
                <a:gd name="T17" fmla="*/ T16 w 93"/>
                <a:gd name="T18" fmla="+- 0 2569 2484"/>
                <a:gd name="T19" fmla="*/ 2569 h 95"/>
                <a:gd name="T20" fmla="+- 0 5691 5598"/>
                <a:gd name="T21" fmla="*/ T20 w 93"/>
                <a:gd name="T22" fmla="+- 0 2577 2484"/>
                <a:gd name="T23" fmla="*/ 2577 h 95"/>
                <a:gd name="T24" fmla="+- 0 5643 5598"/>
                <a:gd name="T25" fmla="*/ T24 w 93"/>
                <a:gd name="T26" fmla="+- 0 2484 2484"/>
                <a:gd name="T27" fmla="*/ 2484 h 9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93" h="95">
                  <a:moveTo>
                    <a:pt x="45" y="0"/>
                  </a:moveTo>
                  <a:lnTo>
                    <a:pt x="0" y="94"/>
                  </a:lnTo>
                  <a:lnTo>
                    <a:pt x="22" y="86"/>
                  </a:lnTo>
                  <a:lnTo>
                    <a:pt x="46" y="82"/>
                  </a:lnTo>
                  <a:lnTo>
                    <a:pt x="70" y="85"/>
                  </a:lnTo>
                  <a:lnTo>
                    <a:pt x="93" y="9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928E84D-E1BB-4D8B-BA59-C49842642BDA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08900" y="1420052"/>
            <a:ext cx="8959694" cy="53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3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8C76A3-7A5A-497E-B97D-AD44BD36B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27" y="297713"/>
            <a:ext cx="11182946" cy="1320800"/>
          </a:xfrm>
        </p:spPr>
        <p:txBody>
          <a:bodyPr>
            <a:normAutofit fontScale="90000"/>
          </a:bodyPr>
          <a:lstStyle/>
          <a:p>
            <a:r>
              <a:rPr lang="en-US" altLang="zh-TW" sz="5300" spc="-5" dirty="0"/>
              <a:t>HOW</a:t>
            </a:r>
            <a:r>
              <a:rPr lang="zh-TW" altLang="en-US" sz="5300" spc="-5" dirty="0"/>
              <a:t>精準農業</a:t>
            </a:r>
            <a:r>
              <a:rPr lang="en-US" altLang="zh-TW" sz="5300" spc="-5" dirty="0"/>
              <a:t>(ACED)-</a:t>
            </a:r>
            <a:r>
              <a:rPr lang="zh-TW" altLang="en-US" sz="4000" b="1" spc="-5" dirty="0">
                <a:solidFill>
                  <a:srgbClr val="FF0000"/>
                </a:solidFill>
              </a:rPr>
              <a:t>自動、互聯、電動、數位</a:t>
            </a:r>
            <a:r>
              <a:rPr lang="en-US" altLang="zh-TW" spc="-5" dirty="0">
                <a:solidFill>
                  <a:srgbClr val="0000FF"/>
                </a:solidFill>
              </a:rPr>
              <a:t>(</a:t>
            </a:r>
            <a:r>
              <a:rPr lang="en-US" altLang="zh-TW" b="1" spc="-5" dirty="0">
                <a:solidFill>
                  <a:srgbClr val="0000FF"/>
                </a:solidFill>
              </a:rPr>
              <a:t>Autonomous</a:t>
            </a:r>
            <a:r>
              <a:rPr lang="zh-TW" altLang="en-US" b="1" spc="-5" dirty="0">
                <a:solidFill>
                  <a:srgbClr val="0000FF"/>
                </a:solidFill>
              </a:rPr>
              <a:t>、</a:t>
            </a:r>
            <a:r>
              <a:rPr lang="en-US" altLang="zh-TW" b="1" spc="-5" dirty="0">
                <a:solidFill>
                  <a:srgbClr val="0000FF"/>
                </a:solidFill>
              </a:rPr>
              <a:t>Connection</a:t>
            </a:r>
            <a:r>
              <a:rPr lang="zh-TW" altLang="en-US" b="1" spc="-5" dirty="0">
                <a:solidFill>
                  <a:srgbClr val="0000FF"/>
                </a:solidFill>
              </a:rPr>
              <a:t>、</a:t>
            </a:r>
            <a:r>
              <a:rPr lang="en-US" altLang="zh-TW" b="1" spc="-5" dirty="0">
                <a:solidFill>
                  <a:srgbClr val="0000FF"/>
                </a:solidFill>
              </a:rPr>
              <a:t>Electronic</a:t>
            </a:r>
            <a:r>
              <a:rPr lang="zh-TW" altLang="en-US" b="1" spc="-5" dirty="0">
                <a:solidFill>
                  <a:srgbClr val="0000FF"/>
                </a:solidFill>
              </a:rPr>
              <a:t>、</a:t>
            </a:r>
            <a:r>
              <a:rPr lang="en-US" altLang="zh-TW" b="1" spc="-5" dirty="0">
                <a:solidFill>
                  <a:srgbClr val="0000FF"/>
                </a:solidFill>
              </a:rPr>
              <a:t>Digital)</a:t>
            </a:r>
            <a:br>
              <a:rPr lang="zh-TW" altLang="en-US" sz="27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zh-TW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1BFA573-2E0E-4791-BAA8-4B69E04B7DEF}"/>
              </a:ext>
            </a:extLst>
          </p:cNvPr>
          <p:cNvSpPr/>
          <p:nvPr/>
        </p:nvSpPr>
        <p:spPr>
          <a:xfrm>
            <a:off x="0" y="1681084"/>
            <a:ext cx="12192000" cy="5176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400">
              <a:defRPr/>
            </a:pPr>
            <a:endParaRPr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8332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6" y="137160"/>
            <a:ext cx="8673026" cy="939284"/>
          </a:xfrm>
        </p:spPr>
        <p:txBody>
          <a:bodyPr anchor="ctr">
            <a:normAutofit/>
          </a:bodyPr>
          <a:lstStyle/>
          <a:p>
            <a:r>
              <a:rPr lang="zh-TW" altLang="en-US" sz="4800" dirty="0"/>
              <a:t>精準農業應用</a:t>
            </a:r>
            <a:r>
              <a:rPr lang="en-US" altLang="zh-TW" sz="4800" dirty="0"/>
              <a:t>-</a:t>
            </a:r>
            <a:r>
              <a:rPr lang="zh-TW" altLang="en-US" sz="4000" dirty="0"/>
              <a:t>環境監控</a:t>
            </a:r>
            <a:r>
              <a:rPr lang="en-US" altLang="zh-TW" sz="4000" dirty="0"/>
              <a:t>(</a:t>
            </a:r>
            <a:r>
              <a:rPr lang="zh-TW" altLang="en-US" sz="4000" dirty="0"/>
              <a:t>農漁牧</a:t>
            </a:r>
            <a:r>
              <a:rPr lang="en-US" altLang="zh-TW" sz="4000" dirty="0"/>
              <a:t>)</a:t>
            </a:r>
            <a:endParaRPr lang="en-IN" sz="4800" dirty="0"/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81437B05-F291-420B-82C1-F78C53F27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771" y="905256"/>
            <a:ext cx="11425481" cy="581558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8497" y="6041362"/>
            <a:ext cx="2018576" cy="365125"/>
          </a:xfrm>
        </p:spPr>
        <p:txBody>
          <a:bodyPr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E5E629B-173B-4465-BB46-D215C0956F02}" type="datetime12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4:09 PM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066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6CF3571-227C-4BB2-9EB8-5CE16588A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428163"/>
            <a:ext cx="10527460" cy="824242"/>
          </a:xfrm>
        </p:spPr>
        <p:txBody>
          <a:bodyPr>
            <a:normAutofit fontScale="90000"/>
          </a:bodyPr>
          <a:lstStyle/>
          <a:p>
            <a:r>
              <a:rPr lang="zh-TW" altLang="en-US" sz="4400" dirty="0"/>
              <a:t>精準農業應用</a:t>
            </a:r>
            <a:r>
              <a:rPr lang="en-US" altLang="zh-TW" sz="4400" dirty="0"/>
              <a:t>- </a:t>
            </a:r>
            <a:r>
              <a:rPr lang="zh-TW" altLang="en-US" b="1" u="sng" dirty="0">
                <a:hlinkClick r:id="rId2"/>
              </a:rPr>
              <a:t>遠端</a:t>
            </a:r>
            <a:r>
              <a:rPr lang="zh-TW" altLang="en-US" b="1" u="sng" dirty="0"/>
              <a:t>作業</a:t>
            </a:r>
            <a:r>
              <a:rPr lang="en-US" altLang="zh-TW" sz="2700" dirty="0">
                <a:solidFill>
                  <a:srgbClr val="0000FF"/>
                </a:solidFill>
              </a:rPr>
              <a:t>https://youtu.be/zu7MTASEF_4</a:t>
            </a:r>
            <a:endParaRPr lang="zh-TW" altLang="en-US" sz="4400" dirty="0">
              <a:solidFill>
                <a:srgbClr val="0000FF"/>
              </a:solidFill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object 25">
            <a:extLst>
              <a:ext uri="{FF2B5EF4-FFF2-40B4-BE49-F238E27FC236}">
                <a16:creationId xmlns:a16="http://schemas.microsoft.com/office/drawing/2014/main" id="{78599CF9-9AB8-4957-A202-30F0E607A0A4}"/>
              </a:ext>
            </a:extLst>
          </p:cNvPr>
          <p:cNvSpPr/>
          <p:nvPr/>
        </p:nvSpPr>
        <p:spPr>
          <a:xfrm>
            <a:off x="190919" y="1145512"/>
            <a:ext cx="7547614" cy="5496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3681401-7A47-4A81-B3DF-3BA9DBA14E0A}"/>
              </a:ext>
            </a:extLst>
          </p:cNvPr>
          <p:cNvSpPr txBox="1"/>
          <p:nvPr/>
        </p:nvSpPr>
        <p:spPr>
          <a:xfrm>
            <a:off x="8067349" y="4374351"/>
            <a:ext cx="3651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門禁監控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影像分析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遠端遙控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即時預警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85FA737-DDE4-4457-B687-FC21D135B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0" y="1145512"/>
            <a:ext cx="2548466" cy="30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77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1C1180-580F-43F2-ABBE-D478FD1E4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32516"/>
            <a:ext cx="10734378" cy="1320800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solidFill>
                  <a:srgbClr val="90C226"/>
                </a:solidFill>
                <a:hlinkClick r:id="rId2"/>
              </a:rPr>
              <a:t>精準農業應用</a:t>
            </a:r>
            <a:r>
              <a:rPr lang="en-US" altLang="zh-TW" sz="4800" dirty="0">
                <a:solidFill>
                  <a:srgbClr val="90C226"/>
                </a:solidFill>
                <a:hlinkClick r:id="rId2"/>
              </a:rPr>
              <a:t>-</a:t>
            </a:r>
            <a:r>
              <a:rPr lang="zh-TW" altLang="en-US" dirty="0">
                <a:solidFill>
                  <a:srgbClr val="90C226"/>
                </a:solidFill>
                <a:hlinkClick r:id="rId2"/>
              </a:rPr>
              <a:t>無人機</a:t>
            </a:r>
            <a:r>
              <a:rPr lang="zh-TW" altLang="en-US" sz="4800" dirty="0">
                <a:solidFill>
                  <a:srgbClr val="90C226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https://youtu.be/g8sBAbOFSlM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79432F-0039-4368-853C-52F791E19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C5373D33-42C1-4CB6-AEFF-4E32F4E2E981}"/>
              </a:ext>
            </a:extLst>
          </p:cNvPr>
          <p:cNvSpPr/>
          <p:nvPr/>
        </p:nvSpPr>
        <p:spPr>
          <a:xfrm>
            <a:off x="0" y="1146043"/>
            <a:ext cx="6693408" cy="5604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CF8E55B8-887D-4CE5-8A1A-3776783E4719}"/>
              </a:ext>
            </a:extLst>
          </p:cNvPr>
          <p:cNvSpPr/>
          <p:nvPr/>
        </p:nvSpPr>
        <p:spPr>
          <a:xfrm>
            <a:off x="6693408" y="1146042"/>
            <a:ext cx="5489213" cy="19086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image383.jpeg">
            <a:extLst>
              <a:ext uri="{FF2B5EF4-FFF2-40B4-BE49-F238E27FC236}">
                <a16:creationId xmlns:a16="http://schemas.microsoft.com/office/drawing/2014/main" id="{D8D75D8B-C70D-41EC-A5BE-7ABD9E4ED00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93407" y="3054700"/>
            <a:ext cx="5489213" cy="369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92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BAA2BDC-1C71-43EE-988E-70662F241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物聯網平台簡介</a:t>
            </a:r>
            <a:r>
              <a:rPr lang="en-US" altLang="zh-TW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TW" sz="4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IoTaaS</a:t>
            </a:r>
            <a:endParaRPr lang="en-US" altLang="zh-TW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4400" dirty="0"/>
              <a:t>精準農業應用</a:t>
            </a:r>
            <a:r>
              <a:rPr lang="en-US" altLang="zh-TW" sz="4400" dirty="0"/>
              <a:t>-</a:t>
            </a:r>
            <a:r>
              <a:rPr lang="zh-TW" altLang="en-US" sz="4400" dirty="0"/>
              <a:t>農漁畜牧</a:t>
            </a:r>
            <a:endParaRPr lang="en-US" altLang="zh-TW" sz="4400" dirty="0"/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4400" dirty="0"/>
              <a:t>綠色環境應用</a:t>
            </a:r>
            <a:r>
              <a:rPr lang="en-US" altLang="zh-TW" sz="4400" dirty="0"/>
              <a:t>-</a:t>
            </a:r>
            <a:r>
              <a:rPr lang="zh-TW" altLang="en-US" sz="4400" dirty="0"/>
              <a:t>科技執法</a:t>
            </a:r>
            <a:endParaRPr lang="en-US" altLang="zh-TW" sz="440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3E9937-24CE-4797-9C77-4332796F8419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706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5353" y="18944"/>
            <a:ext cx="11576304" cy="155234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zh-TW" altLang="en-US" sz="4400" dirty="0">
                <a:solidFill>
                  <a:srgbClr val="90C226"/>
                </a:solidFill>
              </a:rPr>
              <a:t>精準農業應用</a:t>
            </a:r>
            <a:r>
              <a:rPr lang="en-US" altLang="zh-TW" sz="4400" dirty="0">
                <a:solidFill>
                  <a:srgbClr val="90C226"/>
                </a:solidFill>
              </a:rPr>
              <a:t>-</a:t>
            </a:r>
            <a:r>
              <a:rPr lang="zh-TW" altLang="en-US" dirty="0">
                <a:solidFill>
                  <a:srgbClr val="90C226"/>
                </a:solidFill>
                <a:hlinkClick r:id="rId2"/>
              </a:rPr>
              <a:t>連網曳引機</a:t>
            </a:r>
            <a:r>
              <a:rPr lang="en-US" altLang="zh-TW" sz="2800" dirty="0">
                <a:solidFill>
                  <a:srgbClr val="0000FF"/>
                </a:solidFill>
                <a:hlinkClick r:id="rId2"/>
              </a:rPr>
              <a:t>(Connected </a:t>
            </a:r>
            <a:r>
              <a:rPr lang="en-US" altLang="zh-TW" dirty="0">
                <a:solidFill>
                  <a:srgbClr val="FF0000"/>
                </a:solidFill>
                <a:hlinkClick r:id="rId2"/>
              </a:rPr>
              <a:t>X</a:t>
            </a:r>
            <a:r>
              <a:rPr lang="zh-TW" altLang="en-US" sz="2800" dirty="0">
                <a:solidFill>
                  <a:srgbClr val="0000FF"/>
                </a:solidFill>
                <a:hlinkClick r:id="rId2"/>
              </a:rPr>
              <a:t> </a:t>
            </a:r>
            <a:r>
              <a:rPr sz="2800" spc="-60" dirty="0">
                <a:solidFill>
                  <a:srgbClr val="0000FF"/>
                </a:solidFill>
                <a:hlinkClick r:id="rId2"/>
              </a:rPr>
              <a:t>Tractor</a:t>
            </a:r>
            <a:r>
              <a:rPr lang="en-US" sz="2800" spc="-60" dirty="0">
                <a:solidFill>
                  <a:srgbClr val="0000FF"/>
                </a:solidFill>
                <a:hlinkClick r:id="rId2"/>
              </a:rPr>
              <a:t>)</a:t>
            </a:r>
            <a:br>
              <a:rPr lang="en-US" sz="2800" spc="-60" dirty="0">
                <a:solidFill>
                  <a:srgbClr val="0000FF"/>
                </a:solidFill>
              </a:rPr>
            </a:br>
            <a:r>
              <a:rPr lang="zh-TW" altLang="en-US" sz="2000" spc="-60" dirty="0">
                <a:solidFill>
                  <a:srgbClr val="0000FF"/>
                </a:solidFill>
              </a:rPr>
              <a:t>久保田（</a:t>
            </a:r>
            <a:r>
              <a:rPr lang="en-US" altLang="zh-TW" sz="2000" spc="-60" dirty="0">
                <a:solidFill>
                  <a:srgbClr val="0000FF"/>
                </a:solidFill>
              </a:rPr>
              <a:t>Kubota</a:t>
            </a:r>
            <a:r>
              <a:rPr lang="zh-TW" altLang="en-US" sz="2000" spc="-60" dirty="0">
                <a:solidFill>
                  <a:srgbClr val="0000FF"/>
                </a:solidFill>
              </a:rPr>
              <a:t>）早前展出了一部名為 </a:t>
            </a:r>
            <a:r>
              <a:rPr lang="en-US" altLang="zh-TW" sz="2000" spc="-60" dirty="0">
                <a:solidFill>
                  <a:srgbClr val="0000FF"/>
                </a:solidFill>
              </a:rPr>
              <a:t>X-tractor </a:t>
            </a:r>
            <a:r>
              <a:rPr lang="zh-TW" altLang="en-US" sz="2000" spc="-60" dirty="0">
                <a:solidFill>
                  <a:srgbClr val="0000FF"/>
                </a:solidFill>
              </a:rPr>
              <a:t>的農業拖拉機，可透過太陽能儲備電力在鋰電池中，並加上人工智能、</a:t>
            </a:r>
            <a:r>
              <a:rPr lang="en-US" altLang="zh-TW" sz="2000" spc="-60" dirty="0">
                <a:solidFill>
                  <a:srgbClr val="0000FF"/>
                </a:solidFill>
              </a:rPr>
              <a:t>GPS </a:t>
            </a:r>
            <a:r>
              <a:rPr lang="zh-TW" altLang="en-US" sz="2000" spc="-60" dirty="0">
                <a:solidFill>
                  <a:srgbClr val="0000FF"/>
                </a:solidFill>
              </a:rPr>
              <a:t>等技術。</a:t>
            </a:r>
            <a:r>
              <a:rPr lang="en-US" altLang="zh-TW" sz="2000" spc="-60" dirty="0">
                <a:solidFill>
                  <a:srgbClr val="0000FF"/>
                </a:solidFill>
              </a:rPr>
              <a:t>AI </a:t>
            </a:r>
            <a:r>
              <a:rPr lang="zh-TW" altLang="en-US" sz="2000" spc="-60" dirty="0">
                <a:solidFill>
                  <a:srgbClr val="0000FF"/>
                </a:solidFill>
              </a:rPr>
              <a:t>可根據天氣和增長率等各種數據，自行執行翻土、播種等工作</a:t>
            </a:r>
            <a:br>
              <a:rPr lang="en-US" sz="2000" spc="-60" dirty="0">
                <a:solidFill>
                  <a:srgbClr val="0000FF"/>
                </a:solidFill>
              </a:rPr>
            </a:br>
            <a:r>
              <a:rPr lang="en-US" sz="1600" spc="-60" dirty="0">
                <a:solidFill>
                  <a:srgbClr val="0000FF"/>
                </a:solidFill>
              </a:rPr>
              <a:t>https://youtu.be/hB2cTDPFuew</a:t>
            </a:r>
            <a:endParaRPr sz="4400" spc="-60" dirty="0">
              <a:solidFill>
                <a:srgbClr val="0000FF"/>
              </a:solidFill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37124" y="2547164"/>
            <a:ext cx="4322445" cy="636843"/>
            <a:chOff x="4821872" y="3168395"/>
            <a:chExt cx="4322445" cy="1153795"/>
          </a:xfrm>
        </p:grpSpPr>
        <p:sp>
          <p:nvSpPr>
            <p:cNvPr id="5" name="object 5"/>
            <p:cNvSpPr/>
            <p:nvPr/>
          </p:nvSpPr>
          <p:spPr>
            <a:xfrm>
              <a:off x="7991855" y="3549395"/>
              <a:ext cx="1152525" cy="334010"/>
            </a:xfrm>
            <a:custGeom>
              <a:avLst/>
              <a:gdLst/>
              <a:ahLst/>
              <a:cxnLst/>
              <a:rect l="l" t="t" r="r" b="b"/>
              <a:pathLst>
                <a:path w="1152525" h="334010">
                  <a:moveTo>
                    <a:pt x="1152144" y="0"/>
                  </a:moveTo>
                  <a:lnTo>
                    <a:pt x="0" y="0"/>
                  </a:lnTo>
                  <a:lnTo>
                    <a:pt x="0" y="333755"/>
                  </a:lnTo>
                  <a:lnTo>
                    <a:pt x="1152144" y="333755"/>
                  </a:lnTo>
                  <a:lnTo>
                    <a:pt x="1152144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834889" y="3545585"/>
              <a:ext cx="3764279" cy="334010"/>
            </a:xfrm>
            <a:custGeom>
              <a:avLst/>
              <a:gdLst/>
              <a:ahLst/>
              <a:cxnLst/>
              <a:rect l="l" t="t" r="r" b="b"/>
              <a:pathLst>
                <a:path w="3764279" h="334010">
                  <a:moveTo>
                    <a:pt x="3704336" y="0"/>
                  </a:moveTo>
                  <a:lnTo>
                    <a:pt x="0" y="0"/>
                  </a:lnTo>
                  <a:lnTo>
                    <a:pt x="0" y="333756"/>
                  </a:lnTo>
                  <a:lnTo>
                    <a:pt x="3704336" y="333756"/>
                  </a:lnTo>
                  <a:lnTo>
                    <a:pt x="3764280" y="166877"/>
                  </a:lnTo>
                  <a:lnTo>
                    <a:pt x="370433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834889" y="3545585"/>
              <a:ext cx="3764279" cy="334010"/>
            </a:xfrm>
            <a:custGeom>
              <a:avLst/>
              <a:gdLst/>
              <a:ahLst/>
              <a:cxnLst/>
              <a:rect l="l" t="t" r="r" b="b"/>
              <a:pathLst>
                <a:path w="3764279" h="334010">
                  <a:moveTo>
                    <a:pt x="0" y="0"/>
                  </a:moveTo>
                  <a:lnTo>
                    <a:pt x="3704336" y="0"/>
                  </a:lnTo>
                  <a:lnTo>
                    <a:pt x="3764280" y="166877"/>
                  </a:lnTo>
                  <a:lnTo>
                    <a:pt x="3704336" y="333756"/>
                  </a:lnTo>
                  <a:lnTo>
                    <a:pt x="0" y="333756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065519" y="3168395"/>
              <a:ext cx="1540764" cy="11536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315135" y="3390697"/>
            <a:ext cx="1714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+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84717" y="2324993"/>
            <a:ext cx="312420" cy="3036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02193" y="2626027"/>
            <a:ext cx="330708" cy="139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48954" y="2363899"/>
            <a:ext cx="330707" cy="139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39872" y="2547163"/>
            <a:ext cx="6430645" cy="881837"/>
            <a:chOff x="2424620" y="3168395"/>
            <a:chExt cx="6430645" cy="1597660"/>
          </a:xfrm>
        </p:grpSpPr>
        <p:sp>
          <p:nvSpPr>
            <p:cNvPr id="14" name="object 14"/>
            <p:cNvSpPr/>
            <p:nvPr/>
          </p:nvSpPr>
          <p:spPr>
            <a:xfrm>
              <a:off x="6420611" y="4274819"/>
              <a:ext cx="832104" cy="4907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747254" y="3652031"/>
              <a:ext cx="1108075" cy="171450"/>
            </a:xfrm>
            <a:custGeom>
              <a:avLst/>
              <a:gdLst/>
              <a:ahLst/>
              <a:cxnLst/>
              <a:rect l="l" t="t" r="r" b="b"/>
              <a:pathLst>
                <a:path w="1108075" h="171450">
                  <a:moveTo>
                    <a:pt x="1032020" y="85578"/>
                  </a:moveTo>
                  <a:lnTo>
                    <a:pt x="946023" y="135743"/>
                  </a:lnTo>
                  <a:lnTo>
                    <a:pt x="940343" y="140795"/>
                  </a:lnTo>
                  <a:lnTo>
                    <a:pt x="937164" y="147395"/>
                  </a:lnTo>
                  <a:lnTo>
                    <a:pt x="936700" y="154709"/>
                  </a:lnTo>
                  <a:lnTo>
                    <a:pt x="939165" y="161905"/>
                  </a:lnTo>
                  <a:lnTo>
                    <a:pt x="944215" y="167513"/>
                  </a:lnTo>
                  <a:lnTo>
                    <a:pt x="950801" y="170668"/>
                  </a:lnTo>
                  <a:lnTo>
                    <a:pt x="958078" y="171156"/>
                  </a:lnTo>
                  <a:lnTo>
                    <a:pt x="965200" y="168763"/>
                  </a:lnTo>
                  <a:lnTo>
                    <a:pt x="1075061" y="104628"/>
                  </a:lnTo>
                  <a:lnTo>
                    <a:pt x="1069975" y="104628"/>
                  </a:lnTo>
                  <a:lnTo>
                    <a:pt x="1069975" y="102088"/>
                  </a:lnTo>
                  <a:lnTo>
                    <a:pt x="1060323" y="102088"/>
                  </a:lnTo>
                  <a:lnTo>
                    <a:pt x="1032020" y="85578"/>
                  </a:lnTo>
                  <a:close/>
                </a:path>
                <a:path w="1108075" h="171450">
                  <a:moveTo>
                    <a:pt x="999363" y="66528"/>
                  </a:moveTo>
                  <a:lnTo>
                    <a:pt x="0" y="66528"/>
                  </a:lnTo>
                  <a:lnTo>
                    <a:pt x="0" y="104628"/>
                  </a:lnTo>
                  <a:lnTo>
                    <a:pt x="999362" y="104628"/>
                  </a:lnTo>
                  <a:lnTo>
                    <a:pt x="1032020" y="85578"/>
                  </a:lnTo>
                  <a:lnTo>
                    <a:pt x="999363" y="66528"/>
                  </a:lnTo>
                  <a:close/>
                </a:path>
                <a:path w="1108075" h="171450">
                  <a:moveTo>
                    <a:pt x="1075061" y="66528"/>
                  </a:moveTo>
                  <a:lnTo>
                    <a:pt x="1069975" y="66528"/>
                  </a:lnTo>
                  <a:lnTo>
                    <a:pt x="1069975" y="104628"/>
                  </a:lnTo>
                  <a:lnTo>
                    <a:pt x="1075061" y="104628"/>
                  </a:lnTo>
                  <a:lnTo>
                    <a:pt x="1107694" y="85578"/>
                  </a:lnTo>
                  <a:lnTo>
                    <a:pt x="1075061" y="66528"/>
                  </a:lnTo>
                  <a:close/>
                </a:path>
                <a:path w="1108075" h="171450">
                  <a:moveTo>
                    <a:pt x="1060323" y="69068"/>
                  </a:moveTo>
                  <a:lnTo>
                    <a:pt x="1032020" y="85578"/>
                  </a:lnTo>
                  <a:lnTo>
                    <a:pt x="1060323" y="102088"/>
                  </a:lnTo>
                  <a:lnTo>
                    <a:pt x="1060323" y="69068"/>
                  </a:lnTo>
                  <a:close/>
                </a:path>
                <a:path w="1108075" h="171450">
                  <a:moveTo>
                    <a:pt x="1069975" y="69068"/>
                  </a:moveTo>
                  <a:lnTo>
                    <a:pt x="1060323" y="69068"/>
                  </a:lnTo>
                  <a:lnTo>
                    <a:pt x="1060323" y="102088"/>
                  </a:lnTo>
                  <a:lnTo>
                    <a:pt x="1069975" y="102088"/>
                  </a:lnTo>
                  <a:lnTo>
                    <a:pt x="1069975" y="69068"/>
                  </a:lnTo>
                  <a:close/>
                </a:path>
                <a:path w="1108075" h="171450">
                  <a:moveTo>
                    <a:pt x="958078" y="0"/>
                  </a:moveTo>
                  <a:lnTo>
                    <a:pt x="950801" y="488"/>
                  </a:lnTo>
                  <a:lnTo>
                    <a:pt x="944215" y="3643"/>
                  </a:lnTo>
                  <a:lnTo>
                    <a:pt x="939165" y="9251"/>
                  </a:lnTo>
                  <a:lnTo>
                    <a:pt x="936700" y="16446"/>
                  </a:lnTo>
                  <a:lnTo>
                    <a:pt x="937164" y="23760"/>
                  </a:lnTo>
                  <a:lnTo>
                    <a:pt x="940343" y="30360"/>
                  </a:lnTo>
                  <a:lnTo>
                    <a:pt x="946023" y="35413"/>
                  </a:lnTo>
                  <a:lnTo>
                    <a:pt x="1032020" y="85578"/>
                  </a:lnTo>
                  <a:lnTo>
                    <a:pt x="1060323" y="69068"/>
                  </a:lnTo>
                  <a:lnTo>
                    <a:pt x="1069975" y="69068"/>
                  </a:lnTo>
                  <a:lnTo>
                    <a:pt x="1069975" y="66528"/>
                  </a:lnTo>
                  <a:lnTo>
                    <a:pt x="1075061" y="66528"/>
                  </a:lnTo>
                  <a:lnTo>
                    <a:pt x="965200" y="2393"/>
                  </a:lnTo>
                  <a:lnTo>
                    <a:pt x="9580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437637" y="3545585"/>
              <a:ext cx="2954020" cy="335280"/>
            </a:xfrm>
            <a:custGeom>
              <a:avLst/>
              <a:gdLst/>
              <a:ahLst/>
              <a:cxnLst/>
              <a:rect l="l" t="t" r="r" b="b"/>
              <a:pathLst>
                <a:path w="2954020" h="335279">
                  <a:moveTo>
                    <a:pt x="2871978" y="0"/>
                  </a:moveTo>
                  <a:lnTo>
                    <a:pt x="0" y="0"/>
                  </a:lnTo>
                  <a:lnTo>
                    <a:pt x="0" y="335280"/>
                  </a:lnTo>
                  <a:lnTo>
                    <a:pt x="2871978" y="335280"/>
                  </a:lnTo>
                  <a:lnTo>
                    <a:pt x="2953512" y="167639"/>
                  </a:lnTo>
                  <a:lnTo>
                    <a:pt x="2871978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437637" y="3545585"/>
              <a:ext cx="2954020" cy="335280"/>
            </a:xfrm>
            <a:custGeom>
              <a:avLst/>
              <a:gdLst/>
              <a:ahLst/>
              <a:cxnLst/>
              <a:rect l="l" t="t" r="r" b="b"/>
              <a:pathLst>
                <a:path w="2954020" h="335279">
                  <a:moveTo>
                    <a:pt x="0" y="0"/>
                  </a:moveTo>
                  <a:lnTo>
                    <a:pt x="2871978" y="0"/>
                  </a:lnTo>
                  <a:lnTo>
                    <a:pt x="2953512" y="167639"/>
                  </a:lnTo>
                  <a:lnTo>
                    <a:pt x="2871978" y="335280"/>
                  </a:lnTo>
                  <a:lnTo>
                    <a:pt x="0" y="335280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241547" y="3168395"/>
              <a:ext cx="1540764" cy="11536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552443" y="4274819"/>
              <a:ext cx="832103" cy="4907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487861" y="3426258"/>
            <a:ext cx="1714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+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10843" y="2547164"/>
            <a:ext cx="5648960" cy="636843"/>
            <a:chOff x="295592" y="3168395"/>
            <a:chExt cx="5648960" cy="1153795"/>
          </a:xfrm>
        </p:grpSpPr>
        <p:sp>
          <p:nvSpPr>
            <p:cNvPr id="22" name="object 22"/>
            <p:cNvSpPr/>
            <p:nvPr/>
          </p:nvSpPr>
          <p:spPr>
            <a:xfrm>
              <a:off x="4836414" y="3661175"/>
              <a:ext cx="1108075" cy="171450"/>
            </a:xfrm>
            <a:custGeom>
              <a:avLst/>
              <a:gdLst/>
              <a:ahLst/>
              <a:cxnLst/>
              <a:rect l="l" t="t" r="r" b="b"/>
              <a:pathLst>
                <a:path w="1108075" h="171450">
                  <a:moveTo>
                    <a:pt x="1032020" y="85578"/>
                  </a:moveTo>
                  <a:lnTo>
                    <a:pt x="946023" y="135743"/>
                  </a:lnTo>
                  <a:lnTo>
                    <a:pt x="940343" y="140795"/>
                  </a:lnTo>
                  <a:lnTo>
                    <a:pt x="937164" y="147395"/>
                  </a:lnTo>
                  <a:lnTo>
                    <a:pt x="936700" y="154709"/>
                  </a:lnTo>
                  <a:lnTo>
                    <a:pt x="939164" y="161905"/>
                  </a:lnTo>
                  <a:lnTo>
                    <a:pt x="944215" y="167513"/>
                  </a:lnTo>
                  <a:lnTo>
                    <a:pt x="950801" y="170668"/>
                  </a:lnTo>
                  <a:lnTo>
                    <a:pt x="958078" y="171156"/>
                  </a:lnTo>
                  <a:lnTo>
                    <a:pt x="965200" y="168763"/>
                  </a:lnTo>
                  <a:lnTo>
                    <a:pt x="1075061" y="104628"/>
                  </a:lnTo>
                  <a:lnTo>
                    <a:pt x="1069975" y="104628"/>
                  </a:lnTo>
                  <a:lnTo>
                    <a:pt x="1069975" y="102088"/>
                  </a:lnTo>
                  <a:lnTo>
                    <a:pt x="1060323" y="102088"/>
                  </a:lnTo>
                  <a:lnTo>
                    <a:pt x="1032020" y="85578"/>
                  </a:lnTo>
                  <a:close/>
                </a:path>
                <a:path w="1108075" h="171450">
                  <a:moveTo>
                    <a:pt x="999363" y="66528"/>
                  </a:moveTo>
                  <a:lnTo>
                    <a:pt x="0" y="66528"/>
                  </a:lnTo>
                  <a:lnTo>
                    <a:pt x="0" y="104628"/>
                  </a:lnTo>
                  <a:lnTo>
                    <a:pt x="999363" y="104628"/>
                  </a:lnTo>
                  <a:lnTo>
                    <a:pt x="1032020" y="85578"/>
                  </a:lnTo>
                  <a:lnTo>
                    <a:pt x="999363" y="66528"/>
                  </a:lnTo>
                  <a:close/>
                </a:path>
                <a:path w="1108075" h="171450">
                  <a:moveTo>
                    <a:pt x="1075061" y="66528"/>
                  </a:moveTo>
                  <a:lnTo>
                    <a:pt x="1069975" y="66528"/>
                  </a:lnTo>
                  <a:lnTo>
                    <a:pt x="1069975" y="104628"/>
                  </a:lnTo>
                  <a:lnTo>
                    <a:pt x="1075061" y="104628"/>
                  </a:lnTo>
                  <a:lnTo>
                    <a:pt x="1107694" y="85578"/>
                  </a:lnTo>
                  <a:lnTo>
                    <a:pt x="1075061" y="66528"/>
                  </a:lnTo>
                  <a:close/>
                </a:path>
                <a:path w="1108075" h="171450">
                  <a:moveTo>
                    <a:pt x="1060323" y="69068"/>
                  </a:moveTo>
                  <a:lnTo>
                    <a:pt x="1032020" y="85578"/>
                  </a:lnTo>
                  <a:lnTo>
                    <a:pt x="1060323" y="102088"/>
                  </a:lnTo>
                  <a:lnTo>
                    <a:pt x="1060323" y="69068"/>
                  </a:lnTo>
                  <a:close/>
                </a:path>
                <a:path w="1108075" h="171450">
                  <a:moveTo>
                    <a:pt x="1069975" y="69068"/>
                  </a:moveTo>
                  <a:lnTo>
                    <a:pt x="1060323" y="69068"/>
                  </a:lnTo>
                  <a:lnTo>
                    <a:pt x="1060323" y="102088"/>
                  </a:lnTo>
                  <a:lnTo>
                    <a:pt x="1069975" y="102088"/>
                  </a:lnTo>
                  <a:lnTo>
                    <a:pt x="1069975" y="69068"/>
                  </a:lnTo>
                  <a:close/>
                </a:path>
                <a:path w="1108075" h="171450">
                  <a:moveTo>
                    <a:pt x="958078" y="0"/>
                  </a:moveTo>
                  <a:lnTo>
                    <a:pt x="950801" y="488"/>
                  </a:lnTo>
                  <a:lnTo>
                    <a:pt x="944215" y="3643"/>
                  </a:lnTo>
                  <a:lnTo>
                    <a:pt x="939164" y="9251"/>
                  </a:lnTo>
                  <a:lnTo>
                    <a:pt x="936700" y="16446"/>
                  </a:lnTo>
                  <a:lnTo>
                    <a:pt x="937164" y="23760"/>
                  </a:lnTo>
                  <a:lnTo>
                    <a:pt x="940343" y="30360"/>
                  </a:lnTo>
                  <a:lnTo>
                    <a:pt x="946023" y="35413"/>
                  </a:lnTo>
                  <a:lnTo>
                    <a:pt x="1032020" y="85578"/>
                  </a:lnTo>
                  <a:lnTo>
                    <a:pt x="1060323" y="69068"/>
                  </a:lnTo>
                  <a:lnTo>
                    <a:pt x="1069975" y="69068"/>
                  </a:lnTo>
                  <a:lnTo>
                    <a:pt x="1069975" y="66528"/>
                  </a:lnTo>
                  <a:lnTo>
                    <a:pt x="1075061" y="66528"/>
                  </a:lnTo>
                  <a:lnTo>
                    <a:pt x="965200" y="2393"/>
                  </a:lnTo>
                  <a:lnTo>
                    <a:pt x="9580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08609" y="3545585"/>
              <a:ext cx="2453640" cy="335280"/>
            </a:xfrm>
            <a:custGeom>
              <a:avLst/>
              <a:gdLst/>
              <a:ahLst/>
              <a:cxnLst/>
              <a:rect l="l" t="t" r="r" b="b"/>
              <a:pathLst>
                <a:path w="2453640" h="335279">
                  <a:moveTo>
                    <a:pt x="2382392" y="0"/>
                  </a:moveTo>
                  <a:lnTo>
                    <a:pt x="0" y="0"/>
                  </a:lnTo>
                  <a:lnTo>
                    <a:pt x="0" y="335280"/>
                  </a:lnTo>
                  <a:lnTo>
                    <a:pt x="2382392" y="335280"/>
                  </a:lnTo>
                  <a:lnTo>
                    <a:pt x="2453640" y="167639"/>
                  </a:lnTo>
                  <a:lnTo>
                    <a:pt x="2382392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08609" y="3545585"/>
              <a:ext cx="2453640" cy="335280"/>
            </a:xfrm>
            <a:custGeom>
              <a:avLst/>
              <a:gdLst/>
              <a:ahLst/>
              <a:cxnLst/>
              <a:rect l="l" t="t" r="r" b="b"/>
              <a:pathLst>
                <a:path w="2453640" h="335279">
                  <a:moveTo>
                    <a:pt x="0" y="0"/>
                  </a:moveTo>
                  <a:lnTo>
                    <a:pt x="2382392" y="0"/>
                  </a:lnTo>
                  <a:lnTo>
                    <a:pt x="2453640" y="167639"/>
                  </a:lnTo>
                  <a:lnTo>
                    <a:pt x="2382392" y="335280"/>
                  </a:lnTo>
                  <a:lnTo>
                    <a:pt x="0" y="335280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07491" y="3168395"/>
              <a:ext cx="1540764" cy="11536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862388" y="1973936"/>
            <a:ext cx="6964045" cy="10958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9085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4451985" algn="l"/>
              </a:tabLst>
              <a:defRPr/>
            </a:pPr>
            <a:r>
              <a:rPr kumimoji="0" sz="1000" b="1" i="0" u="none" strike="noStrike" kern="1200" cap="none" spc="-5" normalizeH="0" baseline="0" noProof="0" dirty="0">
                <a:ln>
                  <a:noFill/>
                </a:ln>
                <a:solidFill>
                  <a:srgbClr val="005171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3.	Smart, connected</a:t>
            </a:r>
            <a:r>
              <a:rPr kumimoji="0" sz="1000" b="1" i="0" u="none" strike="noStrike" kern="1200" cap="none" spc="-55" normalizeH="0" baseline="0" noProof="0" dirty="0">
                <a:ln>
                  <a:noFill/>
                </a:ln>
                <a:solidFill>
                  <a:srgbClr val="005171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000" b="1" i="0" u="none" strike="noStrike" kern="1200" cap="none" spc="-5" normalizeH="0" baseline="0" noProof="0" dirty="0">
                <a:ln>
                  <a:noFill/>
                </a:ln>
                <a:solidFill>
                  <a:srgbClr val="005171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tractor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188087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solidFill>
                  <a:srgbClr val="005171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2. </a:t>
            </a:r>
            <a:r>
              <a:rPr kumimoji="0" sz="1000" b="1" i="0" u="none" strike="noStrike" kern="1200" cap="none" spc="-5" normalizeH="0" baseline="0" noProof="0" dirty="0">
                <a:ln>
                  <a:noFill/>
                </a:ln>
                <a:solidFill>
                  <a:srgbClr val="005171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Smart</a:t>
            </a:r>
            <a:r>
              <a:rPr kumimoji="0" sz="1000" b="1" i="0" u="none" strike="noStrike" kern="1200" cap="none" spc="-15" normalizeH="0" baseline="0" noProof="0" dirty="0">
                <a:ln>
                  <a:noFill/>
                </a:ln>
                <a:solidFill>
                  <a:srgbClr val="005171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solidFill>
                  <a:srgbClr val="005171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Tractor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solidFill>
                  <a:srgbClr val="005171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1.</a:t>
            </a:r>
            <a:r>
              <a:rPr kumimoji="0" sz="1000" b="1" i="0" u="none" strike="noStrike" kern="1200" cap="none" spc="-10" normalizeH="0" baseline="0" noProof="0" dirty="0">
                <a:ln>
                  <a:noFill/>
                </a:ln>
                <a:solidFill>
                  <a:srgbClr val="005171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000" b="1" i="0" u="none" strike="noStrike" kern="1200" cap="none" spc="0" normalizeH="0" baseline="0" noProof="0" dirty="0">
                <a:ln>
                  <a:noFill/>
                </a:ln>
                <a:solidFill>
                  <a:srgbClr val="005171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Tractor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0" marR="983615" lvl="0" indent="0" algn="r" defTabSz="457200" rtl="0" eaLnBrk="1" fontAlgn="auto" latinLnBrk="0" hangingPunct="1">
              <a:lnSpc>
                <a:spcPct val="100000"/>
              </a:lnSpc>
              <a:spcBef>
                <a:spcPts val="9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+</a:t>
            </a:r>
          </a:p>
        </p:txBody>
      </p:sp>
      <p:sp>
        <p:nvSpPr>
          <p:cNvPr id="27" name="object 27"/>
          <p:cNvSpPr/>
          <p:nvPr/>
        </p:nvSpPr>
        <p:spPr>
          <a:xfrm>
            <a:off x="2664269" y="3039943"/>
            <a:ext cx="1108075" cy="94633"/>
          </a:xfrm>
          <a:custGeom>
            <a:avLst/>
            <a:gdLst/>
            <a:ahLst/>
            <a:cxnLst/>
            <a:rect l="l" t="t" r="r" b="b"/>
            <a:pathLst>
              <a:path w="1108075" h="171450">
                <a:moveTo>
                  <a:pt x="1032020" y="85578"/>
                </a:moveTo>
                <a:lnTo>
                  <a:pt x="946023" y="135743"/>
                </a:lnTo>
                <a:lnTo>
                  <a:pt x="940343" y="140795"/>
                </a:lnTo>
                <a:lnTo>
                  <a:pt x="937164" y="147395"/>
                </a:lnTo>
                <a:lnTo>
                  <a:pt x="936700" y="154709"/>
                </a:lnTo>
                <a:lnTo>
                  <a:pt x="939164" y="161905"/>
                </a:lnTo>
                <a:lnTo>
                  <a:pt x="944215" y="167513"/>
                </a:lnTo>
                <a:lnTo>
                  <a:pt x="950801" y="170668"/>
                </a:lnTo>
                <a:lnTo>
                  <a:pt x="958078" y="171156"/>
                </a:lnTo>
                <a:lnTo>
                  <a:pt x="965200" y="168763"/>
                </a:lnTo>
                <a:lnTo>
                  <a:pt x="1075061" y="104628"/>
                </a:lnTo>
                <a:lnTo>
                  <a:pt x="1069975" y="104628"/>
                </a:lnTo>
                <a:lnTo>
                  <a:pt x="1069975" y="102088"/>
                </a:lnTo>
                <a:lnTo>
                  <a:pt x="1060323" y="102088"/>
                </a:lnTo>
                <a:lnTo>
                  <a:pt x="1032020" y="85578"/>
                </a:lnTo>
                <a:close/>
              </a:path>
              <a:path w="1108075" h="171450">
                <a:moveTo>
                  <a:pt x="999363" y="66528"/>
                </a:moveTo>
                <a:lnTo>
                  <a:pt x="0" y="66528"/>
                </a:lnTo>
                <a:lnTo>
                  <a:pt x="0" y="104628"/>
                </a:lnTo>
                <a:lnTo>
                  <a:pt x="999363" y="104628"/>
                </a:lnTo>
                <a:lnTo>
                  <a:pt x="1032020" y="85578"/>
                </a:lnTo>
                <a:lnTo>
                  <a:pt x="999363" y="66528"/>
                </a:lnTo>
                <a:close/>
              </a:path>
              <a:path w="1108075" h="171450">
                <a:moveTo>
                  <a:pt x="1075061" y="66528"/>
                </a:moveTo>
                <a:lnTo>
                  <a:pt x="1069975" y="66528"/>
                </a:lnTo>
                <a:lnTo>
                  <a:pt x="1069975" y="104628"/>
                </a:lnTo>
                <a:lnTo>
                  <a:pt x="1075061" y="104628"/>
                </a:lnTo>
                <a:lnTo>
                  <a:pt x="1107694" y="85578"/>
                </a:lnTo>
                <a:lnTo>
                  <a:pt x="1075061" y="66528"/>
                </a:lnTo>
                <a:close/>
              </a:path>
              <a:path w="1108075" h="171450">
                <a:moveTo>
                  <a:pt x="1060323" y="69068"/>
                </a:moveTo>
                <a:lnTo>
                  <a:pt x="1032020" y="85578"/>
                </a:lnTo>
                <a:lnTo>
                  <a:pt x="1060323" y="102088"/>
                </a:lnTo>
                <a:lnTo>
                  <a:pt x="1060323" y="69068"/>
                </a:lnTo>
                <a:close/>
              </a:path>
              <a:path w="1108075" h="171450">
                <a:moveTo>
                  <a:pt x="1069975" y="69068"/>
                </a:moveTo>
                <a:lnTo>
                  <a:pt x="1060323" y="69068"/>
                </a:lnTo>
                <a:lnTo>
                  <a:pt x="1060323" y="102088"/>
                </a:lnTo>
                <a:lnTo>
                  <a:pt x="1069975" y="102088"/>
                </a:lnTo>
                <a:lnTo>
                  <a:pt x="1069975" y="69068"/>
                </a:lnTo>
                <a:close/>
              </a:path>
              <a:path w="1108075" h="171450">
                <a:moveTo>
                  <a:pt x="958078" y="0"/>
                </a:moveTo>
                <a:lnTo>
                  <a:pt x="950801" y="488"/>
                </a:lnTo>
                <a:lnTo>
                  <a:pt x="944215" y="3643"/>
                </a:lnTo>
                <a:lnTo>
                  <a:pt x="939164" y="9251"/>
                </a:lnTo>
                <a:lnTo>
                  <a:pt x="936700" y="16446"/>
                </a:lnTo>
                <a:lnTo>
                  <a:pt x="937164" y="23760"/>
                </a:lnTo>
                <a:lnTo>
                  <a:pt x="940343" y="30360"/>
                </a:lnTo>
                <a:lnTo>
                  <a:pt x="946023" y="35413"/>
                </a:lnTo>
                <a:lnTo>
                  <a:pt x="1032020" y="85578"/>
                </a:lnTo>
                <a:lnTo>
                  <a:pt x="1060323" y="69068"/>
                </a:lnTo>
                <a:lnTo>
                  <a:pt x="1069975" y="69068"/>
                </a:lnTo>
                <a:lnTo>
                  <a:pt x="1069975" y="66528"/>
                </a:lnTo>
                <a:lnTo>
                  <a:pt x="1075061" y="66528"/>
                </a:lnTo>
                <a:lnTo>
                  <a:pt x="965200" y="2393"/>
                </a:lnTo>
                <a:lnTo>
                  <a:pt x="9580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6" name="圖片 95">
            <a:extLst>
              <a:ext uri="{FF2B5EF4-FFF2-40B4-BE49-F238E27FC236}">
                <a16:creationId xmlns:a16="http://schemas.microsoft.com/office/drawing/2014/main" id="{2A37F8A8-AD66-4D54-9145-1D16738EB7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87" y="3776472"/>
            <a:ext cx="11108053" cy="30815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>
            <a:extLst>
              <a:ext uri="{FF2B5EF4-FFF2-40B4-BE49-F238E27FC236}">
                <a16:creationId xmlns:a16="http://schemas.microsoft.com/office/drawing/2014/main" id="{822CCFE0-9EA4-420B-954D-1C93B9BC952B}"/>
              </a:ext>
            </a:extLst>
          </p:cNvPr>
          <p:cNvSpPr/>
          <p:nvPr/>
        </p:nvSpPr>
        <p:spPr>
          <a:xfrm>
            <a:off x="492189" y="2295144"/>
            <a:ext cx="11022477" cy="1821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4189440-4969-4C75-8D6C-0E40058E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1AA8B9-67F4-4AAB-BDB7-1201CA454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10002858" cy="4087811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5C22507-7499-4725-A069-D64E5BFA315C}"/>
              </a:ext>
            </a:extLst>
          </p:cNvPr>
          <p:cNvSpPr/>
          <p:nvPr/>
        </p:nvSpPr>
        <p:spPr>
          <a:xfrm>
            <a:off x="492189" y="757300"/>
            <a:ext cx="11022477" cy="1821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16B3D6FB-FB5D-4A5A-9036-4C8CA2FFAD21}"/>
              </a:ext>
            </a:extLst>
          </p:cNvPr>
          <p:cNvGrpSpPr/>
          <p:nvPr/>
        </p:nvGrpSpPr>
        <p:grpSpPr>
          <a:xfrm>
            <a:off x="492189" y="4173617"/>
            <a:ext cx="11149489" cy="2132330"/>
            <a:chOff x="463550" y="1527175"/>
            <a:chExt cx="8547100" cy="213233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73A63BEB-EF56-4EE3-BAB3-6007F375476B}"/>
                </a:ext>
              </a:extLst>
            </p:cNvPr>
            <p:cNvSpPr/>
            <p:nvPr/>
          </p:nvSpPr>
          <p:spPr>
            <a:xfrm>
              <a:off x="463550" y="1528698"/>
              <a:ext cx="3792474" cy="21304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3FB4EA56-AE29-4E0A-BC8D-6A91EC102231}"/>
                </a:ext>
              </a:extLst>
            </p:cNvPr>
            <p:cNvSpPr/>
            <p:nvPr/>
          </p:nvSpPr>
          <p:spPr>
            <a:xfrm>
              <a:off x="4264025" y="1527175"/>
              <a:ext cx="4746625" cy="21050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142F91B0-5CEA-478D-8338-8691731FDCBA}"/>
              </a:ext>
            </a:extLst>
          </p:cNvPr>
          <p:cNvSpPr/>
          <p:nvPr/>
        </p:nvSpPr>
        <p:spPr>
          <a:xfrm>
            <a:off x="405384" y="79084"/>
            <a:ext cx="120121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精準農業應用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視覺化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IOC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(Intelligent Operation Center)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640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876" y="95800"/>
            <a:ext cx="11544685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800" b="1" spc="-5" dirty="0"/>
              <a:t>NB-IoT</a:t>
            </a:r>
            <a:r>
              <a:rPr lang="zh-TW" altLang="en-US" sz="4800" b="1" spc="-5" dirty="0"/>
              <a:t>農漁牧應用</a:t>
            </a:r>
            <a:r>
              <a:rPr lang="en-US" altLang="zh-TW" sz="4800" b="1" spc="-5" dirty="0"/>
              <a:t>-</a:t>
            </a:r>
            <a:br>
              <a:rPr lang="en-US" altLang="zh-TW" sz="4800" b="1" spc="-5" dirty="0"/>
            </a:br>
            <a:r>
              <a:rPr lang="zh-TW" altLang="en-US" sz="3200" b="1" spc="-5" dirty="0">
                <a:solidFill>
                  <a:srgbClr val="0000FF"/>
                </a:solidFill>
              </a:rPr>
              <a:t>漁塭監控、環控溫室、精準灌溉、智慧農場、智慧畜牧與其他</a:t>
            </a:r>
            <a:endParaRPr sz="4400" b="1" dirty="0">
              <a:solidFill>
                <a:srgbClr val="0000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64316" y="6431381"/>
            <a:ext cx="11048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47527" y="1452752"/>
            <a:ext cx="3590706" cy="49562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64891" y="5206365"/>
            <a:ext cx="176148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6615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高雄毛豆：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微氣象站</a:t>
            </a:r>
            <a:r>
              <a:rPr kumimoji="0" sz="1400" b="0" i="0" u="none" strike="noStrike" kern="1200" cap="none" spc="25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+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土壤三合一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KIJ CJK"/>
              <a:ea typeface="+mn-ea"/>
              <a:cs typeface="UKIJ CJ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3019" y="4447794"/>
            <a:ext cx="27838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6350" lvl="0" indent="0" algn="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嘉義番茄：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微氣象站</a:t>
            </a:r>
            <a:r>
              <a:rPr kumimoji="0" sz="1400" b="0" i="0" u="none" strike="noStrike" kern="1200" cap="none" spc="25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+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土壤三合一</a:t>
            </a:r>
            <a:r>
              <a:rPr kumimoji="0" sz="1400" b="0" i="0" u="none" strike="noStrike" kern="1200" cap="none" spc="25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+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空氣溫濕度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KIJ CJK"/>
              <a:ea typeface="+mn-ea"/>
              <a:cs typeface="UKIJ CJ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35620" y="5516676"/>
            <a:ext cx="9169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屏東蘭花：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空氣溫濕度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KIJ CJK"/>
              <a:ea typeface="+mn-ea"/>
              <a:cs typeface="UKIJ CJ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25420" y="2376932"/>
            <a:ext cx="3272154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3905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台中水稻、茶葉、黃耆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、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青蔥：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微氣象站</a:t>
            </a:r>
            <a:r>
              <a:rPr kumimoji="0" sz="1400" b="0" i="0" u="none" strike="noStrike" kern="1200" cap="none" spc="25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+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土壤三合一</a:t>
            </a:r>
            <a:r>
              <a:rPr kumimoji="0" sz="1400" b="0" i="0" u="none" strike="noStrike" kern="1200" cap="none" spc="25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+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空氣溫濕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度</a:t>
            </a:r>
            <a:r>
              <a:rPr kumimoji="0" sz="1400" b="0" i="0" u="none" strike="noStrike" kern="1200" cap="none" spc="25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+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水溫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KIJ CJK"/>
              <a:ea typeface="+mn-ea"/>
              <a:cs typeface="UKIJ CJ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00283" y="1845246"/>
            <a:ext cx="4037329" cy="3790950"/>
          </a:xfrm>
          <a:custGeom>
            <a:avLst/>
            <a:gdLst/>
            <a:ahLst/>
            <a:cxnLst/>
            <a:rect l="l" t="t" r="r" b="b"/>
            <a:pathLst>
              <a:path w="4037329" h="3790950">
                <a:moveTo>
                  <a:pt x="75755" y="2804325"/>
                </a:moveTo>
                <a:lnTo>
                  <a:pt x="75374" y="2800286"/>
                </a:lnTo>
                <a:lnTo>
                  <a:pt x="74333" y="2789237"/>
                </a:lnTo>
                <a:lnTo>
                  <a:pt x="73025" y="2786824"/>
                </a:lnTo>
                <a:lnTo>
                  <a:pt x="67170" y="2775953"/>
                </a:lnTo>
                <a:lnTo>
                  <a:pt x="55867" y="2766733"/>
                </a:lnTo>
                <a:lnTo>
                  <a:pt x="41910" y="2762415"/>
                </a:lnTo>
                <a:lnTo>
                  <a:pt x="26835" y="2763837"/>
                </a:lnTo>
                <a:lnTo>
                  <a:pt x="13538" y="2771000"/>
                </a:lnTo>
                <a:lnTo>
                  <a:pt x="4318" y="2782303"/>
                </a:lnTo>
                <a:lnTo>
                  <a:pt x="0" y="2796260"/>
                </a:lnTo>
                <a:lnTo>
                  <a:pt x="1435" y="2811335"/>
                </a:lnTo>
                <a:lnTo>
                  <a:pt x="8585" y="2824632"/>
                </a:lnTo>
                <a:lnTo>
                  <a:pt x="19888" y="2833852"/>
                </a:lnTo>
                <a:lnTo>
                  <a:pt x="33845" y="2838170"/>
                </a:lnTo>
                <a:lnTo>
                  <a:pt x="48933" y="2836735"/>
                </a:lnTo>
                <a:lnTo>
                  <a:pt x="62217" y="2829585"/>
                </a:lnTo>
                <a:lnTo>
                  <a:pt x="71437" y="2818282"/>
                </a:lnTo>
                <a:lnTo>
                  <a:pt x="75755" y="2804325"/>
                </a:lnTo>
                <a:close/>
              </a:path>
              <a:path w="4037329" h="3790950">
                <a:moveTo>
                  <a:pt x="115735" y="2780093"/>
                </a:moveTo>
                <a:lnTo>
                  <a:pt x="113830" y="2773997"/>
                </a:lnTo>
                <a:lnTo>
                  <a:pt x="89573" y="2781363"/>
                </a:lnTo>
                <a:lnTo>
                  <a:pt x="91351" y="2787459"/>
                </a:lnTo>
                <a:lnTo>
                  <a:pt x="115735" y="2780093"/>
                </a:lnTo>
                <a:close/>
              </a:path>
              <a:path w="4037329" h="3790950">
                <a:moveTo>
                  <a:pt x="158280" y="2767266"/>
                </a:moveTo>
                <a:lnTo>
                  <a:pt x="156375" y="2761170"/>
                </a:lnTo>
                <a:lnTo>
                  <a:pt x="132118" y="2768536"/>
                </a:lnTo>
                <a:lnTo>
                  <a:pt x="133896" y="2774632"/>
                </a:lnTo>
                <a:lnTo>
                  <a:pt x="158280" y="2767266"/>
                </a:lnTo>
                <a:close/>
              </a:path>
              <a:path w="4037329" h="3790950">
                <a:moveTo>
                  <a:pt x="200825" y="2754439"/>
                </a:moveTo>
                <a:lnTo>
                  <a:pt x="198920" y="2748343"/>
                </a:lnTo>
                <a:lnTo>
                  <a:pt x="174663" y="2755709"/>
                </a:lnTo>
                <a:lnTo>
                  <a:pt x="176441" y="2761805"/>
                </a:lnTo>
                <a:lnTo>
                  <a:pt x="200825" y="2754439"/>
                </a:lnTo>
                <a:close/>
              </a:path>
              <a:path w="4037329" h="3790950">
                <a:moveTo>
                  <a:pt x="243370" y="2741612"/>
                </a:moveTo>
                <a:lnTo>
                  <a:pt x="241465" y="2735516"/>
                </a:lnTo>
                <a:lnTo>
                  <a:pt x="217208" y="2742882"/>
                </a:lnTo>
                <a:lnTo>
                  <a:pt x="218986" y="2748851"/>
                </a:lnTo>
                <a:lnTo>
                  <a:pt x="243370" y="2741612"/>
                </a:lnTo>
                <a:close/>
              </a:path>
              <a:path w="4037329" h="3790950">
                <a:moveTo>
                  <a:pt x="260007" y="3508819"/>
                </a:moveTo>
                <a:lnTo>
                  <a:pt x="258483" y="3502596"/>
                </a:lnTo>
                <a:lnTo>
                  <a:pt x="248285" y="3505225"/>
                </a:lnTo>
                <a:lnTo>
                  <a:pt x="243154" y="3494532"/>
                </a:lnTo>
                <a:lnTo>
                  <a:pt x="232257" y="3484791"/>
                </a:lnTo>
                <a:lnTo>
                  <a:pt x="218490" y="3479863"/>
                </a:lnTo>
                <a:lnTo>
                  <a:pt x="203365" y="3480625"/>
                </a:lnTo>
                <a:lnTo>
                  <a:pt x="189699" y="3487140"/>
                </a:lnTo>
                <a:lnTo>
                  <a:pt x="179959" y="3498024"/>
                </a:lnTo>
                <a:lnTo>
                  <a:pt x="175171" y="3511385"/>
                </a:lnTo>
                <a:lnTo>
                  <a:pt x="175120" y="3513518"/>
                </a:lnTo>
                <a:lnTo>
                  <a:pt x="175806" y="3526853"/>
                </a:lnTo>
                <a:lnTo>
                  <a:pt x="182359" y="3540518"/>
                </a:lnTo>
                <a:lnTo>
                  <a:pt x="193243" y="3550259"/>
                </a:lnTo>
                <a:lnTo>
                  <a:pt x="206959" y="3555187"/>
                </a:lnTo>
                <a:lnTo>
                  <a:pt x="222034" y="3554412"/>
                </a:lnTo>
                <a:lnTo>
                  <a:pt x="235699" y="3547910"/>
                </a:lnTo>
                <a:lnTo>
                  <a:pt x="245440" y="3537013"/>
                </a:lnTo>
                <a:lnTo>
                  <a:pt x="250405" y="3523272"/>
                </a:lnTo>
                <a:lnTo>
                  <a:pt x="250291" y="3520630"/>
                </a:lnTo>
                <a:lnTo>
                  <a:pt x="250024" y="3515042"/>
                </a:lnTo>
                <a:lnTo>
                  <a:pt x="249859" y="3511385"/>
                </a:lnTo>
                <a:lnTo>
                  <a:pt x="260007" y="3508819"/>
                </a:lnTo>
                <a:close/>
              </a:path>
              <a:path w="4037329" h="3790950">
                <a:moveTo>
                  <a:pt x="285915" y="2728658"/>
                </a:moveTo>
                <a:lnTo>
                  <a:pt x="284010" y="2722689"/>
                </a:lnTo>
                <a:lnTo>
                  <a:pt x="259753" y="2729928"/>
                </a:lnTo>
                <a:lnTo>
                  <a:pt x="261531" y="2736024"/>
                </a:lnTo>
                <a:lnTo>
                  <a:pt x="285915" y="2728658"/>
                </a:lnTo>
                <a:close/>
              </a:path>
              <a:path w="4037329" h="3790950">
                <a:moveTo>
                  <a:pt x="303060" y="3497897"/>
                </a:moveTo>
                <a:lnTo>
                  <a:pt x="301536" y="3491674"/>
                </a:lnTo>
                <a:lnTo>
                  <a:pt x="276898" y="3498024"/>
                </a:lnTo>
                <a:lnTo>
                  <a:pt x="278422" y="3504120"/>
                </a:lnTo>
                <a:lnTo>
                  <a:pt x="303060" y="3497897"/>
                </a:lnTo>
                <a:close/>
              </a:path>
              <a:path w="4037329" h="3790950">
                <a:moveTo>
                  <a:pt x="328460" y="2715831"/>
                </a:moveTo>
                <a:lnTo>
                  <a:pt x="326555" y="2709735"/>
                </a:lnTo>
                <a:lnTo>
                  <a:pt x="302298" y="2717101"/>
                </a:lnTo>
                <a:lnTo>
                  <a:pt x="304076" y="2723197"/>
                </a:lnTo>
                <a:lnTo>
                  <a:pt x="328460" y="2715831"/>
                </a:lnTo>
                <a:close/>
              </a:path>
              <a:path w="4037329" h="3790950">
                <a:moveTo>
                  <a:pt x="346113" y="3486975"/>
                </a:moveTo>
                <a:lnTo>
                  <a:pt x="344589" y="3480879"/>
                </a:lnTo>
                <a:lnTo>
                  <a:pt x="319951" y="3487102"/>
                </a:lnTo>
                <a:lnTo>
                  <a:pt x="321602" y="3493198"/>
                </a:lnTo>
                <a:lnTo>
                  <a:pt x="346113" y="3486975"/>
                </a:lnTo>
                <a:close/>
              </a:path>
              <a:path w="4037329" h="3790950">
                <a:moveTo>
                  <a:pt x="371005" y="2703004"/>
                </a:moveTo>
                <a:lnTo>
                  <a:pt x="369227" y="2696908"/>
                </a:lnTo>
                <a:lnTo>
                  <a:pt x="344843" y="2704274"/>
                </a:lnTo>
                <a:lnTo>
                  <a:pt x="346621" y="2710370"/>
                </a:lnTo>
                <a:lnTo>
                  <a:pt x="371005" y="2703004"/>
                </a:lnTo>
                <a:close/>
              </a:path>
              <a:path w="4037329" h="3790950">
                <a:moveTo>
                  <a:pt x="389293" y="3476053"/>
                </a:moveTo>
                <a:lnTo>
                  <a:pt x="387642" y="3469957"/>
                </a:lnTo>
                <a:lnTo>
                  <a:pt x="363131" y="3476180"/>
                </a:lnTo>
                <a:lnTo>
                  <a:pt x="364655" y="3482276"/>
                </a:lnTo>
                <a:lnTo>
                  <a:pt x="389293" y="3476053"/>
                </a:lnTo>
                <a:close/>
              </a:path>
              <a:path w="4037329" h="3790950">
                <a:moveTo>
                  <a:pt x="413550" y="2690177"/>
                </a:moveTo>
                <a:lnTo>
                  <a:pt x="411772" y="2684081"/>
                </a:lnTo>
                <a:lnTo>
                  <a:pt x="387388" y="2691447"/>
                </a:lnTo>
                <a:lnTo>
                  <a:pt x="389293" y="2697543"/>
                </a:lnTo>
                <a:lnTo>
                  <a:pt x="413550" y="2690177"/>
                </a:lnTo>
                <a:close/>
              </a:path>
              <a:path w="4037329" h="3790950">
                <a:moveTo>
                  <a:pt x="432346" y="3465131"/>
                </a:moveTo>
                <a:lnTo>
                  <a:pt x="430822" y="3459035"/>
                </a:lnTo>
                <a:lnTo>
                  <a:pt x="406184" y="3465258"/>
                </a:lnTo>
                <a:lnTo>
                  <a:pt x="407708" y="3471354"/>
                </a:lnTo>
                <a:lnTo>
                  <a:pt x="432346" y="3465131"/>
                </a:lnTo>
                <a:close/>
              </a:path>
              <a:path w="4037329" h="3790950">
                <a:moveTo>
                  <a:pt x="456095" y="2677350"/>
                </a:moveTo>
                <a:lnTo>
                  <a:pt x="454317" y="2671254"/>
                </a:lnTo>
                <a:lnTo>
                  <a:pt x="429933" y="2678620"/>
                </a:lnTo>
                <a:lnTo>
                  <a:pt x="431838" y="2684589"/>
                </a:lnTo>
                <a:lnTo>
                  <a:pt x="456095" y="2677350"/>
                </a:lnTo>
                <a:close/>
              </a:path>
              <a:path w="4037329" h="3790950">
                <a:moveTo>
                  <a:pt x="475399" y="3454209"/>
                </a:moveTo>
                <a:lnTo>
                  <a:pt x="473875" y="3448113"/>
                </a:lnTo>
                <a:lnTo>
                  <a:pt x="449237" y="3454336"/>
                </a:lnTo>
                <a:lnTo>
                  <a:pt x="450761" y="3460432"/>
                </a:lnTo>
                <a:lnTo>
                  <a:pt x="475399" y="3454209"/>
                </a:lnTo>
                <a:close/>
              </a:path>
              <a:path w="4037329" h="3790950">
                <a:moveTo>
                  <a:pt x="498640" y="2664523"/>
                </a:moveTo>
                <a:lnTo>
                  <a:pt x="496862" y="2658427"/>
                </a:lnTo>
                <a:lnTo>
                  <a:pt x="472478" y="2665666"/>
                </a:lnTo>
                <a:lnTo>
                  <a:pt x="474383" y="2671762"/>
                </a:lnTo>
                <a:lnTo>
                  <a:pt x="498640" y="2664523"/>
                </a:lnTo>
                <a:close/>
              </a:path>
              <a:path w="4037329" h="3790950">
                <a:moveTo>
                  <a:pt x="518579" y="3443287"/>
                </a:moveTo>
                <a:lnTo>
                  <a:pt x="516928" y="3437191"/>
                </a:lnTo>
                <a:lnTo>
                  <a:pt x="492290" y="3443414"/>
                </a:lnTo>
                <a:lnTo>
                  <a:pt x="493941" y="3449510"/>
                </a:lnTo>
                <a:lnTo>
                  <a:pt x="518579" y="3443287"/>
                </a:lnTo>
                <a:close/>
              </a:path>
              <a:path w="4037329" h="3790950">
                <a:moveTo>
                  <a:pt x="541185" y="2651569"/>
                </a:moveTo>
                <a:lnTo>
                  <a:pt x="539407" y="2645473"/>
                </a:lnTo>
                <a:lnTo>
                  <a:pt x="515023" y="2652839"/>
                </a:lnTo>
                <a:lnTo>
                  <a:pt x="516928" y="2658935"/>
                </a:lnTo>
                <a:lnTo>
                  <a:pt x="541185" y="2651569"/>
                </a:lnTo>
                <a:close/>
              </a:path>
              <a:path w="4037329" h="3790950">
                <a:moveTo>
                  <a:pt x="561632" y="3432365"/>
                </a:moveTo>
                <a:lnTo>
                  <a:pt x="560108" y="3426269"/>
                </a:lnTo>
                <a:lnTo>
                  <a:pt x="535470" y="3432492"/>
                </a:lnTo>
                <a:lnTo>
                  <a:pt x="536994" y="3438588"/>
                </a:lnTo>
                <a:lnTo>
                  <a:pt x="561632" y="3432365"/>
                </a:lnTo>
                <a:close/>
              </a:path>
              <a:path w="4037329" h="3790950">
                <a:moveTo>
                  <a:pt x="583730" y="2638742"/>
                </a:moveTo>
                <a:lnTo>
                  <a:pt x="581952" y="2632646"/>
                </a:lnTo>
                <a:lnTo>
                  <a:pt x="557568" y="2640012"/>
                </a:lnTo>
                <a:lnTo>
                  <a:pt x="559473" y="2646108"/>
                </a:lnTo>
                <a:lnTo>
                  <a:pt x="583730" y="2638742"/>
                </a:lnTo>
                <a:close/>
              </a:path>
              <a:path w="4037329" h="3790950">
                <a:moveTo>
                  <a:pt x="604685" y="3421443"/>
                </a:moveTo>
                <a:lnTo>
                  <a:pt x="603161" y="3415347"/>
                </a:lnTo>
                <a:lnTo>
                  <a:pt x="578523" y="3421570"/>
                </a:lnTo>
                <a:lnTo>
                  <a:pt x="580047" y="3427666"/>
                </a:lnTo>
                <a:lnTo>
                  <a:pt x="604685" y="3421443"/>
                </a:lnTo>
                <a:close/>
              </a:path>
              <a:path w="4037329" h="3790950">
                <a:moveTo>
                  <a:pt x="626275" y="2625915"/>
                </a:moveTo>
                <a:lnTo>
                  <a:pt x="624497" y="2619819"/>
                </a:lnTo>
                <a:lnTo>
                  <a:pt x="600113" y="2627185"/>
                </a:lnTo>
                <a:lnTo>
                  <a:pt x="602018" y="2633281"/>
                </a:lnTo>
                <a:lnTo>
                  <a:pt x="626275" y="2625915"/>
                </a:lnTo>
                <a:close/>
              </a:path>
              <a:path w="4037329" h="3790950">
                <a:moveTo>
                  <a:pt x="647738" y="3410521"/>
                </a:moveTo>
                <a:lnTo>
                  <a:pt x="646214" y="3404425"/>
                </a:lnTo>
                <a:lnTo>
                  <a:pt x="621576" y="3410648"/>
                </a:lnTo>
                <a:lnTo>
                  <a:pt x="623227" y="3416744"/>
                </a:lnTo>
                <a:lnTo>
                  <a:pt x="647738" y="3410521"/>
                </a:lnTo>
                <a:close/>
              </a:path>
              <a:path w="4037329" h="3790950">
                <a:moveTo>
                  <a:pt x="668820" y="2613088"/>
                </a:moveTo>
                <a:lnTo>
                  <a:pt x="667042" y="2606992"/>
                </a:lnTo>
                <a:lnTo>
                  <a:pt x="642658" y="2614358"/>
                </a:lnTo>
                <a:lnTo>
                  <a:pt x="644563" y="2620454"/>
                </a:lnTo>
                <a:lnTo>
                  <a:pt x="668820" y="2613088"/>
                </a:lnTo>
                <a:close/>
              </a:path>
              <a:path w="4037329" h="3790950">
                <a:moveTo>
                  <a:pt x="690918" y="3399599"/>
                </a:moveTo>
                <a:lnTo>
                  <a:pt x="689267" y="3393503"/>
                </a:lnTo>
                <a:lnTo>
                  <a:pt x="664756" y="3399726"/>
                </a:lnTo>
                <a:lnTo>
                  <a:pt x="666280" y="3405822"/>
                </a:lnTo>
                <a:lnTo>
                  <a:pt x="690918" y="3399599"/>
                </a:lnTo>
                <a:close/>
              </a:path>
              <a:path w="4037329" h="3790950">
                <a:moveTo>
                  <a:pt x="711365" y="2600261"/>
                </a:moveTo>
                <a:lnTo>
                  <a:pt x="709587" y="2594165"/>
                </a:lnTo>
                <a:lnTo>
                  <a:pt x="685330" y="2601531"/>
                </a:lnTo>
                <a:lnTo>
                  <a:pt x="687108" y="2607500"/>
                </a:lnTo>
                <a:lnTo>
                  <a:pt x="711365" y="2600261"/>
                </a:lnTo>
                <a:close/>
              </a:path>
              <a:path w="4037329" h="3790950">
                <a:moveTo>
                  <a:pt x="733971" y="3388677"/>
                </a:moveTo>
                <a:lnTo>
                  <a:pt x="732447" y="3382581"/>
                </a:lnTo>
                <a:lnTo>
                  <a:pt x="707809" y="3388804"/>
                </a:lnTo>
                <a:lnTo>
                  <a:pt x="709333" y="3394900"/>
                </a:lnTo>
                <a:lnTo>
                  <a:pt x="733971" y="3388677"/>
                </a:lnTo>
                <a:close/>
              </a:path>
              <a:path w="4037329" h="3790950">
                <a:moveTo>
                  <a:pt x="753910" y="2587307"/>
                </a:moveTo>
                <a:lnTo>
                  <a:pt x="752132" y="2581338"/>
                </a:lnTo>
                <a:lnTo>
                  <a:pt x="727875" y="2588577"/>
                </a:lnTo>
                <a:lnTo>
                  <a:pt x="729653" y="2594673"/>
                </a:lnTo>
                <a:lnTo>
                  <a:pt x="753910" y="2587307"/>
                </a:lnTo>
                <a:close/>
              </a:path>
              <a:path w="4037329" h="3790950">
                <a:moveTo>
                  <a:pt x="777024" y="3377755"/>
                </a:moveTo>
                <a:lnTo>
                  <a:pt x="775500" y="3371659"/>
                </a:lnTo>
                <a:lnTo>
                  <a:pt x="750862" y="3377895"/>
                </a:lnTo>
                <a:lnTo>
                  <a:pt x="752386" y="3383978"/>
                </a:lnTo>
                <a:lnTo>
                  <a:pt x="777024" y="3377755"/>
                </a:lnTo>
                <a:close/>
              </a:path>
              <a:path w="4037329" h="3790950">
                <a:moveTo>
                  <a:pt x="791502" y="1562798"/>
                </a:moveTo>
                <a:lnTo>
                  <a:pt x="790232" y="1556575"/>
                </a:lnTo>
                <a:lnTo>
                  <a:pt x="770229" y="1560360"/>
                </a:lnTo>
                <a:lnTo>
                  <a:pt x="765721" y="1549285"/>
                </a:lnTo>
                <a:lnTo>
                  <a:pt x="755434" y="1538897"/>
                </a:lnTo>
                <a:lnTo>
                  <a:pt x="741997" y="1533131"/>
                </a:lnTo>
                <a:lnTo>
                  <a:pt x="726859" y="1532953"/>
                </a:lnTo>
                <a:lnTo>
                  <a:pt x="712876" y="1538605"/>
                </a:lnTo>
                <a:lnTo>
                  <a:pt x="702487" y="1548853"/>
                </a:lnTo>
                <a:lnTo>
                  <a:pt x="696683" y="1562265"/>
                </a:lnTo>
                <a:lnTo>
                  <a:pt x="696506" y="1577403"/>
                </a:lnTo>
                <a:lnTo>
                  <a:pt x="702195" y="1591437"/>
                </a:lnTo>
                <a:lnTo>
                  <a:pt x="712444" y="1601825"/>
                </a:lnTo>
                <a:lnTo>
                  <a:pt x="725830" y="1607591"/>
                </a:lnTo>
                <a:lnTo>
                  <a:pt x="740956" y="1607756"/>
                </a:lnTo>
                <a:lnTo>
                  <a:pt x="754976" y="1602117"/>
                </a:lnTo>
                <a:lnTo>
                  <a:pt x="771359" y="1567497"/>
                </a:lnTo>
                <a:lnTo>
                  <a:pt x="771372" y="1566583"/>
                </a:lnTo>
                <a:lnTo>
                  <a:pt x="791502" y="1562798"/>
                </a:lnTo>
                <a:close/>
              </a:path>
              <a:path w="4037329" h="3790950">
                <a:moveTo>
                  <a:pt x="796582" y="2574480"/>
                </a:moveTo>
                <a:lnTo>
                  <a:pt x="794677" y="2568384"/>
                </a:lnTo>
                <a:lnTo>
                  <a:pt x="770420" y="2575750"/>
                </a:lnTo>
                <a:lnTo>
                  <a:pt x="772198" y="2581846"/>
                </a:lnTo>
                <a:lnTo>
                  <a:pt x="796582" y="2574480"/>
                </a:lnTo>
                <a:close/>
              </a:path>
              <a:path w="4037329" h="3790950">
                <a:moveTo>
                  <a:pt x="820077" y="3366833"/>
                </a:moveTo>
                <a:lnTo>
                  <a:pt x="818553" y="3360737"/>
                </a:lnTo>
                <a:lnTo>
                  <a:pt x="793915" y="3366960"/>
                </a:lnTo>
                <a:lnTo>
                  <a:pt x="795566" y="3373056"/>
                </a:lnTo>
                <a:lnTo>
                  <a:pt x="820077" y="3366833"/>
                </a:lnTo>
                <a:close/>
              </a:path>
              <a:path w="4037329" h="3790950">
                <a:moveTo>
                  <a:pt x="835190" y="1554543"/>
                </a:moveTo>
                <a:lnTo>
                  <a:pt x="833920" y="1548320"/>
                </a:lnTo>
                <a:lnTo>
                  <a:pt x="809028" y="1553019"/>
                </a:lnTo>
                <a:lnTo>
                  <a:pt x="810171" y="1559242"/>
                </a:lnTo>
                <a:lnTo>
                  <a:pt x="835190" y="1554543"/>
                </a:lnTo>
                <a:close/>
              </a:path>
              <a:path w="4037329" h="3790950">
                <a:moveTo>
                  <a:pt x="839127" y="2561653"/>
                </a:moveTo>
                <a:lnTo>
                  <a:pt x="837222" y="2555557"/>
                </a:lnTo>
                <a:lnTo>
                  <a:pt x="812965" y="2562923"/>
                </a:lnTo>
                <a:lnTo>
                  <a:pt x="814743" y="2569019"/>
                </a:lnTo>
                <a:lnTo>
                  <a:pt x="839127" y="2561653"/>
                </a:lnTo>
                <a:close/>
              </a:path>
              <a:path w="4037329" h="3790950">
                <a:moveTo>
                  <a:pt x="863257" y="3355911"/>
                </a:moveTo>
                <a:lnTo>
                  <a:pt x="861606" y="3349815"/>
                </a:lnTo>
                <a:lnTo>
                  <a:pt x="837095" y="3356051"/>
                </a:lnTo>
                <a:lnTo>
                  <a:pt x="838619" y="3362134"/>
                </a:lnTo>
                <a:lnTo>
                  <a:pt x="863257" y="3355911"/>
                </a:lnTo>
                <a:close/>
              </a:path>
              <a:path w="4037329" h="3790950">
                <a:moveTo>
                  <a:pt x="878878" y="1546415"/>
                </a:moveTo>
                <a:lnTo>
                  <a:pt x="877608" y="1540192"/>
                </a:lnTo>
                <a:lnTo>
                  <a:pt x="852716" y="1544891"/>
                </a:lnTo>
                <a:lnTo>
                  <a:pt x="853859" y="1551114"/>
                </a:lnTo>
                <a:lnTo>
                  <a:pt x="878878" y="1546415"/>
                </a:lnTo>
                <a:close/>
              </a:path>
              <a:path w="4037329" h="3790950">
                <a:moveTo>
                  <a:pt x="881672" y="2548826"/>
                </a:moveTo>
                <a:lnTo>
                  <a:pt x="879767" y="2542730"/>
                </a:lnTo>
                <a:lnTo>
                  <a:pt x="855510" y="2550096"/>
                </a:lnTo>
                <a:lnTo>
                  <a:pt x="857288" y="2556192"/>
                </a:lnTo>
                <a:lnTo>
                  <a:pt x="881672" y="2548826"/>
                </a:lnTo>
                <a:close/>
              </a:path>
              <a:path w="4037329" h="3790950">
                <a:moveTo>
                  <a:pt x="906310" y="3344989"/>
                </a:moveTo>
                <a:lnTo>
                  <a:pt x="904786" y="3338893"/>
                </a:lnTo>
                <a:lnTo>
                  <a:pt x="880148" y="3345116"/>
                </a:lnTo>
                <a:lnTo>
                  <a:pt x="881672" y="3351212"/>
                </a:lnTo>
                <a:lnTo>
                  <a:pt x="906310" y="3344989"/>
                </a:lnTo>
                <a:close/>
              </a:path>
              <a:path w="4037329" h="3790950">
                <a:moveTo>
                  <a:pt x="922566" y="1538160"/>
                </a:moveTo>
                <a:lnTo>
                  <a:pt x="921296" y="1531937"/>
                </a:lnTo>
                <a:lnTo>
                  <a:pt x="896404" y="1536636"/>
                </a:lnTo>
                <a:lnTo>
                  <a:pt x="897547" y="1542859"/>
                </a:lnTo>
                <a:lnTo>
                  <a:pt x="922566" y="1538160"/>
                </a:lnTo>
                <a:close/>
              </a:path>
              <a:path w="4037329" h="3790950">
                <a:moveTo>
                  <a:pt x="924217" y="2535999"/>
                </a:moveTo>
                <a:lnTo>
                  <a:pt x="922312" y="2529903"/>
                </a:lnTo>
                <a:lnTo>
                  <a:pt x="898055" y="2537269"/>
                </a:lnTo>
                <a:lnTo>
                  <a:pt x="899833" y="2543365"/>
                </a:lnTo>
                <a:lnTo>
                  <a:pt x="924217" y="2535999"/>
                </a:lnTo>
                <a:close/>
              </a:path>
              <a:path w="4037329" h="3790950">
                <a:moveTo>
                  <a:pt x="949363" y="3334067"/>
                </a:moveTo>
                <a:lnTo>
                  <a:pt x="947839" y="3327971"/>
                </a:lnTo>
                <a:lnTo>
                  <a:pt x="923201" y="3334194"/>
                </a:lnTo>
                <a:lnTo>
                  <a:pt x="924725" y="3340290"/>
                </a:lnTo>
                <a:lnTo>
                  <a:pt x="949363" y="3334067"/>
                </a:lnTo>
                <a:close/>
              </a:path>
              <a:path w="4037329" h="3790950">
                <a:moveTo>
                  <a:pt x="966254" y="1530032"/>
                </a:moveTo>
                <a:lnTo>
                  <a:pt x="964984" y="1523809"/>
                </a:lnTo>
                <a:lnTo>
                  <a:pt x="940092" y="1528381"/>
                </a:lnTo>
                <a:lnTo>
                  <a:pt x="941235" y="1534731"/>
                </a:lnTo>
                <a:lnTo>
                  <a:pt x="966254" y="1530032"/>
                </a:lnTo>
                <a:close/>
              </a:path>
              <a:path w="4037329" h="3790950">
                <a:moveTo>
                  <a:pt x="966762" y="2523172"/>
                </a:moveTo>
                <a:lnTo>
                  <a:pt x="964857" y="2517076"/>
                </a:lnTo>
                <a:lnTo>
                  <a:pt x="940600" y="2524442"/>
                </a:lnTo>
                <a:lnTo>
                  <a:pt x="942378" y="2530411"/>
                </a:lnTo>
                <a:lnTo>
                  <a:pt x="966762" y="2523172"/>
                </a:lnTo>
                <a:close/>
              </a:path>
              <a:path w="4037329" h="3790950">
                <a:moveTo>
                  <a:pt x="992543" y="3323145"/>
                </a:moveTo>
                <a:lnTo>
                  <a:pt x="990892" y="3317049"/>
                </a:lnTo>
                <a:lnTo>
                  <a:pt x="966254" y="3323272"/>
                </a:lnTo>
                <a:lnTo>
                  <a:pt x="967905" y="3329368"/>
                </a:lnTo>
                <a:lnTo>
                  <a:pt x="992543" y="3323145"/>
                </a:lnTo>
                <a:close/>
              </a:path>
              <a:path w="4037329" h="3790950">
                <a:moveTo>
                  <a:pt x="1009307" y="2510218"/>
                </a:moveTo>
                <a:lnTo>
                  <a:pt x="1007402" y="2504249"/>
                </a:lnTo>
                <a:lnTo>
                  <a:pt x="983145" y="2511488"/>
                </a:lnTo>
                <a:lnTo>
                  <a:pt x="984923" y="2517584"/>
                </a:lnTo>
                <a:lnTo>
                  <a:pt x="1009307" y="2510218"/>
                </a:lnTo>
                <a:close/>
              </a:path>
              <a:path w="4037329" h="3790950">
                <a:moveTo>
                  <a:pt x="1009942" y="1521777"/>
                </a:moveTo>
                <a:lnTo>
                  <a:pt x="1008672" y="1515554"/>
                </a:lnTo>
                <a:lnTo>
                  <a:pt x="983780" y="1520253"/>
                </a:lnTo>
                <a:lnTo>
                  <a:pt x="984923" y="1526476"/>
                </a:lnTo>
                <a:lnTo>
                  <a:pt x="1009942" y="1521777"/>
                </a:lnTo>
                <a:close/>
              </a:path>
              <a:path w="4037329" h="3790950">
                <a:moveTo>
                  <a:pt x="1035596" y="3312223"/>
                </a:moveTo>
                <a:lnTo>
                  <a:pt x="1034072" y="3306127"/>
                </a:lnTo>
                <a:lnTo>
                  <a:pt x="1009434" y="3312350"/>
                </a:lnTo>
                <a:lnTo>
                  <a:pt x="1010958" y="3318446"/>
                </a:lnTo>
                <a:lnTo>
                  <a:pt x="1035596" y="3312223"/>
                </a:lnTo>
                <a:close/>
              </a:path>
              <a:path w="4037329" h="3790950">
                <a:moveTo>
                  <a:pt x="1051852" y="2497391"/>
                </a:moveTo>
                <a:lnTo>
                  <a:pt x="1049947" y="2491295"/>
                </a:lnTo>
                <a:lnTo>
                  <a:pt x="1025690" y="2498661"/>
                </a:lnTo>
                <a:lnTo>
                  <a:pt x="1027468" y="2504757"/>
                </a:lnTo>
                <a:lnTo>
                  <a:pt x="1051852" y="2497391"/>
                </a:lnTo>
                <a:close/>
              </a:path>
              <a:path w="4037329" h="3790950">
                <a:moveTo>
                  <a:pt x="1053630" y="1513649"/>
                </a:moveTo>
                <a:lnTo>
                  <a:pt x="1052360" y="1507299"/>
                </a:lnTo>
                <a:lnTo>
                  <a:pt x="1027468" y="1511998"/>
                </a:lnTo>
                <a:lnTo>
                  <a:pt x="1028611" y="1518221"/>
                </a:lnTo>
                <a:lnTo>
                  <a:pt x="1053630" y="1513649"/>
                </a:lnTo>
                <a:close/>
              </a:path>
              <a:path w="4037329" h="3790950">
                <a:moveTo>
                  <a:pt x="1078649" y="3301301"/>
                </a:moveTo>
                <a:lnTo>
                  <a:pt x="1077125" y="3295205"/>
                </a:lnTo>
                <a:lnTo>
                  <a:pt x="1052487" y="3301428"/>
                </a:lnTo>
                <a:lnTo>
                  <a:pt x="1054011" y="3307524"/>
                </a:lnTo>
                <a:lnTo>
                  <a:pt x="1078649" y="3301301"/>
                </a:lnTo>
                <a:close/>
              </a:path>
              <a:path w="4037329" h="3790950">
                <a:moveTo>
                  <a:pt x="1097318" y="1505394"/>
                </a:moveTo>
                <a:lnTo>
                  <a:pt x="1096048" y="1499171"/>
                </a:lnTo>
                <a:lnTo>
                  <a:pt x="1071156" y="1503870"/>
                </a:lnTo>
                <a:lnTo>
                  <a:pt x="1072299" y="1510093"/>
                </a:lnTo>
                <a:lnTo>
                  <a:pt x="1097318" y="1505394"/>
                </a:lnTo>
                <a:close/>
              </a:path>
              <a:path w="4037329" h="3790950">
                <a:moveTo>
                  <a:pt x="1121702" y="3290379"/>
                </a:moveTo>
                <a:lnTo>
                  <a:pt x="1120178" y="3284283"/>
                </a:lnTo>
                <a:lnTo>
                  <a:pt x="1095540" y="3290506"/>
                </a:lnTo>
                <a:lnTo>
                  <a:pt x="1097191" y="3296602"/>
                </a:lnTo>
                <a:lnTo>
                  <a:pt x="1121702" y="3290379"/>
                </a:lnTo>
                <a:close/>
              </a:path>
              <a:path w="4037329" h="3790950">
                <a:moveTo>
                  <a:pt x="1141006" y="1497139"/>
                </a:moveTo>
                <a:lnTo>
                  <a:pt x="1139736" y="1490916"/>
                </a:lnTo>
                <a:lnTo>
                  <a:pt x="1114844" y="1495615"/>
                </a:lnTo>
                <a:lnTo>
                  <a:pt x="1115987" y="1501838"/>
                </a:lnTo>
                <a:lnTo>
                  <a:pt x="1141006" y="1497139"/>
                </a:lnTo>
                <a:close/>
              </a:path>
              <a:path w="4037329" h="3790950">
                <a:moveTo>
                  <a:pt x="1164882" y="3279457"/>
                </a:moveTo>
                <a:lnTo>
                  <a:pt x="1163231" y="3273361"/>
                </a:lnTo>
                <a:lnTo>
                  <a:pt x="1138720" y="3279584"/>
                </a:lnTo>
                <a:lnTo>
                  <a:pt x="1140244" y="3285680"/>
                </a:lnTo>
                <a:lnTo>
                  <a:pt x="1164882" y="3279457"/>
                </a:lnTo>
                <a:close/>
              </a:path>
              <a:path w="4037329" h="3790950">
                <a:moveTo>
                  <a:pt x="1184694" y="1489011"/>
                </a:moveTo>
                <a:lnTo>
                  <a:pt x="1183424" y="1482788"/>
                </a:lnTo>
                <a:lnTo>
                  <a:pt x="1158532" y="1487487"/>
                </a:lnTo>
                <a:lnTo>
                  <a:pt x="1159675" y="1493710"/>
                </a:lnTo>
                <a:lnTo>
                  <a:pt x="1184694" y="1489011"/>
                </a:lnTo>
                <a:close/>
              </a:path>
              <a:path w="4037329" h="3790950">
                <a:moveTo>
                  <a:pt x="1228382" y="1480756"/>
                </a:moveTo>
                <a:lnTo>
                  <a:pt x="1227112" y="1474533"/>
                </a:lnTo>
                <a:lnTo>
                  <a:pt x="1202220" y="1479232"/>
                </a:lnTo>
                <a:lnTo>
                  <a:pt x="1203363" y="1485455"/>
                </a:lnTo>
                <a:lnTo>
                  <a:pt x="1228382" y="1480756"/>
                </a:lnTo>
                <a:close/>
              </a:path>
              <a:path w="4037329" h="3790950">
                <a:moveTo>
                  <a:pt x="1272070" y="1472628"/>
                </a:moveTo>
                <a:lnTo>
                  <a:pt x="1270800" y="1466405"/>
                </a:lnTo>
                <a:lnTo>
                  <a:pt x="1245908" y="1470977"/>
                </a:lnTo>
                <a:lnTo>
                  <a:pt x="1247051" y="1477327"/>
                </a:lnTo>
                <a:lnTo>
                  <a:pt x="1272070" y="1472628"/>
                </a:lnTo>
                <a:close/>
              </a:path>
              <a:path w="4037329" h="3790950">
                <a:moveTo>
                  <a:pt x="1315758" y="1464373"/>
                </a:moveTo>
                <a:lnTo>
                  <a:pt x="1314488" y="1458150"/>
                </a:lnTo>
                <a:lnTo>
                  <a:pt x="1289596" y="1462849"/>
                </a:lnTo>
                <a:lnTo>
                  <a:pt x="1290739" y="1469072"/>
                </a:lnTo>
                <a:lnTo>
                  <a:pt x="1315758" y="1464373"/>
                </a:lnTo>
                <a:close/>
              </a:path>
              <a:path w="4037329" h="3790950">
                <a:moveTo>
                  <a:pt x="1359446" y="1456245"/>
                </a:moveTo>
                <a:lnTo>
                  <a:pt x="1358176" y="1449895"/>
                </a:lnTo>
                <a:lnTo>
                  <a:pt x="1333284" y="1454594"/>
                </a:lnTo>
                <a:lnTo>
                  <a:pt x="1334427" y="1460817"/>
                </a:lnTo>
                <a:lnTo>
                  <a:pt x="1359446" y="1456245"/>
                </a:lnTo>
                <a:close/>
              </a:path>
              <a:path w="4037329" h="3790950">
                <a:moveTo>
                  <a:pt x="1495056" y="42125"/>
                </a:moveTo>
                <a:lnTo>
                  <a:pt x="1475384" y="4356"/>
                </a:lnTo>
                <a:lnTo>
                  <a:pt x="1461452" y="0"/>
                </a:lnTo>
                <a:lnTo>
                  <a:pt x="1446911" y="1181"/>
                </a:lnTo>
                <a:lnTo>
                  <a:pt x="1433487" y="8064"/>
                </a:lnTo>
                <a:lnTo>
                  <a:pt x="1423720" y="19697"/>
                </a:lnTo>
                <a:lnTo>
                  <a:pt x="1419339" y="33629"/>
                </a:lnTo>
                <a:lnTo>
                  <a:pt x="1420495" y="48183"/>
                </a:lnTo>
                <a:lnTo>
                  <a:pt x="1427391" y="61658"/>
                </a:lnTo>
                <a:lnTo>
                  <a:pt x="1439024" y="71361"/>
                </a:lnTo>
                <a:lnTo>
                  <a:pt x="1452994" y="75742"/>
                </a:lnTo>
                <a:lnTo>
                  <a:pt x="1467548" y="74574"/>
                </a:lnTo>
                <a:lnTo>
                  <a:pt x="1478114" y="69113"/>
                </a:lnTo>
                <a:lnTo>
                  <a:pt x="1489494" y="83502"/>
                </a:lnTo>
                <a:lnTo>
                  <a:pt x="1494447" y="79438"/>
                </a:lnTo>
                <a:lnTo>
                  <a:pt x="1483067" y="65138"/>
                </a:lnTo>
                <a:lnTo>
                  <a:pt x="1487690" y="59626"/>
                </a:lnTo>
                <a:lnTo>
                  <a:pt x="1490675" y="56057"/>
                </a:lnTo>
                <a:lnTo>
                  <a:pt x="1492986" y="48704"/>
                </a:lnTo>
                <a:lnTo>
                  <a:pt x="1495056" y="42125"/>
                </a:lnTo>
                <a:close/>
              </a:path>
              <a:path w="4037329" h="3790950">
                <a:moveTo>
                  <a:pt x="1522260" y="114236"/>
                </a:moveTo>
                <a:lnTo>
                  <a:pt x="1506385" y="94424"/>
                </a:lnTo>
                <a:lnTo>
                  <a:pt x="1501432" y="98361"/>
                </a:lnTo>
                <a:lnTo>
                  <a:pt x="1517307" y="118173"/>
                </a:lnTo>
                <a:lnTo>
                  <a:pt x="1522260" y="114236"/>
                </a:lnTo>
                <a:close/>
              </a:path>
              <a:path w="4037329" h="3790950">
                <a:moveTo>
                  <a:pt x="1549946" y="148907"/>
                </a:moveTo>
                <a:lnTo>
                  <a:pt x="1534071" y="129095"/>
                </a:lnTo>
                <a:lnTo>
                  <a:pt x="1529118" y="133032"/>
                </a:lnTo>
                <a:lnTo>
                  <a:pt x="1544993" y="152971"/>
                </a:lnTo>
                <a:lnTo>
                  <a:pt x="1549946" y="148907"/>
                </a:lnTo>
                <a:close/>
              </a:path>
              <a:path w="4037329" h="3790950">
                <a:moveTo>
                  <a:pt x="1577759" y="183705"/>
                </a:moveTo>
                <a:lnTo>
                  <a:pt x="1561884" y="163893"/>
                </a:lnTo>
                <a:lnTo>
                  <a:pt x="1556931" y="167830"/>
                </a:lnTo>
                <a:lnTo>
                  <a:pt x="1572806" y="187642"/>
                </a:lnTo>
                <a:lnTo>
                  <a:pt x="1577759" y="183705"/>
                </a:lnTo>
                <a:close/>
              </a:path>
              <a:path w="4037329" h="3790950">
                <a:moveTo>
                  <a:pt x="1605445" y="218376"/>
                </a:moveTo>
                <a:lnTo>
                  <a:pt x="1589570" y="198564"/>
                </a:lnTo>
                <a:lnTo>
                  <a:pt x="1584617" y="202501"/>
                </a:lnTo>
                <a:lnTo>
                  <a:pt x="1600492" y="222440"/>
                </a:lnTo>
                <a:lnTo>
                  <a:pt x="1605445" y="218376"/>
                </a:lnTo>
                <a:close/>
              </a:path>
              <a:path w="4037329" h="3790950">
                <a:moveTo>
                  <a:pt x="1633131" y="253174"/>
                </a:moveTo>
                <a:lnTo>
                  <a:pt x="1617383" y="233362"/>
                </a:lnTo>
                <a:lnTo>
                  <a:pt x="1612430" y="237299"/>
                </a:lnTo>
                <a:lnTo>
                  <a:pt x="1628178" y="257111"/>
                </a:lnTo>
                <a:lnTo>
                  <a:pt x="1633131" y="253174"/>
                </a:lnTo>
                <a:close/>
              </a:path>
              <a:path w="4037329" h="3790950">
                <a:moveTo>
                  <a:pt x="1660944" y="287845"/>
                </a:moveTo>
                <a:lnTo>
                  <a:pt x="1645069" y="268033"/>
                </a:lnTo>
                <a:lnTo>
                  <a:pt x="1640116" y="271970"/>
                </a:lnTo>
                <a:lnTo>
                  <a:pt x="1655991" y="291909"/>
                </a:lnTo>
                <a:lnTo>
                  <a:pt x="1660944" y="287845"/>
                </a:lnTo>
                <a:close/>
              </a:path>
              <a:path w="4037329" h="3790950">
                <a:moveTo>
                  <a:pt x="1688630" y="322643"/>
                </a:moveTo>
                <a:lnTo>
                  <a:pt x="1672882" y="302831"/>
                </a:lnTo>
                <a:lnTo>
                  <a:pt x="1667802" y="306768"/>
                </a:lnTo>
                <a:lnTo>
                  <a:pt x="1683677" y="326580"/>
                </a:lnTo>
                <a:lnTo>
                  <a:pt x="1688630" y="322643"/>
                </a:lnTo>
                <a:close/>
              </a:path>
              <a:path w="4037329" h="3790950">
                <a:moveTo>
                  <a:pt x="1716443" y="357314"/>
                </a:moveTo>
                <a:lnTo>
                  <a:pt x="1700568" y="337502"/>
                </a:lnTo>
                <a:lnTo>
                  <a:pt x="1695615" y="341439"/>
                </a:lnTo>
                <a:lnTo>
                  <a:pt x="1711490" y="361378"/>
                </a:lnTo>
                <a:lnTo>
                  <a:pt x="1716443" y="357314"/>
                </a:lnTo>
                <a:close/>
              </a:path>
              <a:path w="4037329" h="3790950">
                <a:moveTo>
                  <a:pt x="1717459" y="3441128"/>
                </a:moveTo>
                <a:lnTo>
                  <a:pt x="1692821" y="3435032"/>
                </a:lnTo>
                <a:lnTo>
                  <a:pt x="1691297" y="3441128"/>
                </a:lnTo>
                <a:lnTo>
                  <a:pt x="1715935" y="3447351"/>
                </a:lnTo>
                <a:lnTo>
                  <a:pt x="1717459" y="3441128"/>
                </a:lnTo>
                <a:close/>
              </a:path>
              <a:path w="4037329" h="3790950">
                <a:moveTo>
                  <a:pt x="1744129" y="392112"/>
                </a:moveTo>
                <a:lnTo>
                  <a:pt x="1728254" y="372300"/>
                </a:lnTo>
                <a:lnTo>
                  <a:pt x="1723301" y="376237"/>
                </a:lnTo>
                <a:lnTo>
                  <a:pt x="1739176" y="396049"/>
                </a:lnTo>
                <a:lnTo>
                  <a:pt x="1744129" y="392112"/>
                </a:lnTo>
                <a:close/>
              </a:path>
              <a:path w="4037329" h="3790950">
                <a:moveTo>
                  <a:pt x="1760639" y="3451923"/>
                </a:moveTo>
                <a:lnTo>
                  <a:pt x="1736001" y="3445700"/>
                </a:lnTo>
                <a:lnTo>
                  <a:pt x="1734477" y="3451923"/>
                </a:lnTo>
                <a:lnTo>
                  <a:pt x="1759115" y="3458019"/>
                </a:lnTo>
                <a:lnTo>
                  <a:pt x="1760639" y="3451923"/>
                </a:lnTo>
                <a:close/>
              </a:path>
              <a:path w="4037329" h="3790950">
                <a:moveTo>
                  <a:pt x="1771942" y="426783"/>
                </a:moveTo>
                <a:lnTo>
                  <a:pt x="1756067" y="406971"/>
                </a:lnTo>
                <a:lnTo>
                  <a:pt x="1751114" y="410908"/>
                </a:lnTo>
                <a:lnTo>
                  <a:pt x="1766862" y="430720"/>
                </a:lnTo>
                <a:lnTo>
                  <a:pt x="1771942" y="426783"/>
                </a:lnTo>
                <a:close/>
              </a:path>
              <a:path w="4037329" h="3790950">
                <a:moveTo>
                  <a:pt x="1799628" y="461581"/>
                </a:moveTo>
                <a:lnTo>
                  <a:pt x="1783753" y="441642"/>
                </a:lnTo>
                <a:lnTo>
                  <a:pt x="1778800" y="445706"/>
                </a:lnTo>
                <a:lnTo>
                  <a:pt x="1794675" y="465518"/>
                </a:lnTo>
                <a:lnTo>
                  <a:pt x="1799628" y="461581"/>
                </a:lnTo>
                <a:close/>
              </a:path>
              <a:path w="4037329" h="3790950">
                <a:moveTo>
                  <a:pt x="1803692" y="3462591"/>
                </a:moveTo>
                <a:lnTo>
                  <a:pt x="1779054" y="3456495"/>
                </a:lnTo>
                <a:lnTo>
                  <a:pt x="1777530" y="3462718"/>
                </a:lnTo>
                <a:lnTo>
                  <a:pt x="1802168" y="3468814"/>
                </a:lnTo>
                <a:lnTo>
                  <a:pt x="1803692" y="3462591"/>
                </a:lnTo>
                <a:close/>
              </a:path>
              <a:path w="4037329" h="3790950">
                <a:moveTo>
                  <a:pt x="1827314" y="496252"/>
                </a:moveTo>
                <a:lnTo>
                  <a:pt x="1811566" y="476440"/>
                </a:lnTo>
                <a:lnTo>
                  <a:pt x="1806486" y="480377"/>
                </a:lnTo>
                <a:lnTo>
                  <a:pt x="1822361" y="500189"/>
                </a:lnTo>
                <a:lnTo>
                  <a:pt x="1827314" y="496252"/>
                </a:lnTo>
                <a:close/>
              </a:path>
              <a:path w="4037329" h="3790950">
                <a:moveTo>
                  <a:pt x="1846872" y="3473386"/>
                </a:moveTo>
                <a:lnTo>
                  <a:pt x="1822234" y="3467290"/>
                </a:lnTo>
                <a:lnTo>
                  <a:pt x="1820710" y="3473386"/>
                </a:lnTo>
                <a:lnTo>
                  <a:pt x="1845348" y="3479609"/>
                </a:lnTo>
                <a:lnTo>
                  <a:pt x="1846872" y="3473386"/>
                </a:lnTo>
                <a:close/>
              </a:path>
              <a:path w="4037329" h="3790950">
                <a:moveTo>
                  <a:pt x="1855127" y="531050"/>
                </a:moveTo>
                <a:lnTo>
                  <a:pt x="1839252" y="511111"/>
                </a:lnTo>
                <a:lnTo>
                  <a:pt x="1834299" y="515175"/>
                </a:lnTo>
                <a:lnTo>
                  <a:pt x="1850174" y="534987"/>
                </a:lnTo>
                <a:lnTo>
                  <a:pt x="1855127" y="531050"/>
                </a:lnTo>
                <a:close/>
              </a:path>
              <a:path w="4037329" h="3790950">
                <a:moveTo>
                  <a:pt x="1890052" y="3484181"/>
                </a:moveTo>
                <a:lnTo>
                  <a:pt x="1865414" y="3477958"/>
                </a:lnTo>
                <a:lnTo>
                  <a:pt x="1863763" y="3484181"/>
                </a:lnTo>
                <a:lnTo>
                  <a:pt x="1888528" y="3490277"/>
                </a:lnTo>
                <a:lnTo>
                  <a:pt x="1890052" y="3484181"/>
                </a:lnTo>
                <a:close/>
              </a:path>
              <a:path w="4037329" h="3790950">
                <a:moveTo>
                  <a:pt x="1933105" y="3494849"/>
                </a:moveTo>
                <a:lnTo>
                  <a:pt x="1908467" y="3488753"/>
                </a:lnTo>
                <a:lnTo>
                  <a:pt x="1906943" y="3494849"/>
                </a:lnTo>
                <a:lnTo>
                  <a:pt x="1931581" y="3501072"/>
                </a:lnTo>
                <a:lnTo>
                  <a:pt x="1933105" y="3494849"/>
                </a:lnTo>
                <a:close/>
              </a:path>
              <a:path w="4037329" h="3790950">
                <a:moveTo>
                  <a:pt x="1976285" y="3505644"/>
                </a:moveTo>
                <a:lnTo>
                  <a:pt x="1951647" y="3499548"/>
                </a:lnTo>
                <a:lnTo>
                  <a:pt x="1950123" y="3505644"/>
                </a:lnTo>
                <a:lnTo>
                  <a:pt x="1974761" y="3511740"/>
                </a:lnTo>
                <a:lnTo>
                  <a:pt x="1976285" y="3505644"/>
                </a:lnTo>
                <a:close/>
              </a:path>
              <a:path w="4037329" h="3790950">
                <a:moveTo>
                  <a:pt x="2019338" y="3516439"/>
                </a:moveTo>
                <a:lnTo>
                  <a:pt x="1994687" y="3510216"/>
                </a:lnTo>
                <a:lnTo>
                  <a:pt x="1993163" y="3516439"/>
                </a:lnTo>
                <a:lnTo>
                  <a:pt x="2017814" y="3522535"/>
                </a:lnTo>
                <a:lnTo>
                  <a:pt x="2019338" y="3516439"/>
                </a:lnTo>
                <a:close/>
              </a:path>
              <a:path w="4037329" h="3790950">
                <a:moveTo>
                  <a:pt x="2062518" y="3527107"/>
                </a:moveTo>
                <a:lnTo>
                  <a:pt x="2037880" y="3521011"/>
                </a:lnTo>
                <a:lnTo>
                  <a:pt x="2036356" y="3527107"/>
                </a:lnTo>
                <a:lnTo>
                  <a:pt x="2060994" y="3533330"/>
                </a:lnTo>
                <a:lnTo>
                  <a:pt x="2062518" y="3527107"/>
                </a:lnTo>
                <a:close/>
              </a:path>
              <a:path w="4037329" h="3790950">
                <a:moveTo>
                  <a:pt x="2105698" y="3537902"/>
                </a:moveTo>
                <a:lnTo>
                  <a:pt x="2081060" y="3531679"/>
                </a:lnTo>
                <a:lnTo>
                  <a:pt x="2079536" y="3537902"/>
                </a:lnTo>
                <a:lnTo>
                  <a:pt x="2104174" y="3543998"/>
                </a:lnTo>
                <a:lnTo>
                  <a:pt x="2105698" y="3537902"/>
                </a:lnTo>
                <a:close/>
              </a:path>
              <a:path w="4037329" h="3790950">
                <a:moveTo>
                  <a:pt x="2148751" y="3548570"/>
                </a:moveTo>
                <a:lnTo>
                  <a:pt x="2124113" y="3542474"/>
                </a:lnTo>
                <a:lnTo>
                  <a:pt x="2122589" y="3548697"/>
                </a:lnTo>
                <a:lnTo>
                  <a:pt x="2147227" y="3554793"/>
                </a:lnTo>
                <a:lnTo>
                  <a:pt x="2148751" y="3548570"/>
                </a:lnTo>
                <a:close/>
              </a:path>
              <a:path w="4037329" h="3790950">
                <a:moveTo>
                  <a:pt x="2191931" y="3559365"/>
                </a:moveTo>
                <a:lnTo>
                  <a:pt x="2167293" y="3553269"/>
                </a:lnTo>
                <a:lnTo>
                  <a:pt x="2165769" y="3559365"/>
                </a:lnTo>
                <a:lnTo>
                  <a:pt x="2190407" y="3565588"/>
                </a:lnTo>
                <a:lnTo>
                  <a:pt x="2191931" y="3559365"/>
                </a:lnTo>
                <a:close/>
              </a:path>
              <a:path w="4037329" h="3790950">
                <a:moveTo>
                  <a:pt x="2235111" y="3570160"/>
                </a:moveTo>
                <a:lnTo>
                  <a:pt x="2210473" y="3563937"/>
                </a:lnTo>
                <a:lnTo>
                  <a:pt x="2208822" y="3570160"/>
                </a:lnTo>
                <a:lnTo>
                  <a:pt x="2233460" y="3576256"/>
                </a:lnTo>
                <a:lnTo>
                  <a:pt x="2235111" y="3570160"/>
                </a:lnTo>
                <a:close/>
              </a:path>
              <a:path w="4037329" h="3790950">
                <a:moveTo>
                  <a:pt x="2278164" y="3580828"/>
                </a:moveTo>
                <a:lnTo>
                  <a:pt x="2253526" y="3574732"/>
                </a:lnTo>
                <a:lnTo>
                  <a:pt x="2252002" y="3580828"/>
                </a:lnTo>
                <a:lnTo>
                  <a:pt x="2276640" y="3587051"/>
                </a:lnTo>
                <a:lnTo>
                  <a:pt x="2278164" y="3580828"/>
                </a:lnTo>
                <a:close/>
              </a:path>
              <a:path w="4037329" h="3790950">
                <a:moveTo>
                  <a:pt x="2321344" y="3591623"/>
                </a:moveTo>
                <a:lnTo>
                  <a:pt x="2296706" y="3585527"/>
                </a:lnTo>
                <a:lnTo>
                  <a:pt x="2295182" y="3591623"/>
                </a:lnTo>
                <a:lnTo>
                  <a:pt x="2319820" y="3597719"/>
                </a:lnTo>
                <a:lnTo>
                  <a:pt x="2321344" y="3591623"/>
                </a:lnTo>
                <a:close/>
              </a:path>
              <a:path w="4037329" h="3790950">
                <a:moveTo>
                  <a:pt x="2326170" y="1589595"/>
                </a:moveTo>
                <a:lnTo>
                  <a:pt x="2300897" y="1586928"/>
                </a:lnTo>
                <a:lnTo>
                  <a:pt x="2300135" y="1593278"/>
                </a:lnTo>
                <a:lnTo>
                  <a:pt x="2325408" y="1595945"/>
                </a:lnTo>
                <a:lnTo>
                  <a:pt x="2326170" y="1589595"/>
                </a:lnTo>
                <a:close/>
              </a:path>
              <a:path w="4037329" h="3790950">
                <a:moveTo>
                  <a:pt x="2364397" y="3602418"/>
                </a:moveTo>
                <a:lnTo>
                  <a:pt x="2339759" y="3596195"/>
                </a:lnTo>
                <a:lnTo>
                  <a:pt x="2338235" y="3602418"/>
                </a:lnTo>
                <a:lnTo>
                  <a:pt x="2362873" y="3608514"/>
                </a:lnTo>
                <a:lnTo>
                  <a:pt x="2364397" y="3602418"/>
                </a:lnTo>
                <a:close/>
              </a:path>
              <a:path w="4037329" h="3790950">
                <a:moveTo>
                  <a:pt x="2370366" y="1594294"/>
                </a:moveTo>
                <a:lnTo>
                  <a:pt x="2345093" y="1591627"/>
                </a:lnTo>
                <a:lnTo>
                  <a:pt x="2344458" y="1597850"/>
                </a:lnTo>
                <a:lnTo>
                  <a:pt x="2369604" y="1600517"/>
                </a:lnTo>
                <a:lnTo>
                  <a:pt x="2370366" y="1594294"/>
                </a:lnTo>
                <a:close/>
              </a:path>
              <a:path w="4037329" h="3790950">
                <a:moveTo>
                  <a:pt x="2407577" y="3613086"/>
                </a:moveTo>
                <a:lnTo>
                  <a:pt x="2382939" y="3606990"/>
                </a:lnTo>
                <a:lnTo>
                  <a:pt x="2381415" y="3613086"/>
                </a:lnTo>
                <a:lnTo>
                  <a:pt x="2406053" y="3619309"/>
                </a:lnTo>
                <a:lnTo>
                  <a:pt x="2407577" y="3613086"/>
                </a:lnTo>
                <a:close/>
              </a:path>
              <a:path w="4037329" h="3790950">
                <a:moveTo>
                  <a:pt x="2414562" y="1598866"/>
                </a:moveTo>
                <a:lnTo>
                  <a:pt x="2389289" y="1596199"/>
                </a:lnTo>
                <a:lnTo>
                  <a:pt x="2388654" y="1602549"/>
                </a:lnTo>
                <a:lnTo>
                  <a:pt x="2413800" y="1605216"/>
                </a:lnTo>
                <a:lnTo>
                  <a:pt x="2414562" y="1598866"/>
                </a:lnTo>
                <a:close/>
              </a:path>
              <a:path w="4037329" h="3790950">
                <a:moveTo>
                  <a:pt x="2450757" y="3623881"/>
                </a:moveTo>
                <a:lnTo>
                  <a:pt x="2426119" y="3617658"/>
                </a:lnTo>
                <a:lnTo>
                  <a:pt x="2424468" y="3623881"/>
                </a:lnTo>
                <a:lnTo>
                  <a:pt x="2449233" y="3629977"/>
                </a:lnTo>
                <a:lnTo>
                  <a:pt x="2450757" y="3623881"/>
                </a:lnTo>
                <a:close/>
              </a:path>
              <a:path w="4037329" h="3790950">
                <a:moveTo>
                  <a:pt x="2458758" y="1603565"/>
                </a:moveTo>
                <a:lnTo>
                  <a:pt x="2433485" y="1600898"/>
                </a:lnTo>
                <a:lnTo>
                  <a:pt x="2432850" y="1607248"/>
                </a:lnTo>
                <a:lnTo>
                  <a:pt x="2458123" y="1609915"/>
                </a:lnTo>
                <a:lnTo>
                  <a:pt x="2458758" y="1603565"/>
                </a:lnTo>
                <a:close/>
              </a:path>
              <a:path w="4037329" h="3790950">
                <a:moveTo>
                  <a:pt x="2493810" y="3634549"/>
                </a:moveTo>
                <a:lnTo>
                  <a:pt x="2469172" y="3628453"/>
                </a:lnTo>
                <a:lnTo>
                  <a:pt x="2467648" y="3634676"/>
                </a:lnTo>
                <a:lnTo>
                  <a:pt x="2492286" y="3640772"/>
                </a:lnTo>
                <a:lnTo>
                  <a:pt x="2493810" y="3634549"/>
                </a:lnTo>
                <a:close/>
              </a:path>
              <a:path w="4037329" h="3790950">
                <a:moveTo>
                  <a:pt x="2502954" y="1608264"/>
                </a:moveTo>
                <a:lnTo>
                  <a:pt x="2477681" y="1605597"/>
                </a:lnTo>
                <a:lnTo>
                  <a:pt x="2477046" y="1611947"/>
                </a:lnTo>
                <a:lnTo>
                  <a:pt x="2502319" y="1614614"/>
                </a:lnTo>
                <a:lnTo>
                  <a:pt x="2502954" y="1608264"/>
                </a:lnTo>
                <a:close/>
              </a:path>
              <a:path w="4037329" h="3790950">
                <a:moveTo>
                  <a:pt x="2536990" y="3645344"/>
                </a:moveTo>
                <a:lnTo>
                  <a:pt x="2512352" y="3639248"/>
                </a:lnTo>
                <a:lnTo>
                  <a:pt x="2510828" y="3645344"/>
                </a:lnTo>
                <a:lnTo>
                  <a:pt x="2535466" y="3651567"/>
                </a:lnTo>
                <a:lnTo>
                  <a:pt x="2536990" y="3645344"/>
                </a:lnTo>
                <a:close/>
              </a:path>
              <a:path w="4037329" h="3790950">
                <a:moveTo>
                  <a:pt x="2547150" y="1612963"/>
                </a:moveTo>
                <a:lnTo>
                  <a:pt x="2521877" y="1610296"/>
                </a:lnTo>
                <a:lnTo>
                  <a:pt x="2521242" y="1616519"/>
                </a:lnTo>
                <a:lnTo>
                  <a:pt x="2546515" y="1619186"/>
                </a:lnTo>
                <a:lnTo>
                  <a:pt x="2547150" y="1612963"/>
                </a:lnTo>
                <a:close/>
              </a:path>
              <a:path w="4037329" h="3790950">
                <a:moveTo>
                  <a:pt x="2580170" y="3656139"/>
                </a:moveTo>
                <a:lnTo>
                  <a:pt x="2555405" y="3649916"/>
                </a:lnTo>
                <a:lnTo>
                  <a:pt x="2553881" y="3656139"/>
                </a:lnTo>
                <a:lnTo>
                  <a:pt x="2578519" y="3662235"/>
                </a:lnTo>
                <a:lnTo>
                  <a:pt x="2580170" y="3656139"/>
                </a:lnTo>
                <a:close/>
              </a:path>
              <a:path w="4037329" h="3790950">
                <a:moveTo>
                  <a:pt x="2591346" y="1617662"/>
                </a:moveTo>
                <a:lnTo>
                  <a:pt x="2566073" y="1614995"/>
                </a:lnTo>
                <a:lnTo>
                  <a:pt x="2565438" y="1621218"/>
                </a:lnTo>
                <a:lnTo>
                  <a:pt x="2590711" y="1623885"/>
                </a:lnTo>
                <a:lnTo>
                  <a:pt x="2591346" y="1617662"/>
                </a:lnTo>
                <a:close/>
              </a:path>
              <a:path w="4037329" h="3790950">
                <a:moveTo>
                  <a:pt x="2623223" y="3666807"/>
                </a:moveTo>
                <a:lnTo>
                  <a:pt x="2598585" y="3660711"/>
                </a:lnTo>
                <a:lnTo>
                  <a:pt x="2597061" y="3666807"/>
                </a:lnTo>
                <a:lnTo>
                  <a:pt x="2621699" y="3673030"/>
                </a:lnTo>
                <a:lnTo>
                  <a:pt x="2623223" y="3666807"/>
                </a:lnTo>
                <a:close/>
              </a:path>
              <a:path w="4037329" h="3790950">
                <a:moveTo>
                  <a:pt x="2635542" y="1622234"/>
                </a:moveTo>
                <a:lnTo>
                  <a:pt x="2610269" y="1619567"/>
                </a:lnTo>
                <a:lnTo>
                  <a:pt x="2609634" y="1625917"/>
                </a:lnTo>
                <a:lnTo>
                  <a:pt x="2634907" y="1628584"/>
                </a:lnTo>
                <a:lnTo>
                  <a:pt x="2635542" y="1622234"/>
                </a:lnTo>
                <a:close/>
              </a:path>
              <a:path w="4037329" h="3790950">
                <a:moveTo>
                  <a:pt x="2666403" y="3677602"/>
                </a:moveTo>
                <a:lnTo>
                  <a:pt x="2641765" y="3671506"/>
                </a:lnTo>
                <a:lnTo>
                  <a:pt x="2640241" y="3677602"/>
                </a:lnTo>
                <a:lnTo>
                  <a:pt x="2664879" y="3683698"/>
                </a:lnTo>
                <a:lnTo>
                  <a:pt x="2666403" y="3677602"/>
                </a:lnTo>
                <a:close/>
              </a:path>
              <a:path w="4037329" h="3790950">
                <a:moveTo>
                  <a:pt x="2679738" y="1626933"/>
                </a:moveTo>
                <a:lnTo>
                  <a:pt x="2654465" y="1624266"/>
                </a:lnTo>
                <a:lnTo>
                  <a:pt x="2653830" y="1630616"/>
                </a:lnTo>
                <a:lnTo>
                  <a:pt x="2679103" y="1633283"/>
                </a:lnTo>
                <a:lnTo>
                  <a:pt x="2679738" y="1626933"/>
                </a:lnTo>
                <a:close/>
              </a:path>
              <a:path w="4037329" h="3790950">
                <a:moveTo>
                  <a:pt x="2709456" y="3688397"/>
                </a:moveTo>
                <a:lnTo>
                  <a:pt x="2684818" y="3682174"/>
                </a:lnTo>
                <a:lnTo>
                  <a:pt x="2683294" y="3688397"/>
                </a:lnTo>
                <a:lnTo>
                  <a:pt x="2707932" y="3694493"/>
                </a:lnTo>
                <a:lnTo>
                  <a:pt x="2709456" y="3688397"/>
                </a:lnTo>
                <a:close/>
              </a:path>
              <a:path w="4037329" h="3790950">
                <a:moveTo>
                  <a:pt x="2723934" y="1631632"/>
                </a:moveTo>
                <a:lnTo>
                  <a:pt x="2698661" y="1628965"/>
                </a:lnTo>
                <a:lnTo>
                  <a:pt x="2698026" y="1635315"/>
                </a:lnTo>
                <a:lnTo>
                  <a:pt x="2723299" y="1637982"/>
                </a:lnTo>
                <a:lnTo>
                  <a:pt x="2723934" y="1631632"/>
                </a:lnTo>
                <a:close/>
              </a:path>
              <a:path w="4037329" h="3790950">
                <a:moveTo>
                  <a:pt x="2752636" y="3699065"/>
                </a:moveTo>
                <a:lnTo>
                  <a:pt x="2727998" y="3692969"/>
                </a:lnTo>
                <a:lnTo>
                  <a:pt x="2726474" y="3699065"/>
                </a:lnTo>
                <a:lnTo>
                  <a:pt x="2751112" y="3705288"/>
                </a:lnTo>
                <a:lnTo>
                  <a:pt x="2752636" y="3699065"/>
                </a:lnTo>
                <a:close/>
              </a:path>
              <a:path w="4037329" h="3790950">
                <a:moveTo>
                  <a:pt x="2768130" y="1636331"/>
                </a:moveTo>
                <a:lnTo>
                  <a:pt x="2742857" y="1633664"/>
                </a:lnTo>
                <a:lnTo>
                  <a:pt x="2742222" y="1639887"/>
                </a:lnTo>
                <a:lnTo>
                  <a:pt x="2767495" y="1642554"/>
                </a:lnTo>
                <a:lnTo>
                  <a:pt x="2768130" y="1636331"/>
                </a:lnTo>
                <a:close/>
              </a:path>
              <a:path w="4037329" h="3790950">
                <a:moveTo>
                  <a:pt x="2795816" y="3709860"/>
                </a:moveTo>
                <a:lnTo>
                  <a:pt x="2771178" y="3703637"/>
                </a:lnTo>
                <a:lnTo>
                  <a:pt x="2769527" y="3709860"/>
                </a:lnTo>
                <a:lnTo>
                  <a:pt x="2794165" y="3715956"/>
                </a:lnTo>
                <a:lnTo>
                  <a:pt x="2795816" y="3709860"/>
                </a:lnTo>
                <a:close/>
              </a:path>
              <a:path w="4037329" h="3790950">
                <a:moveTo>
                  <a:pt x="2812326" y="1640903"/>
                </a:moveTo>
                <a:lnTo>
                  <a:pt x="2787053" y="1638236"/>
                </a:lnTo>
                <a:lnTo>
                  <a:pt x="2786418" y="1644586"/>
                </a:lnTo>
                <a:lnTo>
                  <a:pt x="2811691" y="1647253"/>
                </a:lnTo>
                <a:lnTo>
                  <a:pt x="2812326" y="1640903"/>
                </a:lnTo>
                <a:close/>
              </a:path>
              <a:path w="4037329" h="3790950">
                <a:moveTo>
                  <a:pt x="2838869" y="3720528"/>
                </a:moveTo>
                <a:lnTo>
                  <a:pt x="2814231" y="3714432"/>
                </a:lnTo>
                <a:lnTo>
                  <a:pt x="2812707" y="3720655"/>
                </a:lnTo>
                <a:lnTo>
                  <a:pt x="2837345" y="3726751"/>
                </a:lnTo>
                <a:lnTo>
                  <a:pt x="2838869" y="3720528"/>
                </a:lnTo>
                <a:close/>
              </a:path>
              <a:path w="4037329" h="3790950">
                <a:moveTo>
                  <a:pt x="2856522" y="1645602"/>
                </a:moveTo>
                <a:lnTo>
                  <a:pt x="2831249" y="1642935"/>
                </a:lnTo>
                <a:lnTo>
                  <a:pt x="2830614" y="1649285"/>
                </a:lnTo>
                <a:lnTo>
                  <a:pt x="2855887" y="1651952"/>
                </a:lnTo>
                <a:lnTo>
                  <a:pt x="2856522" y="1645602"/>
                </a:lnTo>
                <a:close/>
              </a:path>
              <a:path w="4037329" h="3790950">
                <a:moveTo>
                  <a:pt x="2882049" y="3731323"/>
                </a:moveTo>
                <a:lnTo>
                  <a:pt x="2857411" y="3725227"/>
                </a:lnTo>
                <a:lnTo>
                  <a:pt x="2855887" y="3731323"/>
                </a:lnTo>
                <a:lnTo>
                  <a:pt x="2880525" y="3737546"/>
                </a:lnTo>
                <a:lnTo>
                  <a:pt x="2882049" y="3731323"/>
                </a:lnTo>
                <a:close/>
              </a:path>
              <a:path w="4037329" h="3790950">
                <a:moveTo>
                  <a:pt x="2900718" y="1650301"/>
                </a:moveTo>
                <a:lnTo>
                  <a:pt x="2875572" y="1647634"/>
                </a:lnTo>
                <a:lnTo>
                  <a:pt x="2874810" y="1653984"/>
                </a:lnTo>
                <a:lnTo>
                  <a:pt x="2900083" y="1656651"/>
                </a:lnTo>
                <a:lnTo>
                  <a:pt x="2900718" y="1650301"/>
                </a:lnTo>
                <a:close/>
              </a:path>
              <a:path w="4037329" h="3790950">
                <a:moveTo>
                  <a:pt x="2944914" y="1655000"/>
                </a:moveTo>
                <a:lnTo>
                  <a:pt x="2919768" y="1652333"/>
                </a:lnTo>
                <a:lnTo>
                  <a:pt x="2919006" y="1658556"/>
                </a:lnTo>
                <a:lnTo>
                  <a:pt x="2944279" y="1661223"/>
                </a:lnTo>
                <a:lnTo>
                  <a:pt x="2944914" y="1655000"/>
                </a:lnTo>
                <a:close/>
              </a:path>
              <a:path w="4037329" h="3790950">
                <a:moveTo>
                  <a:pt x="2980982" y="1188529"/>
                </a:moveTo>
                <a:lnTo>
                  <a:pt x="2979585" y="1182306"/>
                </a:lnTo>
                <a:lnTo>
                  <a:pt x="2954820" y="1187640"/>
                </a:lnTo>
                <a:lnTo>
                  <a:pt x="2956090" y="1193863"/>
                </a:lnTo>
                <a:lnTo>
                  <a:pt x="2980982" y="1188529"/>
                </a:lnTo>
                <a:close/>
              </a:path>
              <a:path w="4037329" h="3790950">
                <a:moveTo>
                  <a:pt x="2989237" y="1659699"/>
                </a:moveTo>
                <a:lnTo>
                  <a:pt x="2963964" y="1657032"/>
                </a:lnTo>
                <a:lnTo>
                  <a:pt x="2963202" y="1663255"/>
                </a:lnTo>
                <a:lnTo>
                  <a:pt x="2988475" y="1665922"/>
                </a:lnTo>
                <a:lnTo>
                  <a:pt x="2989237" y="1659699"/>
                </a:lnTo>
                <a:close/>
              </a:path>
              <a:path w="4037329" h="3790950">
                <a:moveTo>
                  <a:pt x="2992958" y="3746677"/>
                </a:moveTo>
                <a:lnTo>
                  <a:pt x="2988068" y="3733304"/>
                </a:lnTo>
                <a:lnTo>
                  <a:pt x="2978277" y="3722446"/>
                </a:lnTo>
                <a:lnTo>
                  <a:pt x="2964599" y="3715956"/>
                </a:lnTo>
                <a:lnTo>
                  <a:pt x="2949537" y="3715283"/>
                </a:lnTo>
                <a:lnTo>
                  <a:pt x="2935821" y="3720287"/>
                </a:lnTo>
                <a:lnTo>
                  <a:pt x="2924975" y="3730053"/>
                </a:lnTo>
                <a:lnTo>
                  <a:pt x="2919869" y="3740797"/>
                </a:lnTo>
                <a:lnTo>
                  <a:pt x="2900464" y="3735895"/>
                </a:lnTo>
                <a:lnTo>
                  <a:pt x="2898940" y="3742118"/>
                </a:lnTo>
                <a:lnTo>
                  <a:pt x="2918345" y="3746944"/>
                </a:lnTo>
                <a:lnTo>
                  <a:pt x="2917799" y="3758806"/>
                </a:lnTo>
                <a:lnTo>
                  <a:pt x="2922765" y="3772522"/>
                </a:lnTo>
                <a:lnTo>
                  <a:pt x="2932506" y="3783380"/>
                </a:lnTo>
                <a:lnTo>
                  <a:pt x="2946184" y="3789857"/>
                </a:lnTo>
                <a:lnTo>
                  <a:pt x="2961309" y="3790543"/>
                </a:lnTo>
                <a:lnTo>
                  <a:pt x="2975051" y="3785552"/>
                </a:lnTo>
                <a:lnTo>
                  <a:pt x="2985909" y="3775773"/>
                </a:lnTo>
                <a:lnTo>
                  <a:pt x="2992412" y="3762108"/>
                </a:lnTo>
                <a:lnTo>
                  <a:pt x="2992678" y="3755974"/>
                </a:lnTo>
                <a:lnTo>
                  <a:pt x="2992958" y="3749814"/>
                </a:lnTo>
                <a:lnTo>
                  <a:pt x="2992958" y="3746677"/>
                </a:lnTo>
                <a:close/>
              </a:path>
              <a:path w="4037329" h="3790950">
                <a:moveTo>
                  <a:pt x="3024416" y="1179258"/>
                </a:moveTo>
                <a:lnTo>
                  <a:pt x="3023019" y="1173035"/>
                </a:lnTo>
                <a:lnTo>
                  <a:pt x="2998254" y="1178369"/>
                </a:lnTo>
                <a:lnTo>
                  <a:pt x="2999524" y="1184465"/>
                </a:lnTo>
                <a:lnTo>
                  <a:pt x="3024416" y="1179258"/>
                </a:lnTo>
                <a:close/>
              </a:path>
              <a:path w="4037329" h="3790950">
                <a:moveTo>
                  <a:pt x="3033433" y="1664271"/>
                </a:moveTo>
                <a:lnTo>
                  <a:pt x="3008160" y="1661604"/>
                </a:lnTo>
                <a:lnTo>
                  <a:pt x="3007398" y="1667954"/>
                </a:lnTo>
                <a:lnTo>
                  <a:pt x="3032671" y="1670621"/>
                </a:lnTo>
                <a:lnTo>
                  <a:pt x="3033433" y="1664271"/>
                </a:lnTo>
                <a:close/>
              </a:path>
              <a:path w="4037329" h="3790950">
                <a:moveTo>
                  <a:pt x="3067850" y="1169987"/>
                </a:moveTo>
                <a:lnTo>
                  <a:pt x="3066580" y="1163764"/>
                </a:lnTo>
                <a:lnTo>
                  <a:pt x="3041688" y="1168971"/>
                </a:lnTo>
                <a:lnTo>
                  <a:pt x="3043085" y="1175194"/>
                </a:lnTo>
                <a:lnTo>
                  <a:pt x="3067850" y="1169987"/>
                </a:lnTo>
                <a:close/>
              </a:path>
              <a:path w="4037329" h="3790950">
                <a:moveTo>
                  <a:pt x="3077629" y="1668970"/>
                </a:moveTo>
                <a:lnTo>
                  <a:pt x="3052356" y="1666303"/>
                </a:lnTo>
                <a:lnTo>
                  <a:pt x="3051594" y="1672653"/>
                </a:lnTo>
                <a:lnTo>
                  <a:pt x="3076867" y="1675320"/>
                </a:lnTo>
                <a:lnTo>
                  <a:pt x="3077629" y="1668970"/>
                </a:lnTo>
                <a:close/>
              </a:path>
              <a:path w="4037329" h="3790950">
                <a:moveTo>
                  <a:pt x="3111284" y="1160589"/>
                </a:moveTo>
                <a:lnTo>
                  <a:pt x="3110014" y="1154366"/>
                </a:lnTo>
                <a:lnTo>
                  <a:pt x="3085122" y="1159700"/>
                </a:lnTo>
                <a:lnTo>
                  <a:pt x="3086519" y="1165923"/>
                </a:lnTo>
                <a:lnTo>
                  <a:pt x="3111284" y="1160589"/>
                </a:lnTo>
                <a:close/>
              </a:path>
              <a:path w="4037329" h="3790950">
                <a:moveTo>
                  <a:pt x="3121825" y="1673669"/>
                </a:moveTo>
                <a:lnTo>
                  <a:pt x="3096552" y="1671002"/>
                </a:lnTo>
                <a:lnTo>
                  <a:pt x="3095917" y="1677352"/>
                </a:lnTo>
                <a:lnTo>
                  <a:pt x="3121063" y="1680019"/>
                </a:lnTo>
                <a:lnTo>
                  <a:pt x="3121825" y="1673669"/>
                </a:lnTo>
                <a:close/>
              </a:path>
              <a:path w="4037329" h="3790950">
                <a:moveTo>
                  <a:pt x="3154845" y="1151318"/>
                </a:moveTo>
                <a:lnTo>
                  <a:pt x="3153448" y="1145095"/>
                </a:lnTo>
                <a:lnTo>
                  <a:pt x="3128683" y="1150429"/>
                </a:lnTo>
                <a:lnTo>
                  <a:pt x="3129953" y="1156652"/>
                </a:lnTo>
                <a:lnTo>
                  <a:pt x="3154845" y="1151318"/>
                </a:lnTo>
                <a:close/>
              </a:path>
              <a:path w="4037329" h="3790950">
                <a:moveTo>
                  <a:pt x="3166021" y="1678368"/>
                </a:moveTo>
                <a:lnTo>
                  <a:pt x="3140748" y="1675701"/>
                </a:lnTo>
                <a:lnTo>
                  <a:pt x="3140113" y="1681924"/>
                </a:lnTo>
                <a:lnTo>
                  <a:pt x="3165386" y="1684591"/>
                </a:lnTo>
                <a:lnTo>
                  <a:pt x="3166021" y="1678368"/>
                </a:lnTo>
                <a:close/>
              </a:path>
              <a:path w="4037329" h="3790950">
                <a:moveTo>
                  <a:pt x="3198279" y="1142047"/>
                </a:moveTo>
                <a:lnTo>
                  <a:pt x="3196882" y="1135824"/>
                </a:lnTo>
                <a:lnTo>
                  <a:pt x="3172117" y="1141158"/>
                </a:lnTo>
                <a:lnTo>
                  <a:pt x="3173387" y="1147381"/>
                </a:lnTo>
                <a:lnTo>
                  <a:pt x="3198279" y="1142047"/>
                </a:lnTo>
                <a:close/>
              </a:path>
              <a:path w="4037329" h="3790950">
                <a:moveTo>
                  <a:pt x="3210217" y="1682940"/>
                </a:moveTo>
                <a:lnTo>
                  <a:pt x="3184944" y="1680273"/>
                </a:lnTo>
                <a:lnTo>
                  <a:pt x="3184309" y="1686636"/>
                </a:lnTo>
                <a:lnTo>
                  <a:pt x="3209582" y="1689290"/>
                </a:lnTo>
                <a:lnTo>
                  <a:pt x="3210217" y="1682940"/>
                </a:lnTo>
                <a:close/>
              </a:path>
              <a:path w="4037329" h="3790950">
                <a:moveTo>
                  <a:pt x="3241713" y="1132776"/>
                </a:moveTo>
                <a:lnTo>
                  <a:pt x="3240443" y="1126553"/>
                </a:lnTo>
                <a:lnTo>
                  <a:pt x="3215551" y="1131887"/>
                </a:lnTo>
                <a:lnTo>
                  <a:pt x="3216948" y="1138110"/>
                </a:lnTo>
                <a:lnTo>
                  <a:pt x="3241713" y="1132776"/>
                </a:lnTo>
                <a:close/>
              </a:path>
              <a:path w="4037329" h="3790950">
                <a:moveTo>
                  <a:pt x="3254413" y="1687639"/>
                </a:moveTo>
                <a:lnTo>
                  <a:pt x="3229140" y="1684985"/>
                </a:lnTo>
                <a:lnTo>
                  <a:pt x="3228505" y="1691335"/>
                </a:lnTo>
                <a:lnTo>
                  <a:pt x="3253778" y="1693989"/>
                </a:lnTo>
                <a:lnTo>
                  <a:pt x="3254413" y="1687639"/>
                </a:lnTo>
                <a:close/>
              </a:path>
              <a:path w="4037329" h="3790950">
                <a:moveTo>
                  <a:pt x="3285147" y="1123505"/>
                </a:moveTo>
                <a:lnTo>
                  <a:pt x="3283877" y="1117282"/>
                </a:lnTo>
                <a:lnTo>
                  <a:pt x="3258985" y="1122616"/>
                </a:lnTo>
                <a:lnTo>
                  <a:pt x="3260382" y="1128712"/>
                </a:lnTo>
                <a:lnTo>
                  <a:pt x="3285147" y="1123505"/>
                </a:lnTo>
                <a:close/>
              </a:path>
              <a:path w="4037329" h="3790950">
                <a:moveTo>
                  <a:pt x="3298609" y="1692338"/>
                </a:moveTo>
                <a:lnTo>
                  <a:pt x="3273336" y="1689671"/>
                </a:lnTo>
                <a:lnTo>
                  <a:pt x="3272701" y="1696021"/>
                </a:lnTo>
                <a:lnTo>
                  <a:pt x="3297974" y="1698688"/>
                </a:lnTo>
                <a:lnTo>
                  <a:pt x="3298609" y="1692338"/>
                </a:lnTo>
                <a:close/>
              </a:path>
              <a:path w="4037329" h="3790950">
                <a:moveTo>
                  <a:pt x="3328708" y="1114107"/>
                </a:moveTo>
                <a:lnTo>
                  <a:pt x="3327311" y="1108011"/>
                </a:lnTo>
                <a:lnTo>
                  <a:pt x="3302546" y="1113218"/>
                </a:lnTo>
                <a:lnTo>
                  <a:pt x="3303816" y="1119441"/>
                </a:lnTo>
                <a:lnTo>
                  <a:pt x="3328708" y="1114107"/>
                </a:lnTo>
                <a:close/>
              </a:path>
              <a:path w="4037329" h="3790950">
                <a:moveTo>
                  <a:pt x="3342805" y="1697050"/>
                </a:moveTo>
                <a:lnTo>
                  <a:pt x="3317532" y="1694370"/>
                </a:lnTo>
                <a:lnTo>
                  <a:pt x="3316897" y="1700720"/>
                </a:lnTo>
                <a:lnTo>
                  <a:pt x="3342170" y="1703400"/>
                </a:lnTo>
                <a:lnTo>
                  <a:pt x="3342805" y="1697050"/>
                </a:lnTo>
                <a:close/>
              </a:path>
              <a:path w="4037329" h="3790950">
                <a:moveTo>
                  <a:pt x="3372142" y="1104836"/>
                </a:moveTo>
                <a:lnTo>
                  <a:pt x="3370872" y="1098613"/>
                </a:lnTo>
                <a:lnTo>
                  <a:pt x="3345980" y="1103947"/>
                </a:lnTo>
                <a:lnTo>
                  <a:pt x="3347250" y="1110170"/>
                </a:lnTo>
                <a:lnTo>
                  <a:pt x="3372142" y="1104836"/>
                </a:lnTo>
                <a:close/>
              </a:path>
              <a:path w="4037329" h="3790950">
                <a:moveTo>
                  <a:pt x="3387001" y="1701749"/>
                </a:moveTo>
                <a:lnTo>
                  <a:pt x="3361728" y="1699069"/>
                </a:lnTo>
                <a:lnTo>
                  <a:pt x="3361093" y="1705292"/>
                </a:lnTo>
                <a:lnTo>
                  <a:pt x="3386366" y="1707959"/>
                </a:lnTo>
                <a:lnTo>
                  <a:pt x="3387001" y="1701749"/>
                </a:lnTo>
                <a:close/>
              </a:path>
              <a:path w="4037329" h="3790950">
                <a:moveTo>
                  <a:pt x="3415576" y="1095565"/>
                </a:moveTo>
                <a:lnTo>
                  <a:pt x="3414306" y="1089342"/>
                </a:lnTo>
                <a:lnTo>
                  <a:pt x="3389414" y="1094676"/>
                </a:lnTo>
                <a:lnTo>
                  <a:pt x="3390811" y="1100899"/>
                </a:lnTo>
                <a:lnTo>
                  <a:pt x="3415576" y="1095565"/>
                </a:lnTo>
                <a:close/>
              </a:path>
              <a:path w="4037329" h="3790950">
                <a:moveTo>
                  <a:pt x="3431197" y="1706308"/>
                </a:moveTo>
                <a:lnTo>
                  <a:pt x="3405924" y="1703641"/>
                </a:lnTo>
                <a:lnTo>
                  <a:pt x="3405289" y="1709991"/>
                </a:lnTo>
                <a:lnTo>
                  <a:pt x="3430562" y="1712658"/>
                </a:lnTo>
                <a:lnTo>
                  <a:pt x="3431197" y="1706308"/>
                </a:lnTo>
                <a:close/>
              </a:path>
              <a:path w="4037329" h="3790950">
                <a:moveTo>
                  <a:pt x="3459137" y="1086294"/>
                </a:moveTo>
                <a:lnTo>
                  <a:pt x="3457740" y="1080071"/>
                </a:lnTo>
                <a:lnTo>
                  <a:pt x="3432848" y="1085405"/>
                </a:lnTo>
                <a:lnTo>
                  <a:pt x="3434245" y="1091628"/>
                </a:lnTo>
                <a:lnTo>
                  <a:pt x="3459137" y="1086294"/>
                </a:lnTo>
                <a:close/>
              </a:path>
              <a:path w="4037329" h="3790950">
                <a:moveTo>
                  <a:pt x="3502571" y="1077023"/>
                </a:moveTo>
                <a:lnTo>
                  <a:pt x="3501174" y="1070800"/>
                </a:lnTo>
                <a:lnTo>
                  <a:pt x="3476409" y="1076134"/>
                </a:lnTo>
                <a:lnTo>
                  <a:pt x="3477679" y="1082357"/>
                </a:lnTo>
                <a:lnTo>
                  <a:pt x="3502571" y="1077023"/>
                </a:lnTo>
                <a:close/>
              </a:path>
              <a:path w="4037329" h="3790950">
                <a:moveTo>
                  <a:pt x="3531654" y="1720151"/>
                </a:moveTo>
                <a:lnTo>
                  <a:pt x="3531374" y="1717357"/>
                </a:lnTo>
                <a:lnTo>
                  <a:pt x="3530206" y="1705089"/>
                </a:lnTo>
                <a:lnTo>
                  <a:pt x="3523361" y="1692198"/>
                </a:lnTo>
                <a:lnTo>
                  <a:pt x="3512185" y="1682813"/>
                </a:lnTo>
                <a:lnTo>
                  <a:pt x="3497745" y="1678241"/>
                </a:lnTo>
                <a:lnTo>
                  <a:pt x="3482657" y="1679689"/>
                </a:lnTo>
                <a:lnTo>
                  <a:pt x="3469741" y="1686534"/>
                </a:lnTo>
                <a:lnTo>
                  <a:pt x="3460343" y="1697710"/>
                </a:lnTo>
                <a:lnTo>
                  <a:pt x="3456800" y="1709051"/>
                </a:lnTo>
                <a:lnTo>
                  <a:pt x="3450120" y="1708340"/>
                </a:lnTo>
                <a:lnTo>
                  <a:pt x="3449485" y="1714690"/>
                </a:lnTo>
                <a:lnTo>
                  <a:pt x="3456140" y="1715401"/>
                </a:lnTo>
                <a:lnTo>
                  <a:pt x="3457270" y="1727225"/>
                </a:lnTo>
                <a:lnTo>
                  <a:pt x="3464115" y="1740115"/>
                </a:lnTo>
                <a:lnTo>
                  <a:pt x="3475291" y="1749501"/>
                </a:lnTo>
                <a:lnTo>
                  <a:pt x="3489744" y="1754073"/>
                </a:lnTo>
                <a:lnTo>
                  <a:pt x="3504806" y="1752625"/>
                </a:lnTo>
                <a:lnTo>
                  <a:pt x="3517696" y="1745780"/>
                </a:lnTo>
                <a:lnTo>
                  <a:pt x="3527082" y="1734604"/>
                </a:lnTo>
                <a:lnTo>
                  <a:pt x="3531654" y="1720151"/>
                </a:lnTo>
                <a:close/>
              </a:path>
              <a:path w="4037329" h="3790950">
                <a:moveTo>
                  <a:pt x="3546005" y="1067752"/>
                </a:moveTo>
                <a:lnTo>
                  <a:pt x="3544735" y="1061529"/>
                </a:lnTo>
                <a:lnTo>
                  <a:pt x="3519843" y="1066863"/>
                </a:lnTo>
                <a:lnTo>
                  <a:pt x="3521113" y="1072959"/>
                </a:lnTo>
                <a:lnTo>
                  <a:pt x="3546005" y="1067752"/>
                </a:lnTo>
                <a:close/>
              </a:path>
              <a:path w="4037329" h="3790950">
                <a:moveTo>
                  <a:pt x="3589439" y="1058354"/>
                </a:moveTo>
                <a:lnTo>
                  <a:pt x="3588169" y="1052258"/>
                </a:lnTo>
                <a:lnTo>
                  <a:pt x="3563277" y="1057465"/>
                </a:lnTo>
                <a:lnTo>
                  <a:pt x="3564674" y="1063688"/>
                </a:lnTo>
                <a:lnTo>
                  <a:pt x="3589439" y="1058354"/>
                </a:lnTo>
                <a:close/>
              </a:path>
              <a:path w="4037329" h="3790950">
                <a:moveTo>
                  <a:pt x="3633000" y="1049083"/>
                </a:moveTo>
                <a:lnTo>
                  <a:pt x="3631603" y="1042860"/>
                </a:lnTo>
                <a:lnTo>
                  <a:pt x="3606838" y="1048194"/>
                </a:lnTo>
                <a:lnTo>
                  <a:pt x="3608108" y="1054417"/>
                </a:lnTo>
                <a:lnTo>
                  <a:pt x="3633000" y="1049083"/>
                </a:lnTo>
                <a:close/>
              </a:path>
              <a:path w="4037329" h="3790950">
                <a:moveTo>
                  <a:pt x="3676434" y="1039812"/>
                </a:moveTo>
                <a:lnTo>
                  <a:pt x="3675037" y="1033589"/>
                </a:lnTo>
                <a:lnTo>
                  <a:pt x="3650272" y="1038923"/>
                </a:lnTo>
                <a:lnTo>
                  <a:pt x="3651542" y="1045146"/>
                </a:lnTo>
                <a:lnTo>
                  <a:pt x="3676434" y="1039812"/>
                </a:lnTo>
                <a:close/>
              </a:path>
              <a:path w="4037329" h="3790950">
                <a:moveTo>
                  <a:pt x="3719868" y="1030541"/>
                </a:moveTo>
                <a:lnTo>
                  <a:pt x="3718598" y="1024318"/>
                </a:lnTo>
                <a:lnTo>
                  <a:pt x="3693706" y="1029652"/>
                </a:lnTo>
                <a:lnTo>
                  <a:pt x="3695103" y="1035875"/>
                </a:lnTo>
                <a:lnTo>
                  <a:pt x="3719868" y="1030541"/>
                </a:lnTo>
                <a:close/>
              </a:path>
              <a:path w="4037329" h="3790950">
                <a:moveTo>
                  <a:pt x="3763302" y="1021270"/>
                </a:moveTo>
                <a:lnTo>
                  <a:pt x="3762032" y="1015047"/>
                </a:lnTo>
                <a:lnTo>
                  <a:pt x="3737140" y="1020381"/>
                </a:lnTo>
                <a:lnTo>
                  <a:pt x="3738537" y="1026604"/>
                </a:lnTo>
                <a:lnTo>
                  <a:pt x="3763302" y="1021270"/>
                </a:lnTo>
                <a:close/>
              </a:path>
              <a:path w="4037329" h="3790950">
                <a:moveTo>
                  <a:pt x="3806863" y="1011999"/>
                </a:moveTo>
                <a:lnTo>
                  <a:pt x="3805466" y="1005776"/>
                </a:lnTo>
                <a:lnTo>
                  <a:pt x="3780701" y="1011110"/>
                </a:lnTo>
                <a:lnTo>
                  <a:pt x="3781971" y="1017206"/>
                </a:lnTo>
                <a:lnTo>
                  <a:pt x="3806863" y="1011999"/>
                </a:lnTo>
                <a:close/>
              </a:path>
              <a:path w="4037329" h="3790950">
                <a:moveTo>
                  <a:pt x="3850297" y="1002601"/>
                </a:moveTo>
                <a:lnTo>
                  <a:pt x="3848900" y="996505"/>
                </a:lnTo>
                <a:lnTo>
                  <a:pt x="3824135" y="1001712"/>
                </a:lnTo>
                <a:lnTo>
                  <a:pt x="3825405" y="1007935"/>
                </a:lnTo>
                <a:lnTo>
                  <a:pt x="3850297" y="1002601"/>
                </a:lnTo>
                <a:close/>
              </a:path>
              <a:path w="4037329" h="3790950">
                <a:moveTo>
                  <a:pt x="3893731" y="993330"/>
                </a:moveTo>
                <a:lnTo>
                  <a:pt x="3892461" y="987107"/>
                </a:lnTo>
                <a:lnTo>
                  <a:pt x="3867569" y="992441"/>
                </a:lnTo>
                <a:lnTo>
                  <a:pt x="3868966" y="998664"/>
                </a:lnTo>
                <a:lnTo>
                  <a:pt x="3893731" y="993330"/>
                </a:lnTo>
                <a:close/>
              </a:path>
              <a:path w="4037329" h="3790950">
                <a:moveTo>
                  <a:pt x="3937165" y="984059"/>
                </a:moveTo>
                <a:lnTo>
                  <a:pt x="3935895" y="977836"/>
                </a:lnTo>
                <a:lnTo>
                  <a:pt x="3911003" y="983170"/>
                </a:lnTo>
                <a:lnTo>
                  <a:pt x="3912400" y="989393"/>
                </a:lnTo>
                <a:lnTo>
                  <a:pt x="3937165" y="984059"/>
                </a:lnTo>
                <a:close/>
              </a:path>
              <a:path w="4037329" h="3790950">
                <a:moveTo>
                  <a:pt x="4037266" y="970851"/>
                </a:moveTo>
                <a:lnTo>
                  <a:pt x="4037177" y="964374"/>
                </a:lnTo>
                <a:lnTo>
                  <a:pt x="4037114" y="959421"/>
                </a:lnTo>
                <a:lnTo>
                  <a:pt x="4031119" y="945553"/>
                </a:lnTo>
                <a:lnTo>
                  <a:pt x="4020604" y="935443"/>
                </a:lnTo>
                <a:lnTo>
                  <a:pt x="4007027" y="930008"/>
                </a:lnTo>
                <a:lnTo>
                  <a:pt x="3991902" y="930211"/>
                </a:lnTo>
                <a:lnTo>
                  <a:pt x="3978021" y="936205"/>
                </a:lnTo>
                <a:lnTo>
                  <a:pt x="3967911" y="946734"/>
                </a:lnTo>
                <a:lnTo>
                  <a:pt x="3962476" y="960297"/>
                </a:lnTo>
                <a:lnTo>
                  <a:pt x="3962641" y="972159"/>
                </a:lnTo>
                <a:lnTo>
                  <a:pt x="3954564" y="973899"/>
                </a:lnTo>
                <a:lnTo>
                  <a:pt x="3955834" y="980122"/>
                </a:lnTo>
                <a:lnTo>
                  <a:pt x="3963962" y="978382"/>
                </a:lnTo>
                <a:lnTo>
                  <a:pt x="3968673" y="989304"/>
                </a:lnTo>
                <a:lnTo>
                  <a:pt x="3979202" y="999413"/>
                </a:lnTo>
                <a:lnTo>
                  <a:pt x="3992765" y="1004849"/>
                </a:lnTo>
                <a:lnTo>
                  <a:pt x="4007904" y="1004633"/>
                </a:lnTo>
                <a:lnTo>
                  <a:pt x="4021772" y="998651"/>
                </a:lnTo>
                <a:lnTo>
                  <a:pt x="4031881" y="988123"/>
                </a:lnTo>
                <a:lnTo>
                  <a:pt x="4037215" y="974788"/>
                </a:lnTo>
                <a:lnTo>
                  <a:pt x="4037266" y="970851"/>
                </a:lnTo>
                <a:close/>
              </a:path>
            </a:pathLst>
          </a:custGeom>
          <a:solidFill>
            <a:srgbClr val="8B9CA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73973" y="3327272"/>
            <a:ext cx="9169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南投茶</a:t>
            </a:r>
            <a:r>
              <a:rPr kumimoji="0" sz="1400" b="0" i="0" u="none" strike="noStrike" kern="1200" cap="none" spc="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葉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土壤三合一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KIJ CJK"/>
              <a:ea typeface="+mn-ea"/>
              <a:cs typeface="UKIJ CJ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80195" y="2316861"/>
            <a:ext cx="122682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花蓮水</a:t>
            </a:r>
            <a:r>
              <a:rPr kumimoji="0" sz="1400" b="0" i="0" u="none" strike="noStrike" kern="1200" cap="none" spc="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產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微氣象站</a:t>
            </a:r>
            <a:r>
              <a:rPr kumimoji="0" sz="1400" b="0" i="0" u="none" strike="noStrike" kern="1200" cap="none" spc="25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+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水溫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KIJ CJK"/>
              <a:ea typeface="+mn-ea"/>
              <a:cs typeface="UKIJ CJ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17267" y="3298316"/>
            <a:ext cx="327088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5080" lvl="0" indent="0" algn="r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彰化荖葉、番茄：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微氣象站</a:t>
            </a:r>
            <a:r>
              <a:rPr kumimoji="0" sz="1400" b="0" i="0" u="none" strike="noStrike" kern="1200" cap="none" spc="25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+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土壤三合一</a:t>
            </a:r>
            <a:r>
              <a:rPr kumimoji="0" sz="1400" b="0" i="0" u="none" strike="noStrike" kern="1200" cap="none" spc="25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+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空氣溫濕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度</a:t>
            </a:r>
            <a:r>
              <a:rPr kumimoji="0" sz="1400" b="0" i="0" u="none" strike="noStrike" kern="1200" cap="none" spc="25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+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水溫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KIJ CJK"/>
              <a:ea typeface="+mn-ea"/>
              <a:cs typeface="UKIJ CJK"/>
            </a:endParaRPr>
          </a:p>
          <a:p>
            <a:pPr marL="0" marR="508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水稻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(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洽商中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39615" y="1452752"/>
            <a:ext cx="193992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2522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苗栗草</a:t>
            </a:r>
            <a:r>
              <a:rPr kumimoji="0" sz="1400" b="0" i="0" u="none" strike="noStrike" kern="1200" cap="none" spc="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莓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土壤三合一</a:t>
            </a:r>
            <a:r>
              <a:rPr kumimoji="0" sz="1400" b="0" i="0" u="none" strike="noStrike" kern="1200" cap="none" spc="25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+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t>空氣溫濕度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KIJ CJK"/>
              <a:ea typeface="+mn-ea"/>
              <a:cs typeface="UKIJ CJ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38372" y="2687623"/>
            <a:ext cx="717550" cy="188595"/>
          </a:xfrm>
          <a:custGeom>
            <a:avLst/>
            <a:gdLst/>
            <a:ahLst/>
            <a:cxnLst/>
            <a:rect l="l" t="t" r="r" b="b"/>
            <a:pathLst>
              <a:path w="717550" h="188594">
                <a:moveTo>
                  <a:pt x="692628" y="176607"/>
                </a:moveTo>
                <a:lnTo>
                  <a:pt x="691358" y="182703"/>
                </a:lnTo>
                <a:lnTo>
                  <a:pt x="716123" y="188164"/>
                </a:lnTo>
                <a:lnTo>
                  <a:pt x="717520" y="181941"/>
                </a:lnTo>
                <a:lnTo>
                  <a:pt x="692628" y="176607"/>
                </a:lnTo>
                <a:close/>
              </a:path>
              <a:path w="717550" h="188594">
                <a:moveTo>
                  <a:pt x="649194" y="167082"/>
                </a:moveTo>
                <a:lnTo>
                  <a:pt x="647924" y="173305"/>
                </a:lnTo>
                <a:lnTo>
                  <a:pt x="672689" y="178766"/>
                </a:lnTo>
                <a:lnTo>
                  <a:pt x="674086" y="172543"/>
                </a:lnTo>
                <a:lnTo>
                  <a:pt x="649194" y="167082"/>
                </a:lnTo>
                <a:close/>
              </a:path>
              <a:path w="717550" h="188594">
                <a:moveTo>
                  <a:pt x="605760" y="157684"/>
                </a:moveTo>
                <a:lnTo>
                  <a:pt x="604490" y="163907"/>
                </a:lnTo>
                <a:lnTo>
                  <a:pt x="629255" y="169241"/>
                </a:lnTo>
                <a:lnTo>
                  <a:pt x="630652" y="163018"/>
                </a:lnTo>
                <a:lnTo>
                  <a:pt x="605760" y="157684"/>
                </a:lnTo>
                <a:close/>
              </a:path>
              <a:path w="717550" h="188594">
                <a:moveTo>
                  <a:pt x="562326" y="148286"/>
                </a:moveTo>
                <a:lnTo>
                  <a:pt x="561056" y="154509"/>
                </a:lnTo>
                <a:lnTo>
                  <a:pt x="585821" y="159843"/>
                </a:lnTo>
                <a:lnTo>
                  <a:pt x="587218" y="153620"/>
                </a:lnTo>
                <a:lnTo>
                  <a:pt x="562326" y="148286"/>
                </a:lnTo>
                <a:close/>
              </a:path>
              <a:path w="717550" h="188594">
                <a:moveTo>
                  <a:pt x="518892" y="138761"/>
                </a:moveTo>
                <a:lnTo>
                  <a:pt x="517622" y="144984"/>
                </a:lnTo>
                <a:lnTo>
                  <a:pt x="542387" y="150445"/>
                </a:lnTo>
                <a:lnTo>
                  <a:pt x="543784" y="144222"/>
                </a:lnTo>
                <a:lnTo>
                  <a:pt x="518892" y="138761"/>
                </a:lnTo>
                <a:close/>
              </a:path>
              <a:path w="717550" h="188594">
                <a:moveTo>
                  <a:pt x="475458" y="129363"/>
                </a:moveTo>
                <a:lnTo>
                  <a:pt x="474188" y="135586"/>
                </a:lnTo>
                <a:lnTo>
                  <a:pt x="498953" y="140920"/>
                </a:lnTo>
                <a:lnTo>
                  <a:pt x="500350" y="134824"/>
                </a:lnTo>
                <a:lnTo>
                  <a:pt x="475458" y="129363"/>
                </a:lnTo>
                <a:close/>
              </a:path>
              <a:path w="717550" h="188594">
                <a:moveTo>
                  <a:pt x="432024" y="119965"/>
                </a:moveTo>
                <a:lnTo>
                  <a:pt x="430754" y="126188"/>
                </a:lnTo>
                <a:lnTo>
                  <a:pt x="455519" y="131522"/>
                </a:lnTo>
                <a:lnTo>
                  <a:pt x="456916" y="125299"/>
                </a:lnTo>
                <a:lnTo>
                  <a:pt x="432024" y="119965"/>
                </a:lnTo>
                <a:close/>
              </a:path>
              <a:path w="717550" h="188594">
                <a:moveTo>
                  <a:pt x="388590" y="110567"/>
                </a:moveTo>
                <a:lnTo>
                  <a:pt x="387320" y="116663"/>
                </a:lnTo>
                <a:lnTo>
                  <a:pt x="412085" y="122124"/>
                </a:lnTo>
                <a:lnTo>
                  <a:pt x="413482" y="115901"/>
                </a:lnTo>
                <a:lnTo>
                  <a:pt x="388590" y="110567"/>
                </a:lnTo>
                <a:close/>
              </a:path>
              <a:path w="717550" h="188594">
                <a:moveTo>
                  <a:pt x="345156" y="101042"/>
                </a:moveTo>
                <a:lnTo>
                  <a:pt x="343886" y="107265"/>
                </a:lnTo>
                <a:lnTo>
                  <a:pt x="368651" y="112726"/>
                </a:lnTo>
                <a:lnTo>
                  <a:pt x="370048" y="106503"/>
                </a:lnTo>
                <a:lnTo>
                  <a:pt x="345156" y="101042"/>
                </a:lnTo>
                <a:close/>
              </a:path>
              <a:path w="717550" h="188594">
                <a:moveTo>
                  <a:pt x="301722" y="91644"/>
                </a:moveTo>
                <a:lnTo>
                  <a:pt x="300452" y="97867"/>
                </a:lnTo>
                <a:lnTo>
                  <a:pt x="325217" y="103201"/>
                </a:lnTo>
                <a:lnTo>
                  <a:pt x="326614" y="96978"/>
                </a:lnTo>
                <a:lnTo>
                  <a:pt x="301722" y="91644"/>
                </a:lnTo>
                <a:close/>
              </a:path>
              <a:path w="717550" h="188594">
                <a:moveTo>
                  <a:pt x="258288" y="82246"/>
                </a:moveTo>
                <a:lnTo>
                  <a:pt x="257018" y="88342"/>
                </a:lnTo>
                <a:lnTo>
                  <a:pt x="281783" y="93803"/>
                </a:lnTo>
                <a:lnTo>
                  <a:pt x="283180" y="87580"/>
                </a:lnTo>
                <a:lnTo>
                  <a:pt x="258288" y="82246"/>
                </a:lnTo>
                <a:close/>
              </a:path>
              <a:path w="717550" h="188594">
                <a:moveTo>
                  <a:pt x="214854" y="72721"/>
                </a:moveTo>
                <a:lnTo>
                  <a:pt x="213457" y="78944"/>
                </a:lnTo>
                <a:lnTo>
                  <a:pt x="238349" y="84405"/>
                </a:lnTo>
                <a:lnTo>
                  <a:pt x="239746" y="78182"/>
                </a:lnTo>
                <a:lnTo>
                  <a:pt x="214854" y="72721"/>
                </a:lnTo>
                <a:close/>
              </a:path>
              <a:path w="717550" h="188594">
                <a:moveTo>
                  <a:pt x="171420" y="63323"/>
                </a:moveTo>
                <a:lnTo>
                  <a:pt x="170023" y="69546"/>
                </a:lnTo>
                <a:lnTo>
                  <a:pt x="194915" y="74880"/>
                </a:lnTo>
                <a:lnTo>
                  <a:pt x="196312" y="68657"/>
                </a:lnTo>
                <a:lnTo>
                  <a:pt x="171420" y="63323"/>
                </a:lnTo>
                <a:close/>
              </a:path>
              <a:path w="717550" h="188594">
                <a:moveTo>
                  <a:pt x="127986" y="53925"/>
                </a:moveTo>
                <a:lnTo>
                  <a:pt x="126589" y="60148"/>
                </a:lnTo>
                <a:lnTo>
                  <a:pt x="151481" y="65482"/>
                </a:lnTo>
                <a:lnTo>
                  <a:pt x="152878" y="59259"/>
                </a:lnTo>
                <a:lnTo>
                  <a:pt x="127986" y="53925"/>
                </a:lnTo>
                <a:close/>
              </a:path>
              <a:path w="717550" h="188594">
                <a:moveTo>
                  <a:pt x="84552" y="44400"/>
                </a:moveTo>
                <a:lnTo>
                  <a:pt x="83155" y="50623"/>
                </a:lnTo>
                <a:lnTo>
                  <a:pt x="108047" y="56084"/>
                </a:lnTo>
                <a:lnTo>
                  <a:pt x="109317" y="49861"/>
                </a:lnTo>
                <a:lnTo>
                  <a:pt x="84552" y="44400"/>
                </a:lnTo>
                <a:close/>
              </a:path>
              <a:path w="717550" h="188594">
                <a:moveTo>
                  <a:pt x="30424" y="0"/>
                </a:moveTo>
                <a:lnTo>
                  <a:pt x="16845" y="5427"/>
                </a:lnTo>
                <a:lnTo>
                  <a:pt x="6290" y="15545"/>
                </a:lnTo>
                <a:lnTo>
                  <a:pt x="224" y="29414"/>
                </a:lnTo>
                <a:lnTo>
                  <a:pt x="0" y="44535"/>
                </a:lnTo>
                <a:lnTo>
                  <a:pt x="5383" y="58084"/>
                </a:lnTo>
                <a:lnTo>
                  <a:pt x="15458" y="68633"/>
                </a:lnTo>
                <a:lnTo>
                  <a:pt x="29307" y="74753"/>
                </a:lnTo>
                <a:lnTo>
                  <a:pt x="44446" y="74957"/>
                </a:lnTo>
                <a:lnTo>
                  <a:pt x="58025" y="69530"/>
                </a:lnTo>
                <a:lnTo>
                  <a:pt x="68580" y="59412"/>
                </a:lnTo>
                <a:lnTo>
                  <a:pt x="74201" y="46559"/>
                </a:lnTo>
                <a:lnTo>
                  <a:pt x="64613" y="46559"/>
                </a:lnTo>
                <a:lnTo>
                  <a:pt x="39721" y="41225"/>
                </a:lnTo>
                <a:lnTo>
                  <a:pt x="41118" y="35002"/>
                </a:lnTo>
                <a:lnTo>
                  <a:pt x="74802" y="35002"/>
                </a:lnTo>
                <a:lnTo>
                  <a:pt x="74870" y="30404"/>
                </a:lnTo>
                <a:lnTo>
                  <a:pt x="69486" y="16825"/>
                </a:lnTo>
                <a:lnTo>
                  <a:pt x="59412" y="6270"/>
                </a:lnTo>
                <a:lnTo>
                  <a:pt x="45563" y="204"/>
                </a:lnTo>
                <a:lnTo>
                  <a:pt x="30424" y="0"/>
                </a:lnTo>
                <a:close/>
              </a:path>
              <a:path w="717550" h="188594">
                <a:moveTo>
                  <a:pt x="41118" y="35002"/>
                </a:moveTo>
                <a:lnTo>
                  <a:pt x="39721" y="41225"/>
                </a:lnTo>
                <a:lnTo>
                  <a:pt x="64613" y="46559"/>
                </a:lnTo>
                <a:lnTo>
                  <a:pt x="65883" y="40463"/>
                </a:lnTo>
                <a:lnTo>
                  <a:pt x="41118" y="35002"/>
                </a:lnTo>
                <a:close/>
              </a:path>
              <a:path w="717550" h="188594">
                <a:moveTo>
                  <a:pt x="74802" y="35002"/>
                </a:moveTo>
                <a:lnTo>
                  <a:pt x="41118" y="35002"/>
                </a:lnTo>
                <a:lnTo>
                  <a:pt x="65883" y="40463"/>
                </a:lnTo>
                <a:lnTo>
                  <a:pt x="64613" y="46559"/>
                </a:lnTo>
                <a:lnTo>
                  <a:pt x="74201" y="46559"/>
                </a:lnTo>
                <a:lnTo>
                  <a:pt x="74646" y="45543"/>
                </a:lnTo>
                <a:lnTo>
                  <a:pt x="74802" y="35002"/>
                </a:lnTo>
                <a:close/>
              </a:path>
            </a:pathLst>
          </a:custGeom>
          <a:solidFill>
            <a:srgbClr val="8B9CA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1148479417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" y="960120"/>
            <a:ext cx="9555480" cy="565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7"/>
          <p:cNvSpPr>
            <a:spLocks noChangeArrowheads="1"/>
          </p:cNvSpPr>
          <p:nvPr/>
        </p:nvSpPr>
        <p:spPr bwMode="auto">
          <a:xfrm>
            <a:off x="1261872" y="246888"/>
            <a:ext cx="6912864" cy="129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Times New Roman" pitchFamily="18" charset="0"/>
                <a:ea typeface="微軟正黑體" panose="020B0604030504040204" pitchFamily="34" charset="-120"/>
                <a:cs typeface="+mn-cs"/>
              </a:rPr>
              <a:t>漁塭環境</a:t>
            </a:r>
            <a:r>
              <a: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Times New Roman" pitchFamily="18" charset="0"/>
                <a:ea typeface="微軟正黑體" panose="020B0604030504040204" pitchFamily="34" charset="-120"/>
                <a:cs typeface="+mn-cs"/>
              </a:rPr>
              <a:t>監控</a:t>
            </a:r>
            <a:r>
              <a:rPr kumimoji="0" lang="en-US" altLang="zh-TW" sz="4400" b="1" i="0" u="none" strike="noStrike" kern="1200" cap="none" spc="0" normalizeH="0" baseline="0" noProof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Times New Roman" pitchFamily="18" charset="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微軟正黑體" panose="020B0604030504040204" pitchFamily="34" charset="-120"/>
                <a:cs typeface="+mn-cs"/>
              </a:rPr>
              <a:t>省電又合法</a:t>
            </a:r>
            <a:endParaRPr kumimoji="0" lang="en-US" altLang="zh-TW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75" name="Rectangle 8"/>
          <p:cNvSpPr>
            <a:spLocks noChangeArrowheads="1"/>
          </p:cNvSpPr>
          <p:nvPr/>
        </p:nvSpPr>
        <p:spPr bwMode="auto">
          <a:xfrm>
            <a:off x="2025650" y="4509120"/>
            <a:ext cx="745472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Tx/>
              <a:buFont typeface="Wingdings" pitchFamily="2" charset="2"/>
              <a:buNone/>
              <a:tabLst/>
              <a:defRPr/>
            </a:pP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998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533F99-8DEF-47F1-BF1F-2E023D36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" y="263588"/>
            <a:ext cx="3911105" cy="2095563"/>
          </a:xfrm>
        </p:spPr>
        <p:txBody>
          <a:bodyPr anchor="ctr">
            <a:normAutofit/>
          </a:bodyPr>
          <a:lstStyle/>
          <a:p>
            <a:r>
              <a:rPr lang="zh-TW" altLang="en-US" sz="4400" dirty="0"/>
              <a:t>環境監控</a:t>
            </a:r>
            <a:r>
              <a:rPr lang="en-US" altLang="zh-TW" sz="4400" dirty="0"/>
              <a:t>-</a:t>
            </a:r>
            <a:br>
              <a:rPr lang="en-US" altLang="zh-TW" sz="4400" dirty="0"/>
            </a:br>
            <a:r>
              <a:rPr lang="zh-TW" altLang="en-US" sz="4400" dirty="0">
                <a:solidFill>
                  <a:srgbClr val="FF0000"/>
                </a:solidFill>
              </a:rPr>
              <a:t>養魚先養水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AD33FC5-6FAD-44D5-ADE4-797BA2D9D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2432304"/>
            <a:ext cx="4224528" cy="4425696"/>
          </a:xfrm>
        </p:spPr>
        <p:txBody>
          <a:bodyPr>
            <a:no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</a:rPr>
              <a:t>穩定電力</a:t>
            </a:r>
            <a:r>
              <a:rPr lang="en-US" altLang="zh-TW" sz="3200" b="1" dirty="0">
                <a:solidFill>
                  <a:srgbClr val="0000FF"/>
                </a:solidFill>
              </a:rPr>
              <a:t>-</a:t>
            </a:r>
            <a:r>
              <a:rPr lang="zh-TW" altLang="en-US" sz="3200" b="1" dirty="0">
                <a:solidFill>
                  <a:srgbClr val="0000FF"/>
                </a:solidFill>
              </a:rPr>
              <a:t>水車溶氧</a:t>
            </a:r>
            <a:endParaRPr lang="en-US" altLang="zh-TW" sz="3200" b="1" dirty="0">
              <a:solidFill>
                <a:srgbClr val="0000FF"/>
              </a:solidFill>
            </a:endParaRPr>
          </a:p>
          <a:p>
            <a:r>
              <a:rPr lang="zh-TW" altLang="en-US" sz="3200" b="1" dirty="0">
                <a:solidFill>
                  <a:srgbClr val="0000FF"/>
                </a:solidFill>
              </a:rPr>
              <a:t>優質水質</a:t>
            </a:r>
            <a:r>
              <a:rPr lang="en-US" altLang="zh-TW" sz="3200" b="1" dirty="0">
                <a:solidFill>
                  <a:srgbClr val="0000FF"/>
                </a:solidFill>
              </a:rPr>
              <a:t>-</a:t>
            </a:r>
            <a:r>
              <a:rPr lang="zh-TW" altLang="en-US" sz="3200" b="1" dirty="0">
                <a:solidFill>
                  <a:srgbClr val="0000FF"/>
                </a:solidFill>
              </a:rPr>
              <a:t>感測監控</a:t>
            </a:r>
            <a:endParaRPr lang="en-US" altLang="zh-TW" sz="3200" b="1" dirty="0">
              <a:solidFill>
                <a:srgbClr val="0000FF"/>
              </a:solidFill>
            </a:endParaRPr>
          </a:p>
          <a:p>
            <a:r>
              <a:rPr lang="zh-TW" altLang="en-US" sz="3200" b="1" dirty="0">
                <a:solidFill>
                  <a:srgbClr val="0000FF"/>
                </a:solidFill>
              </a:rPr>
              <a:t>智慧投餌</a:t>
            </a:r>
            <a:r>
              <a:rPr lang="en-US" altLang="zh-TW" sz="3200" b="1" dirty="0">
                <a:solidFill>
                  <a:srgbClr val="0000FF"/>
                </a:solidFill>
              </a:rPr>
              <a:t>-</a:t>
            </a:r>
            <a:r>
              <a:rPr lang="zh-TW" altLang="en-US" sz="3200" b="1" dirty="0">
                <a:solidFill>
                  <a:srgbClr val="0000FF"/>
                </a:solidFill>
              </a:rPr>
              <a:t>影像分析</a:t>
            </a:r>
            <a:endParaRPr lang="en-US" altLang="zh-TW" sz="3200" b="1" dirty="0">
              <a:solidFill>
                <a:srgbClr val="0000FF"/>
              </a:solidFill>
            </a:endParaRPr>
          </a:p>
          <a:p>
            <a:r>
              <a:rPr lang="zh-TW" altLang="en-US" sz="3200" b="1" dirty="0">
                <a:solidFill>
                  <a:srgbClr val="0000FF"/>
                </a:solidFill>
              </a:rPr>
              <a:t>電子圍籬</a:t>
            </a:r>
            <a:r>
              <a:rPr lang="en-US" altLang="zh-TW" sz="3200" b="1" dirty="0">
                <a:solidFill>
                  <a:srgbClr val="0000FF"/>
                </a:solidFill>
              </a:rPr>
              <a:t>-</a:t>
            </a:r>
            <a:r>
              <a:rPr lang="zh-TW" altLang="en-US" sz="3200" b="1" dirty="0">
                <a:solidFill>
                  <a:srgbClr val="0000FF"/>
                </a:solidFill>
              </a:rPr>
              <a:t>預防宵小</a:t>
            </a:r>
            <a:endParaRPr lang="en-US" altLang="zh-TW" sz="3200" b="1" dirty="0">
              <a:solidFill>
                <a:srgbClr val="0000FF"/>
              </a:solidFill>
            </a:endParaRPr>
          </a:p>
          <a:p>
            <a:r>
              <a:rPr lang="zh-TW" altLang="en-US" sz="3200" b="1" dirty="0">
                <a:solidFill>
                  <a:srgbClr val="0000FF"/>
                </a:solidFill>
              </a:rPr>
              <a:t>無人載具</a:t>
            </a:r>
            <a:r>
              <a:rPr lang="en-US" altLang="zh-TW" sz="3200" b="1" dirty="0">
                <a:solidFill>
                  <a:srgbClr val="0000FF"/>
                </a:solidFill>
              </a:rPr>
              <a:t>-</a:t>
            </a:r>
            <a:r>
              <a:rPr lang="zh-TW" altLang="en-US" sz="3200" b="1" dirty="0">
                <a:solidFill>
                  <a:srgbClr val="0000FF"/>
                </a:solidFill>
              </a:rPr>
              <a:t>巡場監控</a:t>
            </a:r>
            <a:endParaRPr lang="en-US" sz="3200" b="1" dirty="0">
              <a:solidFill>
                <a:srgbClr val="0000FF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00E4C1-396B-442B-8A5D-52E8DA9FF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144" y="3568127"/>
            <a:ext cx="4599432" cy="2948420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DEC4ED9-1290-4C90-B6C8-48C25A303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568127"/>
            <a:ext cx="2660324" cy="2948420"/>
          </a:xfrm>
          <a:prstGeom prst="rect">
            <a:avLst/>
          </a:prstGeom>
        </p:spPr>
      </p:pic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D9AC03A-4E01-4738-A6E0-7E09600A11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422"/>
          <a:stretch/>
        </p:blipFill>
        <p:spPr>
          <a:xfrm>
            <a:off x="4581143" y="437324"/>
            <a:ext cx="6706647" cy="313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05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381313" y="502763"/>
            <a:ext cx="5807011" cy="59213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400" dirty="0">
                <a:solidFill>
                  <a:srgbClr val="33CC33"/>
                </a:solidFill>
              </a:rPr>
              <a:t>    </a:t>
            </a:r>
            <a:r>
              <a:rPr lang="zh-TW" altLang="en-US" sz="2800" dirty="0">
                <a:solidFill>
                  <a:srgbClr val="33CC33"/>
                </a:solidFill>
              </a:rPr>
              <a:t>養殖業客群分析</a:t>
            </a:r>
            <a:r>
              <a:rPr lang="zh-TW" altLang="en-US" sz="3600" dirty="0"/>
              <a:t> </a:t>
            </a:r>
            <a:endParaRPr lang="zh-TW" altLang="en-US" sz="3200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>
          <a:xfrm>
            <a:off x="1058864" y="384281"/>
            <a:ext cx="7772400" cy="973067"/>
          </a:xfrm>
        </p:spPr>
        <p:txBody>
          <a:bodyPr>
            <a:normAutofit/>
          </a:bodyPr>
          <a:lstStyle/>
          <a:p>
            <a:pPr eaLnBrk="1" hangingPunct="1"/>
            <a:r>
              <a:rPr lang="zh-TW" altLang="en-US" sz="4400" dirty="0"/>
              <a:t>漁塭型態</a:t>
            </a:r>
            <a:endParaRPr lang="en-US" altLang="zh-TW" sz="4400" dirty="0"/>
          </a:p>
        </p:txBody>
      </p:sp>
      <p:sp>
        <p:nvSpPr>
          <p:cNvPr id="1197060" name="Text Box 4"/>
          <p:cNvSpPr txBox="1">
            <a:spLocks noChangeArrowheads="1"/>
          </p:cNvSpPr>
          <p:nvPr/>
        </p:nvSpPr>
        <p:spPr bwMode="auto">
          <a:xfrm>
            <a:off x="5499100" y="971551"/>
            <a:ext cx="1460500" cy="303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rgbClr val="B9D181"/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zh-TW" altLang="zh-TW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61" name="Rectangle 5"/>
          <p:cNvSpPr>
            <a:spLocks noChangeArrowheads="1"/>
          </p:cNvSpPr>
          <p:nvPr/>
        </p:nvSpPr>
        <p:spPr bwMode="auto">
          <a:xfrm>
            <a:off x="1919288" y="3213100"/>
            <a:ext cx="431800" cy="1512888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62" name="Text Box 6"/>
          <p:cNvSpPr txBox="1">
            <a:spLocks noChangeArrowheads="1"/>
          </p:cNvSpPr>
          <p:nvPr/>
        </p:nvSpPr>
        <p:spPr bwMode="auto">
          <a:xfrm>
            <a:off x="1919288" y="3213100"/>
            <a:ext cx="360362" cy="1536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5000"/>
              </a:lnSpc>
              <a:spcBef>
                <a:spcPct val="50000"/>
              </a:spcBef>
              <a:spcAft>
                <a:spcPct val="5000"/>
              </a:spcAft>
              <a:buClr>
                <a:srgbClr val="B9D181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養殖業型態</a:t>
            </a:r>
          </a:p>
        </p:txBody>
      </p:sp>
      <p:sp>
        <p:nvSpPr>
          <p:cNvPr id="1197063" name="Rectangle 7"/>
          <p:cNvSpPr>
            <a:spLocks noChangeArrowheads="1"/>
          </p:cNvSpPr>
          <p:nvPr/>
        </p:nvSpPr>
        <p:spPr bwMode="auto">
          <a:xfrm>
            <a:off x="3430588" y="3068639"/>
            <a:ext cx="1439862" cy="358775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64" name="Text Box 8"/>
          <p:cNvSpPr txBox="1">
            <a:spLocks noChangeArrowheads="1"/>
          </p:cNvSpPr>
          <p:nvPr/>
        </p:nvSpPr>
        <p:spPr bwMode="auto">
          <a:xfrm>
            <a:off x="3503613" y="3068639"/>
            <a:ext cx="1295400" cy="3634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5000"/>
              </a:lnSpc>
              <a:spcBef>
                <a:spcPct val="50000"/>
              </a:spcBef>
              <a:spcAft>
                <a:spcPct val="5000"/>
              </a:spcAft>
              <a:buClr>
                <a:srgbClr val="B9D181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個體養殖</a:t>
            </a:r>
          </a:p>
        </p:txBody>
      </p:sp>
      <p:sp>
        <p:nvSpPr>
          <p:cNvPr id="1197065" name="Rectangle 9"/>
          <p:cNvSpPr>
            <a:spLocks noChangeArrowheads="1"/>
          </p:cNvSpPr>
          <p:nvPr/>
        </p:nvSpPr>
        <p:spPr bwMode="auto">
          <a:xfrm>
            <a:off x="3287713" y="4652964"/>
            <a:ext cx="1727200" cy="358775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66" name="Text Box 10"/>
          <p:cNvSpPr txBox="1">
            <a:spLocks noChangeArrowheads="1"/>
          </p:cNvSpPr>
          <p:nvPr/>
        </p:nvSpPr>
        <p:spPr bwMode="auto">
          <a:xfrm>
            <a:off x="3360739" y="4652964"/>
            <a:ext cx="1584325" cy="3634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5000"/>
              </a:lnSpc>
              <a:spcBef>
                <a:spcPct val="50000"/>
              </a:spcBef>
              <a:spcAft>
                <a:spcPct val="5000"/>
              </a:spcAft>
              <a:buClr>
                <a:srgbClr val="B9D181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公司規模養殖</a:t>
            </a:r>
          </a:p>
        </p:txBody>
      </p:sp>
      <p:sp>
        <p:nvSpPr>
          <p:cNvPr id="1197067" name="Rectangle 11"/>
          <p:cNvSpPr>
            <a:spLocks noChangeArrowheads="1"/>
          </p:cNvSpPr>
          <p:nvPr/>
        </p:nvSpPr>
        <p:spPr bwMode="auto">
          <a:xfrm>
            <a:off x="5878513" y="3068639"/>
            <a:ext cx="1439862" cy="358775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68" name="Text Box 12"/>
          <p:cNvSpPr txBox="1">
            <a:spLocks noChangeArrowheads="1"/>
          </p:cNvSpPr>
          <p:nvPr/>
        </p:nvSpPr>
        <p:spPr bwMode="auto">
          <a:xfrm>
            <a:off x="5951538" y="3068639"/>
            <a:ext cx="1295400" cy="3634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5000"/>
              </a:lnSpc>
              <a:spcBef>
                <a:spcPct val="50000"/>
              </a:spcBef>
              <a:spcAft>
                <a:spcPct val="5000"/>
              </a:spcAft>
              <a:buClr>
                <a:srgbClr val="B9D181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室外養殖</a:t>
            </a:r>
          </a:p>
        </p:txBody>
      </p:sp>
      <p:sp>
        <p:nvSpPr>
          <p:cNvPr id="1197069" name="Rectangle 13"/>
          <p:cNvSpPr>
            <a:spLocks noChangeArrowheads="1"/>
          </p:cNvSpPr>
          <p:nvPr/>
        </p:nvSpPr>
        <p:spPr bwMode="auto">
          <a:xfrm>
            <a:off x="5878513" y="4652964"/>
            <a:ext cx="1439862" cy="358775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70" name="Text Box 14"/>
          <p:cNvSpPr txBox="1">
            <a:spLocks noChangeArrowheads="1"/>
          </p:cNvSpPr>
          <p:nvPr/>
        </p:nvSpPr>
        <p:spPr bwMode="auto">
          <a:xfrm>
            <a:off x="5951538" y="4652964"/>
            <a:ext cx="1295400" cy="3634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5000"/>
              </a:lnSpc>
              <a:spcBef>
                <a:spcPct val="50000"/>
              </a:spcBef>
              <a:spcAft>
                <a:spcPct val="5000"/>
              </a:spcAft>
              <a:buClr>
                <a:srgbClr val="B9D181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室內養殖</a:t>
            </a:r>
          </a:p>
        </p:txBody>
      </p:sp>
      <p:sp>
        <p:nvSpPr>
          <p:cNvPr id="1197071" name="Rectangle 15"/>
          <p:cNvSpPr>
            <a:spLocks noChangeArrowheads="1"/>
          </p:cNvSpPr>
          <p:nvPr/>
        </p:nvSpPr>
        <p:spPr bwMode="auto">
          <a:xfrm>
            <a:off x="8399463" y="3500439"/>
            <a:ext cx="1439862" cy="358775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72" name="Text Box 16"/>
          <p:cNvSpPr txBox="1">
            <a:spLocks noChangeArrowheads="1"/>
          </p:cNvSpPr>
          <p:nvPr/>
        </p:nvSpPr>
        <p:spPr bwMode="auto">
          <a:xfrm>
            <a:off x="8472488" y="3500439"/>
            <a:ext cx="1295400" cy="3634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5000"/>
              </a:lnSpc>
              <a:spcBef>
                <a:spcPct val="50000"/>
              </a:spcBef>
              <a:spcAft>
                <a:spcPct val="5000"/>
              </a:spcAft>
              <a:buClr>
                <a:srgbClr val="B9D181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停電偵測</a:t>
            </a:r>
          </a:p>
        </p:txBody>
      </p:sp>
      <p:sp>
        <p:nvSpPr>
          <p:cNvPr id="1197073" name="Rectangle 17"/>
          <p:cNvSpPr>
            <a:spLocks noChangeArrowheads="1"/>
          </p:cNvSpPr>
          <p:nvPr/>
        </p:nvSpPr>
        <p:spPr bwMode="auto">
          <a:xfrm>
            <a:off x="8399463" y="2781301"/>
            <a:ext cx="1439862" cy="358775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74" name="Text Box 18"/>
          <p:cNvSpPr txBox="1">
            <a:spLocks noChangeArrowheads="1"/>
          </p:cNvSpPr>
          <p:nvPr/>
        </p:nvSpPr>
        <p:spPr bwMode="auto">
          <a:xfrm>
            <a:off x="8472488" y="2781301"/>
            <a:ext cx="1295400" cy="3634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5000"/>
              </a:lnSpc>
              <a:spcBef>
                <a:spcPct val="50000"/>
              </a:spcBef>
              <a:spcAft>
                <a:spcPct val="5000"/>
              </a:spcAft>
              <a:buClr>
                <a:srgbClr val="B9D181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水車偵測</a:t>
            </a:r>
          </a:p>
        </p:txBody>
      </p:sp>
      <p:sp>
        <p:nvSpPr>
          <p:cNvPr id="1197075" name="Rectangle 19"/>
          <p:cNvSpPr>
            <a:spLocks noChangeArrowheads="1"/>
          </p:cNvSpPr>
          <p:nvPr/>
        </p:nvSpPr>
        <p:spPr bwMode="auto">
          <a:xfrm>
            <a:off x="8399463" y="4438651"/>
            <a:ext cx="1439862" cy="358775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76" name="Text Box 20"/>
          <p:cNvSpPr txBox="1">
            <a:spLocks noChangeArrowheads="1"/>
          </p:cNvSpPr>
          <p:nvPr/>
        </p:nvSpPr>
        <p:spPr bwMode="auto">
          <a:xfrm>
            <a:off x="8472488" y="4438651"/>
            <a:ext cx="1295400" cy="3634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5000"/>
              </a:lnSpc>
              <a:spcBef>
                <a:spcPct val="50000"/>
              </a:spcBef>
              <a:spcAft>
                <a:spcPct val="5000"/>
              </a:spcAft>
              <a:buClr>
                <a:srgbClr val="B9D181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水質偵測</a:t>
            </a:r>
          </a:p>
        </p:txBody>
      </p:sp>
      <p:sp>
        <p:nvSpPr>
          <p:cNvPr id="1197077" name="Rectangle 21"/>
          <p:cNvSpPr>
            <a:spLocks noChangeArrowheads="1"/>
          </p:cNvSpPr>
          <p:nvPr/>
        </p:nvSpPr>
        <p:spPr bwMode="auto">
          <a:xfrm>
            <a:off x="8399463" y="5662614"/>
            <a:ext cx="1439862" cy="358775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78" name="Text Box 22"/>
          <p:cNvSpPr txBox="1">
            <a:spLocks noChangeArrowheads="1"/>
          </p:cNvSpPr>
          <p:nvPr/>
        </p:nvSpPr>
        <p:spPr bwMode="auto">
          <a:xfrm>
            <a:off x="8472488" y="5662614"/>
            <a:ext cx="1295400" cy="3634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5000"/>
              </a:lnSpc>
              <a:spcBef>
                <a:spcPct val="50000"/>
              </a:spcBef>
              <a:spcAft>
                <a:spcPct val="5000"/>
              </a:spcAft>
              <a:buClr>
                <a:srgbClr val="B9D181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設備偵測</a:t>
            </a:r>
          </a:p>
        </p:txBody>
      </p:sp>
      <p:sp>
        <p:nvSpPr>
          <p:cNvPr id="1197079" name="Line 23"/>
          <p:cNvSpPr>
            <a:spLocks noChangeShapeType="1"/>
          </p:cNvSpPr>
          <p:nvPr/>
        </p:nvSpPr>
        <p:spPr bwMode="auto">
          <a:xfrm>
            <a:off x="9120188" y="5014913"/>
            <a:ext cx="0" cy="431800"/>
          </a:xfrm>
          <a:prstGeom prst="line">
            <a:avLst/>
          </a:prstGeom>
          <a:noFill/>
          <a:ln w="28575">
            <a:solidFill>
              <a:srgbClr val="B2B2B2"/>
            </a:solidFill>
            <a:prstDash val="sysDot"/>
            <a:round/>
            <a:headEnd/>
            <a:tailEnd/>
          </a:ln>
          <a:effectLst>
            <a:prstShdw prst="shdw17" dist="17961" dir="2700000">
              <a:srgbClr val="6B6B6B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80" name="AutoShape 24"/>
          <p:cNvSpPr>
            <a:spLocks noChangeArrowheads="1"/>
          </p:cNvSpPr>
          <p:nvPr/>
        </p:nvSpPr>
        <p:spPr bwMode="auto">
          <a:xfrm>
            <a:off x="2638426" y="3789363"/>
            <a:ext cx="360363" cy="215900"/>
          </a:xfrm>
          <a:prstGeom prst="rightArrow">
            <a:avLst>
              <a:gd name="adj1" fmla="val 50000"/>
              <a:gd name="adj2" fmla="val 41728"/>
            </a:avLst>
          </a:prstGeom>
          <a:solidFill>
            <a:srgbClr val="3366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81" name="Text Box 25"/>
          <p:cNvSpPr txBox="1">
            <a:spLocks noChangeArrowheads="1"/>
          </p:cNvSpPr>
          <p:nvPr/>
        </p:nvSpPr>
        <p:spPr bwMode="auto">
          <a:xfrm>
            <a:off x="3503613" y="2205039"/>
            <a:ext cx="1295400" cy="3634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5000"/>
              </a:lnSpc>
              <a:spcBef>
                <a:spcPct val="50000"/>
              </a:spcBef>
              <a:spcAft>
                <a:spcPct val="5000"/>
              </a:spcAft>
              <a:buClr>
                <a:srgbClr val="B9D181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養殖規模</a:t>
            </a:r>
          </a:p>
        </p:txBody>
      </p:sp>
      <p:sp>
        <p:nvSpPr>
          <p:cNvPr id="1197082" name="Rectangle 26"/>
          <p:cNvSpPr>
            <a:spLocks noChangeArrowheads="1"/>
          </p:cNvSpPr>
          <p:nvPr/>
        </p:nvSpPr>
        <p:spPr bwMode="auto">
          <a:xfrm>
            <a:off x="3143250" y="2133600"/>
            <a:ext cx="2089150" cy="3240088"/>
          </a:xfrm>
          <a:prstGeom prst="rect">
            <a:avLst/>
          </a:prstGeom>
          <a:noFill/>
          <a:ln w="6350" algn="ctr">
            <a:solidFill>
              <a:srgbClr val="C0C0C0"/>
            </a:solidFill>
            <a:prstDash val="dash"/>
            <a:miter lim="800000"/>
            <a:headEnd/>
            <a:tailEnd/>
          </a:ln>
          <a:effectLst>
            <a:prstShdw prst="shdw17" dist="17961" dir="2700000">
              <a:srgbClr val="737373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83" name="Line 27"/>
          <p:cNvSpPr>
            <a:spLocks noChangeShapeType="1"/>
          </p:cNvSpPr>
          <p:nvPr/>
        </p:nvSpPr>
        <p:spPr bwMode="auto">
          <a:xfrm>
            <a:off x="5087939" y="4797425"/>
            <a:ext cx="720725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ffectLst>
            <a:prstShdw prst="shdw17" dist="17961" dir="2700000">
              <a:srgbClr val="995C0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84" name="Line 28"/>
          <p:cNvSpPr>
            <a:spLocks noChangeShapeType="1"/>
          </p:cNvSpPr>
          <p:nvPr/>
        </p:nvSpPr>
        <p:spPr bwMode="auto">
          <a:xfrm>
            <a:off x="5087939" y="3213100"/>
            <a:ext cx="720725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  <a:effectLst>
            <a:prstShdw prst="shdw17" dist="17961" dir="2700000">
              <a:srgbClr val="1F7A1F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85" name="Rectangle 29"/>
          <p:cNvSpPr>
            <a:spLocks noChangeArrowheads="1"/>
          </p:cNvSpPr>
          <p:nvPr/>
        </p:nvSpPr>
        <p:spPr bwMode="auto">
          <a:xfrm>
            <a:off x="5592763" y="2133600"/>
            <a:ext cx="2089150" cy="3240088"/>
          </a:xfrm>
          <a:prstGeom prst="rect">
            <a:avLst/>
          </a:prstGeom>
          <a:noFill/>
          <a:ln w="6350" algn="ctr">
            <a:solidFill>
              <a:srgbClr val="C0C0C0"/>
            </a:solidFill>
            <a:prstDash val="dash"/>
            <a:miter lim="800000"/>
            <a:headEnd/>
            <a:tailEnd/>
          </a:ln>
          <a:effectLst>
            <a:prstShdw prst="shdw17" dist="17961" dir="2700000">
              <a:srgbClr val="737373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86" name="Text Box 30"/>
          <p:cNvSpPr txBox="1">
            <a:spLocks noChangeArrowheads="1"/>
          </p:cNvSpPr>
          <p:nvPr/>
        </p:nvSpPr>
        <p:spPr bwMode="auto">
          <a:xfrm>
            <a:off x="5951538" y="2205039"/>
            <a:ext cx="1295400" cy="3634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5000"/>
              </a:lnSpc>
              <a:spcBef>
                <a:spcPct val="50000"/>
              </a:spcBef>
              <a:spcAft>
                <a:spcPct val="5000"/>
              </a:spcAft>
              <a:buClr>
                <a:srgbClr val="B9D181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養殖方式</a:t>
            </a:r>
          </a:p>
        </p:txBody>
      </p:sp>
      <p:sp>
        <p:nvSpPr>
          <p:cNvPr id="1197087" name="Line 31"/>
          <p:cNvSpPr>
            <a:spLocks noChangeShapeType="1"/>
          </p:cNvSpPr>
          <p:nvPr/>
        </p:nvSpPr>
        <p:spPr bwMode="auto">
          <a:xfrm flipV="1">
            <a:off x="5087938" y="3500439"/>
            <a:ext cx="792162" cy="1081087"/>
          </a:xfrm>
          <a:prstGeom prst="line">
            <a:avLst/>
          </a:prstGeom>
          <a:noFill/>
          <a:ln w="952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>
            <a:prstShdw prst="shdw17" dist="17961" dir="2700000">
              <a:srgbClr val="005C0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88" name="Line 32"/>
          <p:cNvSpPr>
            <a:spLocks noChangeShapeType="1"/>
          </p:cNvSpPr>
          <p:nvPr/>
        </p:nvSpPr>
        <p:spPr bwMode="auto">
          <a:xfrm>
            <a:off x="5087939" y="3500439"/>
            <a:ext cx="720725" cy="1081087"/>
          </a:xfrm>
          <a:prstGeom prst="line">
            <a:avLst/>
          </a:prstGeom>
          <a:noFill/>
          <a:ln w="9525">
            <a:solidFill>
              <a:srgbClr val="33CC33"/>
            </a:solidFill>
            <a:prstDash val="dash"/>
            <a:round/>
            <a:headEnd/>
            <a:tailEnd type="triangle" w="med" len="med"/>
          </a:ln>
          <a:effectLst>
            <a:prstShdw prst="shdw17" dist="17961" dir="2700000">
              <a:srgbClr val="1F7A1F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89" name="Rectangle 33"/>
          <p:cNvSpPr>
            <a:spLocks noChangeArrowheads="1"/>
          </p:cNvSpPr>
          <p:nvPr/>
        </p:nvSpPr>
        <p:spPr bwMode="auto">
          <a:xfrm>
            <a:off x="8112125" y="2133600"/>
            <a:ext cx="1944688" cy="4103688"/>
          </a:xfrm>
          <a:prstGeom prst="rect">
            <a:avLst/>
          </a:prstGeom>
          <a:noFill/>
          <a:ln w="6350" algn="ctr">
            <a:solidFill>
              <a:srgbClr val="C0C0C0"/>
            </a:solidFill>
            <a:prstDash val="dash"/>
            <a:miter lim="800000"/>
            <a:headEnd/>
            <a:tailEnd/>
          </a:ln>
          <a:effectLst>
            <a:prstShdw prst="shdw17" dist="17961" dir="2700000">
              <a:srgbClr val="737373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90" name="Text Box 34"/>
          <p:cNvSpPr txBox="1">
            <a:spLocks noChangeArrowheads="1"/>
          </p:cNvSpPr>
          <p:nvPr/>
        </p:nvSpPr>
        <p:spPr bwMode="auto">
          <a:xfrm>
            <a:off x="8472488" y="2205039"/>
            <a:ext cx="1295400" cy="3634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5000"/>
              </a:lnSpc>
              <a:spcBef>
                <a:spcPct val="50000"/>
              </a:spcBef>
              <a:spcAft>
                <a:spcPct val="5000"/>
              </a:spcAft>
              <a:buClr>
                <a:srgbClr val="B9D181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監測需求</a:t>
            </a:r>
          </a:p>
        </p:txBody>
      </p:sp>
      <p:sp>
        <p:nvSpPr>
          <p:cNvPr id="1197091" name="Line 35"/>
          <p:cNvSpPr>
            <a:spLocks noChangeShapeType="1"/>
          </p:cNvSpPr>
          <p:nvPr/>
        </p:nvSpPr>
        <p:spPr bwMode="auto">
          <a:xfrm flipH="1">
            <a:off x="7967663" y="2852738"/>
            <a:ext cx="360362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/>
            <a:tailEnd/>
          </a:ln>
          <a:effectLst>
            <a:prstShdw prst="shdw17" dist="17961" dir="2700000">
              <a:srgbClr val="005C0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92" name="Line 36"/>
          <p:cNvSpPr>
            <a:spLocks noChangeShapeType="1"/>
          </p:cNvSpPr>
          <p:nvPr/>
        </p:nvSpPr>
        <p:spPr bwMode="auto">
          <a:xfrm flipH="1">
            <a:off x="7967663" y="3573463"/>
            <a:ext cx="360362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/>
            <a:tailEnd/>
          </a:ln>
          <a:effectLst>
            <a:prstShdw prst="shdw17" dist="17961" dir="2700000">
              <a:srgbClr val="005C0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93" name="Line 37"/>
          <p:cNvSpPr>
            <a:spLocks noChangeShapeType="1"/>
          </p:cNvSpPr>
          <p:nvPr/>
        </p:nvSpPr>
        <p:spPr bwMode="auto">
          <a:xfrm>
            <a:off x="7967663" y="2852739"/>
            <a:ext cx="0" cy="72072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/>
          </a:ln>
          <a:effectLst>
            <a:prstShdw prst="shdw17" dist="17961" dir="2700000">
              <a:srgbClr val="005C0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94" name="AutoShape 38"/>
          <p:cNvSpPr>
            <a:spLocks noChangeArrowheads="1"/>
          </p:cNvSpPr>
          <p:nvPr/>
        </p:nvSpPr>
        <p:spPr bwMode="auto">
          <a:xfrm>
            <a:off x="7464426" y="3141664"/>
            <a:ext cx="360363" cy="142875"/>
          </a:xfrm>
          <a:prstGeom prst="rightArrow">
            <a:avLst>
              <a:gd name="adj1" fmla="val 50000"/>
              <a:gd name="adj2" fmla="val 63056"/>
            </a:avLst>
          </a:prstGeom>
          <a:solidFill>
            <a:srgbClr val="00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95" name="Line 39"/>
          <p:cNvSpPr>
            <a:spLocks noChangeShapeType="1"/>
          </p:cNvSpPr>
          <p:nvPr/>
        </p:nvSpPr>
        <p:spPr bwMode="auto">
          <a:xfrm flipH="1">
            <a:off x="7967663" y="3789363"/>
            <a:ext cx="360362" cy="0"/>
          </a:xfrm>
          <a:prstGeom prst="line">
            <a:avLst/>
          </a:prstGeom>
          <a:noFill/>
          <a:ln w="12700">
            <a:solidFill>
              <a:srgbClr val="FF9900"/>
            </a:solidFill>
            <a:round/>
            <a:headEnd/>
            <a:tailEnd/>
          </a:ln>
          <a:effectLst>
            <a:prstShdw prst="shdw17" dist="17961" dir="2700000">
              <a:srgbClr val="995C0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96" name="Line 40"/>
          <p:cNvSpPr>
            <a:spLocks noChangeShapeType="1"/>
          </p:cNvSpPr>
          <p:nvPr/>
        </p:nvSpPr>
        <p:spPr bwMode="auto">
          <a:xfrm flipH="1">
            <a:off x="7967663" y="4652963"/>
            <a:ext cx="360362" cy="0"/>
          </a:xfrm>
          <a:prstGeom prst="line">
            <a:avLst/>
          </a:prstGeom>
          <a:noFill/>
          <a:ln w="12700">
            <a:solidFill>
              <a:srgbClr val="FF9900"/>
            </a:solidFill>
            <a:round/>
            <a:headEnd/>
            <a:tailEnd/>
          </a:ln>
          <a:effectLst>
            <a:prstShdw prst="shdw17" dist="17961" dir="2700000">
              <a:srgbClr val="995C0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97" name="Line 41"/>
          <p:cNvSpPr>
            <a:spLocks noChangeShapeType="1"/>
          </p:cNvSpPr>
          <p:nvPr/>
        </p:nvSpPr>
        <p:spPr bwMode="auto">
          <a:xfrm flipH="1">
            <a:off x="7967663" y="5876925"/>
            <a:ext cx="360362" cy="0"/>
          </a:xfrm>
          <a:prstGeom prst="line">
            <a:avLst/>
          </a:prstGeom>
          <a:noFill/>
          <a:ln w="12700">
            <a:solidFill>
              <a:srgbClr val="FF9900"/>
            </a:solidFill>
            <a:round/>
            <a:headEnd/>
            <a:tailEnd/>
          </a:ln>
          <a:effectLst>
            <a:prstShdw prst="shdw17" dist="17961" dir="2700000">
              <a:srgbClr val="995C0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98" name="Line 42"/>
          <p:cNvSpPr>
            <a:spLocks noChangeShapeType="1"/>
          </p:cNvSpPr>
          <p:nvPr/>
        </p:nvSpPr>
        <p:spPr bwMode="auto">
          <a:xfrm>
            <a:off x="7967663" y="3789363"/>
            <a:ext cx="0" cy="2087562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>
            <a:prstShdw prst="shdw17" dist="17961" dir="2700000">
              <a:srgbClr val="995C0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7099" name="AutoShape 43"/>
          <p:cNvSpPr>
            <a:spLocks noChangeArrowheads="1"/>
          </p:cNvSpPr>
          <p:nvPr/>
        </p:nvSpPr>
        <p:spPr bwMode="auto">
          <a:xfrm>
            <a:off x="7464426" y="4724401"/>
            <a:ext cx="360363" cy="142875"/>
          </a:xfrm>
          <a:prstGeom prst="rightArrow">
            <a:avLst>
              <a:gd name="adj1" fmla="val 50000"/>
              <a:gd name="adj2" fmla="val 63056"/>
            </a:avLst>
          </a:prstGeom>
          <a:solidFill>
            <a:srgbClr val="FF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49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7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97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97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97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97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97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97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97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97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97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97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97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97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97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97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97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97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97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97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97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97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97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97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197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197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197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197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197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9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197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197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19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197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197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19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197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9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19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197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7061" grpId="0" animBg="1"/>
      <p:bldP spid="1197062" grpId="0"/>
      <p:bldP spid="1197063" grpId="0" animBg="1"/>
      <p:bldP spid="1197064" grpId="0"/>
      <p:bldP spid="1197065" grpId="0" animBg="1"/>
      <p:bldP spid="1197066" grpId="0"/>
      <p:bldP spid="1197067" grpId="0" animBg="1"/>
      <p:bldP spid="1197068" grpId="0"/>
      <p:bldP spid="1197069" grpId="0" animBg="1"/>
      <p:bldP spid="1197070" grpId="0"/>
      <p:bldP spid="1197071" grpId="0" animBg="1"/>
      <p:bldP spid="1197072" grpId="0"/>
      <p:bldP spid="1197073" grpId="0" animBg="1"/>
      <p:bldP spid="1197074" grpId="0"/>
      <p:bldP spid="1197075" grpId="0" animBg="1"/>
      <p:bldP spid="1197076" grpId="0"/>
      <p:bldP spid="1197077" grpId="0" animBg="1"/>
      <p:bldP spid="1197078" grpId="0"/>
      <p:bldP spid="1197079" grpId="0" animBg="1"/>
      <p:bldP spid="1197080" grpId="0" animBg="1"/>
      <p:bldP spid="1197081" grpId="0"/>
      <p:bldP spid="1197082" grpId="0" animBg="1"/>
      <p:bldP spid="1197083" grpId="0" animBg="1"/>
      <p:bldP spid="1197084" grpId="0" animBg="1"/>
      <p:bldP spid="1197085" grpId="0" animBg="1"/>
      <p:bldP spid="1197086" grpId="0"/>
      <p:bldP spid="1197087" grpId="0" animBg="1"/>
      <p:bldP spid="1197088" grpId="0" animBg="1"/>
      <p:bldP spid="1197089" grpId="0" animBg="1"/>
      <p:bldP spid="1197090" grpId="0"/>
      <p:bldP spid="1197091" grpId="0" animBg="1"/>
      <p:bldP spid="1197092" grpId="0" animBg="1"/>
      <p:bldP spid="1197093" grpId="0" animBg="1"/>
      <p:bldP spid="1197094" grpId="0" animBg="1"/>
      <p:bldP spid="1197095" grpId="0" animBg="1"/>
      <p:bldP spid="1197096" grpId="0" animBg="1"/>
      <p:bldP spid="1197097" grpId="0" animBg="1"/>
      <p:bldP spid="1197098" grpId="0" animBg="1"/>
      <p:bldP spid="119709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49318" y="212316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zh-TW" altLang="en-US" sz="4400" b="1" dirty="0"/>
              <a:t>應用進行曲</a:t>
            </a:r>
            <a:endParaRPr lang="en-US" altLang="zh-TW" sz="4400" b="1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68016" y="1043370"/>
            <a:ext cx="8357493" cy="5329237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p"/>
            </a:pPr>
            <a:r>
              <a:rPr lang="zh-TW" altLang="en-US" sz="2400" dirty="0"/>
              <a:t>養殖漁業面臨的情形</a:t>
            </a:r>
            <a:r>
              <a:rPr lang="en-US" altLang="zh-TW" sz="2400" dirty="0"/>
              <a:t>-</a:t>
            </a:r>
            <a:r>
              <a:rPr lang="zh-TW" altLang="en-US" sz="2400" dirty="0"/>
              <a:t>過去是</a:t>
            </a:r>
          </a:p>
        </p:txBody>
      </p:sp>
      <p:sp>
        <p:nvSpPr>
          <p:cNvPr id="1191940" name="Rectangle 4"/>
          <p:cNvSpPr>
            <a:spLocks noChangeArrowheads="1"/>
          </p:cNvSpPr>
          <p:nvPr/>
        </p:nvSpPr>
        <p:spPr bwMode="auto">
          <a:xfrm>
            <a:off x="2207568" y="1556792"/>
            <a:ext cx="8208962" cy="144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rgbClr val="B9D181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  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養殖魚塭中大量的漁貨，老闆們最擔心的就是停電、設備跳電，甚至是因電纜被偷等等人為破壞，進而導致</a:t>
            </a:r>
            <a:r>
              <a:rPr kumimoji="0" lang="zh-TW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" action="ppaction://noaction"/>
              </a:rPr>
              <a:t>水中缺氧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或是</a:t>
            </a:r>
            <a:r>
              <a:rPr kumimoji="0" lang="zh-TW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魚蝦失溫致死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！</a:t>
            </a:r>
          </a:p>
          <a:p>
            <a:pPr marL="0" marR="0" lvl="0" indent="0" algn="l" defTabSz="457200" rtl="0" eaLnBrk="1" fontAlgn="auto" latinLnBrk="0" hangingPunct="1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rgbClr val="B9D181"/>
              </a:buClr>
              <a:buSzPct val="60000"/>
              <a:buFontTx/>
              <a:buNone/>
              <a:tabLst/>
              <a:defRPr/>
            </a:pPr>
            <a:r>
              <a:rPr kumimoji="0" lang="zh-TW" alt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2"/>
              </a:rPr>
              <a:t>台南</a:t>
            </a:r>
            <a:r>
              <a:rPr kumimoji="0" lang="en-US" altLang="zh-TW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2"/>
              </a:rPr>
              <a:t>》</a:t>
            </a:r>
            <a:r>
              <a:rPr kumimoji="0" lang="zh-TW" alt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2"/>
              </a:rPr>
              <a:t>颱風前趕巡視魚塭男離奇溺斃</a:t>
            </a:r>
            <a:r>
              <a:rPr kumimoji="0" lang="en-US" altLang="zh-TW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2"/>
              </a:rPr>
              <a:t>| </a:t>
            </a:r>
            <a:r>
              <a:rPr kumimoji="0" lang="zh-TW" alt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2"/>
              </a:rPr>
              <a:t>即時新聞</a:t>
            </a:r>
            <a:r>
              <a:rPr kumimoji="0" lang="en-US" altLang="zh-TW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2"/>
              </a:rPr>
              <a:t>| </a:t>
            </a:r>
            <a:r>
              <a:rPr kumimoji="0" lang="zh-TW" alt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2"/>
              </a:rPr>
              <a:t>新聞</a:t>
            </a:r>
            <a:r>
              <a:rPr kumimoji="0" lang="en-US" altLang="zh-TW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2"/>
              </a:rPr>
              <a:t>| </a:t>
            </a:r>
            <a:r>
              <a:rPr kumimoji="0" lang="zh-TW" alt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2"/>
              </a:rPr>
              <a:t>壹電視</a:t>
            </a:r>
            <a:r>
              <a:rPr kumimoji="0" lang="en-US" altLang="zh-TW" sz="20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2"/>
              </a:rPr>
              <a:t>NextTV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rgbClr val="B9D181"/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1941" name="Rectangle 5"/>
          <p:cNvSpPr>
            <a:spLocks noChangeArrowheads="1"/>
          </p:cNvSpPr>
          <p:nvPr/>
        </p:nvSpPr>
        <p:spPr bwMode="auto">
          <a:xfrm>
            <a:off x="2207569" y="5805264"/>
            <a:ext cx="7920037" cy="393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rgbClr val="B9D181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   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1943" name="Rectangle 7"/>
          <p:cNvSpPr>
            <a:spLocks noChangeArrowheads="1"/>
          </p:cNvSpPr>
          <p:nvPr/>
        </p:nvSpPr>
        <p:spPr bwMode="auto">
          <a:xfrm>
            <a:off x="1847528" y="4365105"/>
            <a:ext cx="8676456" cy="10402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266700" marR="0" lvl="0" indent="-266700" algn="l" defTabSz="457200" rtl="0" eaLnBrk="1" fontAlgn="auto" latinLnBrk="0" hangingPunct="1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rgbClr val="B9D181"/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微軟正黑體" panose="020B0604030504040204" pitchFamily="34" charset="-120"/>
                <a:cs typeface="+mn-cs"/>
              </a:rPr>
              <a:t>尋求的解決方式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微軟正黑體" panose="020B0604030504040204" pitchFamily="34" charset="-120"/>
                <a:cs typeface="+mn-cs"/>
              </a:rPr>
              <a:t>未來是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微軟正黑體" panose="020B0604030504040204" pitchFamily="34" charset="-120"/>
                <a:cs typeface="+mn-cs"/>
              </a:rPr>
              <a:t>!!</a:t>
            </a:r>
          </a:p>
          <a:p>
            <a:pPr marL="266700" marR="0" lvl="0" indent="-266700" algn="l" defTabSz="457200" rtl="0" eaLnBrk="1" fontAlgn="auto" latinLnBrk="0" hangingPunct="1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rgbClr val="B9D181"/>
              </a:buClr>
              <a:buSzPct val="60000"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3"/>
              </a:rPr>
              <a:t>無人機結合定翼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3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3"/>
              </a:rPr>
              <a:t>旋翼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3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3"/>
              </a:rPr>
              <a:t>劍指精準農業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3"/>
              </a:rPr>
              <a:t>/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47528" y="2924945"/>
            <a:ext cx="849694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9CA3C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即時語音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99CA3C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+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9CA3C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簡訊雙通報系統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99CA3C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4"/>
              </a:rPr>
              <a:t>現在進行式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4"/>
              </a:rPr>
              <a:t>!!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     停電或設備跳電第一時間直接語音和簡訊通報，客戶端啟動備用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  電力不讓損害發生。讓您無後顧之憂、一覺到天亮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。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997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1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9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1941" grpId="0"/>
      <p:bldP spid="11919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986" name="AutoShape 2"/>
          <p:cNvSpPr>
            <a:spLocks noChangeArrowheads="1"/>
          </p:cNvSpPr>
          <p:nvPr/>
        </p:nvSpPr>
        <p:spPr bwMode="auto">
          <a:xfrm>
            <a:off x="6816726" y="4724401"/>
            <a:ext cx="1223963" cy="72072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微軟正黑體" panose="020B0604030504040204" pitchFamily="34" charset="-120"/>
                <a:cs typeface="+mn-cs"/>
              </a:rPr>
              <a:t>障礙發生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159376" y="4508500"/>
            <a:ext cx="1724025" cy="1843088"/>
            <a:chOff x="2562" y="2840"/>
            <a:chExt cx="1086" cy="1161"/>
          </a:xfrm>
        </p:grpSpPr>
        <p:pic>
          <p:nvPicPr>
            <p:cNvPr id="9248" name="Picture 5" descr="j044061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62" y="2840"/>
              <a:ext cx="1086" cy="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49" name="Text Box 6"/>
            <p:cNvSpPr txBox="1">
              <a:spLocks noChangeArrowheads="1"/>
            </p:cNvSpPr>
            <p:nvPr/>
          </p:nvSpPr>
          <p:spPr bwMode="auto">
            <a:xfrm>
              <a:off x="2699" y="3674"/>
              <a:ext cx="7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新細明體" pitchFamily="18" charset="-120"/>
                  <a:cs typeface="+mn-cs"/>
                </a:rPr>
                <a:t>E-mail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432175" y="4508500"/>
            <a:ext cx="1600200" cy="1816100"/>
            <a:chOff x="1373" y="2795"/>
            <a:chExt cx="1008" cy="1144"/>
          </a:xfrm>
        </p:grpSpPr>
        <p:pic>
          <p:nvPicPr>
            <p:cNvPr id="9246" name="Picture 8" descr="j04404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73" y="2795"/>
              <a:ext cx="1008" cy="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93993" name="Text Box 9"/>
            <p:cNvSpPr txBox="1">
              <a:spLocks noChangeArrowheads="1"/>
            </p:cNvSpPr>
            <p:nvPr/>
          </p:nvSpPr>
          <p:spPr bwMode="auto">
            <a:xfrm>
              <a:off x="1610" y="3612"/>
              <a:ext cx="59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80008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charset="0"/>
                  <a:ea typeface="微軟正黑體" panose="020B0604030504040204" pitchFamily="34" charset="-120"/>
                  <a:cs typeface="+mn-cs"/>
                </a:rPr>
                <a:t>簡訊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774826" y="4581526"/>
            <a:ext cx="1433513" cy="1660525"/>
            <a:chOff x="158" y="2886"/>
            <a:chExt cx="903" cy="1046"/>
          </a:xfrm>
        </p:grpSpPr>
        <p:sp>
          <p:nvSpPr>
            <p:cNvPr id="9244" name="Rectangle 11"/>
            <p:cNvSpPr>
              <a:spLocks noChangeArrowheads="1"/>
            </p:cNvSpPr>
            <p:nvPr/>
          </p:nvSpPr>
          <p:spPr bwMode="auto">
            <a:xfrm>
              <a:off x="295" y="3612"/>
              <a:ext cx="635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marL="266700" marR="0" lvl="0" indent="-2667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itchFamily="18" charset="0"/>
                  <a:ea typeface="微軟正黑體" panose="020B0604030504040204" pitchFamily="34" charset="-120"/>
                  <a:cs typeface="+mn-cs"/>
                </a:rPr>
                <a:t>市話</a:t>
              </a:r>
              <a:endParaRPr kumimoji="0" lang="zh-TW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itchFamily="18" charset="0"/>
                <a:ea typeface="微軟正黑體" panose="020B0604030504040204" pitchFamily="34" charset="-120"/>
                <a:cs typeface="+mn-cs"/>
              </a:endParaRPr>
            </a:p>
          </p:txBody>
        </p:sp>
        <p:pic>
          <p:nvPicPr>
            <p:cNvPr id="9245" name="Picture 12" descr="j028109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8" y="2886"/>
              <a:ext cx="903" cy="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222" name="Group 13"/>
          <p:cNvGrpSpPr>
            <a:grpSpLocks/>
          </p:cNvGrpSpPr>
          <p:nvPr/>
        </p:nvGrpSpPr>
        <p:grpSpPr bwMode="auto">
          <a:xfrm>
            <a:off x="6167438" y="1052514"/>
            <a:ext cx="4500562" cy="2376487"/>
            <a:chOff x="2925" y="618"/>
            <a:chExt cx="2835" cy="1497"/>
          </a:xfrm>
        </p:grpSpPr>
        <p:pic>
          <p:nvPicPr>
            <p:cNvPr id="9242" name="Picture 14" descr="11484794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25" y="618"/>
              <a:ext cx="2631" cy="1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43" name="AutoShape 15"/>
            <p:cNvSpPr>
              <a:spLocks noChangeArrowheads="1"/>
            </p:cNvSpPr>
            <p:nvPr/>
          </p:nvSpPr>
          <p:spPr bwMode="auto">
            <a:xfrm>
              <a:off x="3061" y="663"/>
              <a:ext cx="2699" cy="1270"/>
            </a:xfrm>
            <a:prstGeom prst="irregularSeal1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rPr>
                <a:t>跳 電</a:t>
              </a:r>
            </a:p>
          </p:txBody>
        </p:sp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1774825" y="3500438"/>
            <a:ext cx="3386138" cy="976312"/>
            <a:chOff x="158" y="2205"/>
            <a:chExt cx="2133" cy="615"/>
          </a:xfrm>
        </p:grpSpPr>
        <p:sp>
          <p:nvSpPr>
            <p:cNvPr id="9240" name="AutoShape 17"/>
            <p:cNvSpPr>
              <a:spLocks noChangeArrowheads="1"/>
            </p:cNvSpPr>
            <p:nvPr/>
          </p:nvSpPr>
          <p:spPr bwMode="auto">
            <a:xfrm>
              <a:off x="1372" y="2205"/>
              <a:ext cx="919" cy="615"/>
            </a:xfrm>
            <a:prstGeom prst="downArrow">
              <a:avLst>
                <a:gd name="adj1" fmla="val 50000"/>
                <a:gd name="adj2" fmla="val 25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CC0099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194002" name="Text Box 18"/>
            <p:cNvSpPr txBox="1">
              <a:spLocks noChangeArrowheads="1"/>
            </p:cNvSpPr>
            <p:nvPr/>
          </p:nvSpPr>
          <p:spPr bwMode="auto">
            <a:xfrm>
              <a:off x="158" y="2217"/>
              <a:ext cx="140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ct val="1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54A02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rPr>
                <a:t>自動偵測到沒有電流</a:t>
              </a: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srgbClr val="54A02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rPr>
                <a:t>!!!</a:t>
              </a:r>
            </a:p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ct val="1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54A02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rPr>
                <a:t>立即以下列方式發送告警，通知老闆或員工</a:t>
              </a:r>
            </a:p>
          </p:txBody>
        </p:sp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1774825" y="401161"/>
            <a:ext cx="4392613" cy="2632074"/>
            <a:chOff x="158" y="176"/>
            <a:chExt cx="2767" cy="1984"/>
          </a:xfrm>
        </p:grpSpPr>
        <p:grpSp>
          <p:nvGrpSpPr>
            <p:cNvPr id="9232" name="Group 20"/>
            <p:cNvGrpSpPr>
              <a:grpSpLocks/>
            </p:cNvGrpSpPr>
            <p:nvPr/>
          </p:nvGrpSpPr>
          <p:grpSpPr bwMode="auto">
            <a:xfrm>
              <a:off x="158" y="176"/>
              <a:ext cx="2663" cy="1984"/>
              <a:chOff x="340" y="390"/>
              <a:chExt cx="2558" cy="1634"/>
            </a:xfrm>
          </p:grpSpPr>
          <p:sp>
            <p:nvSpPr>
              <p:cNvPr id="9234" name="Rectangle 21"/>
              <p:cNvSpPr>
                <a:spLocks noChangeArrowheads="1"/>
              </p:cNvSpPr>
              <p:nvPr/>
            </p:nvSpPr>
            <p:spPr bwMode="auto">
              <a:xfrm>
                <a:off x="403" y="1223"/>
                <a:ext cx="639" cy="3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600" b="0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微軟正黑體" panose="020B0604030504040204" pitchFamily="34" charset="-120"/>
                    <a:cs typeface="+mn-cs"/>
                  </a:rPr>
                  <a:t>控制伺服器</a:t>
                </a:r>
              </a:p>
            </p:txBody>
          </p:sp>
          <p:pic>
            <p:nvPicPr>
              <p:cNvPr id="9235" name="Picture 22"/>
              <p:cNvPicPr>
                <a:picLocks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25" y="1497"/>
                <a:ext cx="65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236" name="Rectangle 23"/>
              <p:cNvSpPr>
                <a:spLocks noChangeArrowheads="1"/>
              </p:cNvSpPr>
              <p:nvPr/>
            </p:nvSpPr>
            <p:spPr bwMode="auto">
              <a:xfrm>
                <a:off x="340" y="754"/>
                <a:ext cx="2222" cy="1270"/>
              </a:xfrm>
              <a:prstGeom prst="rect">
                <a:avLst/>
              </a:prstGeom>
              <a:noFill/>
              <a:ln w="19050">
                <a:solidFill>
                  <a:srgbClr val="3366FF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pic>
            <p:nvPicPr>
              <p:cNvPr id="9237" name="Picture 24" descr="數位電表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698" y="1301"/>
                <a:ext cx="729" cy="4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238" name="Line 25"/>
              <p:cNvSpPr>
                <a:spLocks noChangeShapeType="1"/>
              </p:cNvSpPr>
              <p:nvPr/>
            </p:nvSpPr>
            <p:spPr bwMode="auto">
              <a:xfrm>
                <a:off x="1204" y="1615"/>
                <a:ext cx="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194010" name="Text Box 26"/>
              <p:cNvSpPr txBox="1">
                <a:spLocks noChangeArrowheads="1"/>
              </p:cNvSpPr>
              <p:nvPr/>
            </p:nvSpPr>
            <p:spPr bwMode="auto">
              <a:xfrm>
                <a:off x="897" y="390"/>
                <a:ext cx="2001" cy="271"/>
              </a:xfrm>
              <a:prstGeom prst="rect">
                <a:avLst/>
              </a:prstGeom>
              <a:gradFill rotWithShape="1">
                <a:gsLst>
                  <a:gs pos="0">
                    <a:srgbClr val="FFFFCC"/>
                  </a:gs>
                  <a:gs pos="100000">
                    <a:srgbClr val="FFFF66"/>
                  </a:gs>
                </a:gsLst>
                <a:lin ang="189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Trebuchet MS" panose="020B0603020202020204"/>
                    <a:ea typeface="微軟正黑體" panose="020B0604030504040204" pitchFamily="34" charset="-120"/>
                    <a:cs typeface="+mn-cs"/>
                  </a:rPr>
                  <a:t>環境監控</a:t>
                </a:r>
                <a:r>
                  <a:rPr kumimoji="0" lang="en-US" altLang="zh-TW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Trebuchet MS" panose="020B0603020202020204"/>
                    <a:ea typeface="微軟正黑體" panose="020B0604030504040204" pitchFamily="34" charset="-120"/>
                    <a:cs typeface="+mn-cs"/>
                  </a:rPr>
                  <a:t>+</a:t>
                </a:r>
                <a:r>
                  <a:rPr kumimoji="0" lang="zh-TW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Trebuchet MS" panose="020B0603020202020204"/>
                    <a:ea typeface="微軟正黑體" panose="020B0604030504040204" pitchFamily="34" charset="-120"/>
                    <a:cs typeface="+mn-cs"/>
                  </a:rPr>
                  <a:t>通訊整合</a:t>
                </a:r>
              </a:p>
            </p:txBody>
          </p:sp>
        </p:grpSp>
        <p:sp>
          <p:nvSpPr>
            <p:cNvPr id="9233" name="AutoShape 27"/>
            <p:cNvSpPr>
              <a:spLocks noChangeArrowheads="1"/>
            </p:cNvSpPr>
            <p:nvPr/>
          </p:nvSpPr>
          <p:spPr bwMode="auto">
            <a:xfrm rot="10800000">
              <a:off x="2472" y="1298"/>
              <a:ext cx="453" cy="182"/>
            </a:xfrm>
            <a:prstGeom prst="chevron">
              <a:avLst>
                <a:gd name="adj" fmla="val 6222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9" name="Group 28"/>
          <p:cNvGrpSpPr>
            <a:grpSpLocks/>
          </p:cNvGrpSpPr>
          <p:nvPr/>
        </p:nvGrpSpPr>
        <p:grpSpPr bwMode="auto">
          <a:xfrm>
            <a:off x="8040688" y="4221163"/>
            <a:ext cx="2482850" cy="1873250"/>
            <a:chOff x="4105" y="2205"/>
            <a:chExt cx="1564" cy="1180"/>
          </a:xfrm>
        </p:grpSpPr>
        <p:sp>
          <p:nvSpPr>
            <p:cNvPr id="9227" name="Rectangle 29"/>
            <p:cNvSpPr>
              <a:spLocks noChangeArrowheads="1"/>
            </p:cNvSpPr>
            <p:nvPr/>
          </p:nvSpPr>
          <p:spPr bwMode="auto">
            <a:xfrm>
              <a:off x="4105" y="2205"/>
              <a:ext cx="1360" cy="118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9228" name="Rectangle 30"/>
            <p:cNvSpPr>
              <a:spLocks noChangeArrowheads="1"/>
            </p:cNvSpPr>
            <p:nvPr/>
          </p:nvSpPr>
          <p:spPr bwMode="auto">
            <a:xfrm>
              <a:off x="4195" y="3022"/>
              <a:ext cx="147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54A021"/>
                  </a:solidFill>
                  <a:effectLst/>
                  <a:uLnTx/>
                  <a:uFillTx/>
                  <a:latin typeface="Arial" charset="0"/>
                  <a:ea typeface="微軟正黑體" panose="020B0604030504040204" pitchFamily="34" charset="-120"/>
                  <a:cs typeface="+mn-cs"/>
                </a:rPr>
                <a:t>現場派修</a:t>
              </a:r>
            </a:p>
          </p:txBody>
        </p:sp>
        <p:grpSp>
          <p:nvGrpSpPr>
            <p:cNvPr id="9229" name="Group 31"/>
            <p:cNvGrpSpPr>
              <a:grpSpLocks/>
            </p:cNvGrpSpPr>
            <p:nvPr/>
          </p:nvGrpSpPr>
          <p:grpSpPr bwMode="auto">
            <a:xfrm>
              <a:off x="4241" y="2251"/>
              <a:ext cx="1335" cy="907"/>
              <a:chOff x="3742" y="2976"/>
              <a:chExt cx="1670" cy="1126"/>
            </a:xfrm>
          </p:grpSpPr>
          <p:pic>
            <p:nvPicPr>
              <p:cNvPr id="9230" name="Picture 32" descr="j0433933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332" y="3022"/>
                <a:ext cx="1080" cy="10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231" name="Picture 33" descr="j0433932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3742" y="2976"/>
                <a:ext cx="1080" cy="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9226" name="Rectangle 34"/>
          <p:cNvSpPr>
            <a:spLocks noGrp="1" noChangeArrowheads="1"/>
          </p:cNvSpPr>
          <p:nvPr>
            <p:ph type="title"/>
          </p:nvPr>
        </p:nvSpPr>
        <p:spPr>
          <a:xfrm>
            <a:off x="369252" y="120310"/>
            <a:ext cx="8124507" cy="835868"/>
          </a:xfrm>
        </p:spPr>
        <p:txBody>
          <a:bodyPr>
            <a:normAutofit/>
          </a:bodyPr>
          <a:lstStyle/>
          <a:p>
            <a:pPr eaLnBrk="1" hangingPunct="1"/>
            <a:r>
              <a:rPr lang="zh-TW" altLang="en-US" sz="4400" b="1" dirty="0"/>
              <a:t>應用場景</a:t>
            </a:r>
            <a:endParaRPr lang="en-US" altLang="zh-TW" sz="4400" b="1" dirty="0"/>
          </a:p>
        </p:txBody>
      </p:sp>
    </p:spTree>
    <p:extLst>
      <p:ext uri="{BB962C8B-B14F-4D97-AF65-F5344CB8AC3E}">
        <p14:creationId xmlns:p14="http://schemas.microsoft.com/office/powerpoint/2010/main" val="351038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93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93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000"/>
                            </p:stCondLst>
                            <p:childTnLst>
                              <p:par>
                                <p:cTn id="31" presetID="2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C 0 -0.04267  0.026 -0.07733  0.058 -0.07733  L 0.192 -0.07733  C 0.224 -0.07733  0.25 -0.04267  0.25 0  L 0.25 0.176  C 0.25 0.21867  0.224 0.25467  0.192 0.25467  L 0.058 0.25467  C 0.026 0.25467  0 0.21867  0 0.176  Z" pathEditMode="relative" ptsTypes="">
                                      <p:cBhvr>
                                        <p:cTn id="32" dur="2000" fill="hold"/>
                                        <p:tgtEl>
                                          <p:spTgt spid="11939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500"/>
                            </p:stCondLst>
                            <p:childTnLst>
                              <p:par>
                                <p:cTn id="39" presetID="6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57 -0.33541 L -0.21563 -0.33541 L -0.21563 -0.2875 L -0.17969 -0.2875 L -0.17969 -0.23958 L -0.14375 -0.23958 L -0.14375 -0.19166 L -0.10782 -0.19166 L -0.10782 -0.14375 L -0.07188 -0.14375 L -0.07188 -0.09583 L -0.03594 -0.09583 L -0.03594 -0.04791 L 4.16667E-6 -0.04791 L 4.16667E-6 -3.7037E-6 " pathEditMode="relative" rAng="0" ptsTypes="FFFFFFFFFFFFFFF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0" y="16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3986" grpId="0" animBg="1"/>
      <p:bldP spid="119398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811468" y="392113"/>
            <a:ext cx="8229600" cy="86360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TW" altLang="en-US" sz="5300" dirty="0">
                <a:solidFill>
                  <a:srgbClr val="00B050"/>
                </a:solidFill>
                <a:latin typeface="Times New Roman" pitchFamily="18" charset="0"/>
              </a:rPr>
              <a:t>應用架構</a:t>
            </a:r>
            <a:br>
              <a:rPr lang="zh-TW" altLang="en-US" dirty="0">
                <a:solidFill>
                  <a:srgbClr val="FF0000"/>
                </a:solidFill>
                <a:latin typeface="Times New Roman" pitchFamily="18" charset="0"/>
              </a:rPr>
            </a:b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1195011" name="Rectangle 3"/>
          <p:cNvSpPr>
            <a:spLocks noChangeArrowheads="1"/>
          </p:cNvSpPr>
          <p:nvPr/>
        </p:nvSpPr>
        <p:spPr bwMode="auto">
          <a:xfrm>
            <a:off x="6743701" y="3003551"/>
            <a:ext cx="576263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195012" name="Picture 4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1038" y="3367088"/>
            <a:ext cx="588962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6672264" y="1773238"/>
            <a:ext cx="2625725" cy="36036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微軟正黑體" panose="020B0604030504040204" pitchFamily="34" charset="-120"/>
                <a:cs typeface="+mn-cs"/>
              </a:rPr>
              <a:t>養殖環境監測</a:t>
            </a:r>
          </a:p>
        </p:txBody>
      </p:sp>
      <p:sp>
        <p:nvSpPr>
          <p:cNvPr id="1195014" name="Line 6"/>
          <p:cNvSpPr>
            <a:spLocks noChangeShapeType="1"/>
          </p:cNvSpPr>
          <p:nvPr/>
        </p:nvSpPr>
        <p:spPr bwMode="auto">
          <a:xfrm flipV="1">
            <a:off x="6456364" y="3573462"/>
            <a:ext cx="503235" cy="446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2" name="Group 7"/>
          <p:cNvGrpSpPr>
            <a:grpSpLocks noChangeAspect="1"/>
          </p:cNvGrpSpPr>
          <p:nvPr/>
        </p:nvGrpSpPr>
        <p:grpSpPr bwMode="auto">
          <a:xfrm>
            <a:off x="4926268" y="3782226"/>
            <a:ext cx="1181100" cy="712787"/>
            <a:chOff x="1137" y="2205"/>
            <a:chExt cx="744" cy="449"/>
          </a:xfrm>
        </p:grpSpPr>
        <p:sp>
          <p:nvSpPr>
            <p:cNvPr id="10273" name="AutoShape 8"/>
            <p:cNvSpPr>
              <a:spLocks noChangeAspect="1" noChangeArrowheads="1" noTextEdit="1"/>
            </p:cNvSpPr>
            <p:nvPr/>
          </p:nvSpPr>
          <p:spPr bwMode="auto">
            <a:xfrm>
              <a:off x="1137" y="2205"/>
              <a:ext cx="744" cy="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grpSp>
          <p:nvGrpSpPr>
            <p:cNvPr id="10274" name="Group 9"/>
            <p:cNvGrpSpPr>
              <a:grpSpLocks/>
            </p:cNvGrpSpPr>
            <p:nvPr/>
          </p:nvGrpSpPr>
          <p:grpSpPr bwMode="auto">
            <a:xfrm>
              <a:off x="1141" y="2210"/>
              <a:ext cx="735" cy="439"/>
              <a:chOff x="1141" y="2210"/>
              <a:chExt cx="735" cy="439"/>
            </a:xfrm>
          </p:grpSpPr>
          <p:sp>
            <p:nvSpPr>
              <p:cNvPr id="10292" name="Oval 10"/>
              <p:cNvSpPr>
                <a:spLocks noChangeArrowheads="1"/>
              </p:cNvSpPr>
              <p:nvPr/>
            </p:nvSpPr>
            <p:spPr bwMode="auto">
              <a:xfrm>
                <a:off x="1392" y="2210"/>
                <a:ext cx="320" cy="182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293" name="Oval 11"/>
              <p:cNvSpPr>
                <a:spLocks noChangeArrowheads="1"/>
              </p:cNvSpPr>
              <p:nvPr/>
            </p:nvSpPr>
            <p:spPr bwMode="auto">
              <a:xfrm>
                <a:off x="1215" y="2258"/>
                <a:ext cx="246" cy="181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294" name="Oval 12"/>
              <p:cNvSpPr>
                <a:spLocks noChangeArrowheads="1"/>
              </p:cNvSpPr>
              <p:nvPr/>
            </p:nvSpPr>
            <p:spPr bwMode="auto">
              <a:xfrm>
                <a:off x="1141" y="2367"/>
                <a:ext cx="165" cy="1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295" name="Oval 13"/>
              <p:cNvSpPr>
                <a:spLocks noChangeArrowheads="1"/>
              </p:cNvSpPr>
              <p:nvPr/>
            </p:nvSpPr>
            <p:spPr bwMode="auto">
              <a:xfrm>
                <a:off x="1190" y="2432"/>
                <a:ext cx="250" cy="160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296" name="Oval 14"/>
              <p:cNvSpPr>
                <a:spLocks noChangeArrowheads="1"/>
              </p:cNvSpPr>
              <p:nvPr/>
            </p:nvSpPr>
            <p:spPr bwMode="auto">
              <a:xfrm>
                <a:off x="1367" y="2459"/>
                <a:ext cx="372" cy="190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297" name="Oval 15"/>
              <p:cNvSpPr>
                <a:spLocks noChangeArrowheads="1"/>
              </p:cNvSpPr>
              <p:nvPr/>
            </p:nvSpPr>
            <p:spPr bwMode="auto">
              <a:xfrm>
                <a:off x="1603" y="2263"/>
                <a:ext cx="239" cy="143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298" name="Oval 16"/>
              <p:cNvSpPr>
                <a:spLocks noChangeArrowheads="1"/>
              </p:cNvSpPr>
              <p:nvPr/>
            </p:nvSpPr>
            <p:spPr bwMode="auto">
              <a:xfrm>
                <a:off x="1639" y="2355"/>
                <a:ext cx="237" cy="142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299" name="Oval 17"/>
              <p:cNvSpPr>
                <a:spLocks noChangeArrowheads="1"/>
              </p:cNvSpPr>
              <p:nvPr/>
            </p:nvSpPr>
            <p:spPr bwMode="auto">
              <a:xfrm>
                <a:off x="1618" y="2385"/>
                <a:ext cx="235" cy="234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300" name="Oval 18"/>
              <p:cNvSpPr>
                <a:spLocks noChangeArrowheads="1"/>
              </p:cNvSpPr>
              <p:nvPr/>
            </p:nvSpPr>
            <p:spPr bwMode="auto">
              <a:xfrm>
                <a:off x="1274" y="2314"/>
                <a:ext cx="477" cy="234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grpSp>
          <p:nvGrpSpPr>
            <p:cNvPr id="10275" name="Group 19"/>
            <p:cNvGrpSpPr>
              <a:grpSpLocks/>
            </p:cNvGrpSpPr>
            <p:nvPr/>
          </p:nvGrpSpPr>
          <p:grpSpPr bwMode="auto">
            <a:xfrm>
              <a:off x="1139" y="2207"/>
              <a:ext cx="738" cy="442"/>
              <a:chOff x="1139" y="2207"/>
              <a:chExt cx="738" cy="442"/>
            </a:xfrm>
          </p:grpSpPr>
          <p:sp>
            <p:nvSpPr>
              <p:cNvPr id="10276" name="Freeform 20"/>
              <p:cNvSpPr>
                <a:spLocks/>
              </p:cNvSpPr>
              <p:nvPr/>
            </p:nvSpPr>
            <p:spPr bwMode="auto">
              <a:xfrm>
                <a:off x="1399" y="2207"/>
                <a:ext cx="304" cy="93"/>
              </a:xfrm>
              <a:custGeom>
                <a:avLst/>
                <a:gdLst>
                  <a:gd name="T0" fmla="*/ 960 w 171"/>
                  <a:gd name="T1" fmla="*/ 179 h 53"/>
                  <a:gd name="T2" fmla="*/ 491 w 171"/>
                  <a:gd name="T3" fmla="*/ 7 h 53"/>
                  <a:gd name="T4" fmla="*/ 0 w 171"/>
                  <a:gd name="T5" fmla="*/ 195 h 53"/>
                  <a:gd name="T6" fmla="*/ 491 w 171"/>
                  <a:gd name="T7" fmla="*/ 286 h 53"/>
                  <a:gd name="T8" fmla="*/ 960 w 171"/>
                  <a:gd name="T9" fmla="*/ 179 h 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1"/>
                  <a:gd name="T16" fmla="*/ 0 h 53"/>
                  <a:gd name="T17" fmla="*/ 171 w 171"/>
                  <a:gd name="T18" fmla="*/ 53 h 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1" h="53">
                    <a:moveTo>
                      <a:pt x="171" y="33"/>
                    </a:moveTo>
                    <a:cubicBezTo>
                      <a:pt x="157" y="13"/>
                      <a:pt x="124" y="1"/>
                      <a:pt x="87" y="1"/>
                    </a:cubicBezTo>
                    <a:cubicBezTo>
                      <a:pt x="47" y="0"/>
                      <a:pt x="13" y="15"/>
                      <a:pt x="0" y="36"/>
                    </a:cubicBezTo>
                    <a:lnTo>
                      <a:pt x="87" y="53"/>
                    </a:lnTo>
                    <a:lnTo>
                      <a:pt x="171" y="33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277" name="Arc 21"/>
              <p:cNvSpPr>
                <a:spLocks/>
              </p:cNvSpPr>
              <p:nvPr/>
            </p:nvSpPr>
            <p:spPr bwMode="auto">
              <a:xfrm>
                <a:off x="1403" y="2211"/>
                <a:ext cx="298" cy="90"/>
              </a:xfrm>
              <a:custGeom>
                <a:avLst/>
                <a:gdLst>
                  <a:gd name="T0" fmla="*/ 0 w 40334"/>
                  <a:gd name="T1" fmla="*/ 0 h 21600"/>
                  <a:gd name="T2" fmla="*/ 0 w 40334"/>
                  <a:gd name="T3" fmla="*/ 0 h 21600"/>
                  <a:gd name="T4" fmla="*/ 0 w 4033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334"/>
                  <a:gd name="T10" fmla="*/ 0 h 21600"/>
                  <a:gd name="T11" fmla="*/ 40334 w 4033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334" h="21600" fill="none" extrusionOk="0">
                    <a:moveTo>
                      <a:pt x="0" y="14463"/>
                    </a:moveTo>
                    <a:cubicBezTo>
                      <a:pt x="3032" y="5800"/>
                      <a:pt x="11208" y="-1"/>
                      <a:pt x="20387" y="0"/>
                    </a:cubicBezTo>
                    <a:cubicBezTo>
                      <a:pt x="29115" y="0"/>
                      <a:pt x="36985" y="5252"/>
                      <a:pt x="40334" y="13312"/>
                    </a:cubicBezTo>
                  </a:path>
                  <a:path w="40334" h="21600" stroke="0" extrusionOk="0">
                    <a:moveTo>
                      <a:pt x="0" y="14463"/>
                    </a:moveTo>
                    <a:cubicBezTo>
                      <a:pt x="3032" y="5800"/>
                      <a:pt x="11208" y="-1"/>
                      <a:pt x="20387" y="0"/>
                    </a:cubicBezTo>
                    <a:cubicBezTo>
                      <a:pt x="29115" y="0"/>
                      <a:pt x="36985" y="5252"/>
                      <a:pt x="40334" y="13312"/>
                    </a:cubicBezTo>
                    <a:lnTo>
                      <a:pt x="20387" y="21600"/>
                    </a:lnTo>
                    <a:close/>
                  </a:path>
                </a:pathLst>
              </a:custGeom>
              <a:noFill/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278" name="Freeform 22"/>
              <p:cNvSpPr>
                <a:spLocks/>
              </p:cNvSpPr>
              <p:nvPr/>
            </p:nvSpPr>
            <p:spPr bwMode="auto">
              <a:xfrm>
                <a:off x="1214" y="2256"/>
                <a:ext cx="190" cy="111"/>
              </a:xfrm>
              <a:custGeom>
                <a:avLst/>
                <a:gdLst>
                  <a:gd name="T0" fmla="*/ 598 w 107"/>
                  <a:gd name="T1" fmla="*/ 37 h 63"/>
                  <a:gd name="T2" fmla="*/ 391 w 107"/>
                  <a:gd name="T3" fmla="*/ 0 h 63"/>
                  <a:gd name="T4" fmla="*/ 7 w 107"/>
                  <a:gd name="T5" fmla="*/ 285 h 63"/>
                  <a:gd name="T6" fmla="*/ 12 w 107"/>
                  <a:gd name="T7" fmla="*/ 345 h 63"/>
                  <a:gd name="T8" fmla="*/ 391 w 107"/>
                  <a:gd name="T9" fmla="*/ 285 h 63"/>
                  <a:gd name="T10" fmla="*/ 598 w 107"/>
                  <a:gd name="T11" fmla="*/ 37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7"/>
                  <a:gd name="T19" fmla="*/ 0 h 63"/>
                  <a:gd name="T20" fmla="*/ 107 w 107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7" h="63">
                    <a:moveTo>
                      <a:pt x="107" y="7"/>
                    </a:moveTo>
                    <a:cubicBezTo>
                      <a:pt x="96" y="2"/>
                      <a:pt x="83" y="0"/>
                      <a:pt x="70" y="0"/>
                    </a:cubicBezTo>
                    <a:cubicBezTo>
                      <a:pt x="32" y="0"/>
                      <a:pt x="1" y="23"/>
                      <a:pt x="1" y="52"/>
                    </a:cubicBezTo>
                    <a:cubicBezTo>
                      <a:pt x="0" y="55"/>
                      <a:pt x="1" y="59"/>
                      <a:pt x="2" y="63"/>
                    </a:cubicBezTo>
                    <a:lnTo>
                      <a:pt x="70" y="52"/>
                    </a:lnTo>
                    <a:lnTo>
                      <a:pt x="107" y="7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279" name="Arc 23"/>
              <p:cNvSpPr>
                <a:spLocks/>
              </p:cNvSpPr>
              <p:nvPr/>
            </p:nvSpPr>
            <p:spPr bwMode="auto">
              <a:xfrm>
                <a:off x="1217" y="2258"/>
                <a:ext cx="186" cy="109"/>
              </a:xfrm>
              <a:custGeom>
                <a:avLst/>
                <a:gdLst>
                  <a:gd name="T0" fmla="*/ 0 w 32896"/>
                  <a:gd name="T1" fmla="*/ 0 h 26228"/>
                  <a:gd name="T2" fmla="*/ 0 w 32896"/>
                  <a:gd name="T3" fmla="*/ 0 h 26228"/>
                  <a:gd name="T4" fmla="*/ 0 w 32896"/>
                  <a:gd name="T5" fmla="*/ 0 h 26228"/>
                  <a:gd name="T6" fmla="*/ 0 60000 65536"/>
                  <a:gd name="T7" fmla="*/ 0 60000 65536"/>
                  <a:gd name="T8" fmla="*/ 0 60000 65536"/>
                  <a:gd name="T9" fmla="*/ 0 w 32896"/>
                  <a:gd name="T10" fmla="*/ 0 h 26228"/>
                  <a:gd name="T11" fmla="*/ 32896 w 32896"/>
                  <a:gd name="T12" fmla="*/ 26228 h 262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896" h="26228" fill="none" extrusionOk="0">
                    <a:moveTo>
                      <a:pt x="501" y="26228"/>
                    </a:moveTo>
                    <a:cubicBezTo>
                      <a:pt x="168" y="24707"/>
                      <a:pt x="0" y="2315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587" y="-1"/>
                      <a:pt x="29497" y="1103"/>
                      <a:pt x="32895" y="3189"/>
                    </a:cubicBezTo>
                  </a:path>
                  <a:path w="32896" h="26228" stroke="0" extrusionOk="0">
                    <a:moveTo>
                      <a:pt x="501" y="26228"/>
                    </a:moveTo>
                    <a:cubicBezTo>
                      <a:pt x="168" y="24707"/>
                      <a:pt x="0" y="2315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587" y="-1"/>
                      <a:pt x="29497" y="1103"/>
                      <a:pt x="32895" y="3189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280" name="Freeform 24"/>
              <p:cNvSpPr>
                <a:spLocks/>
              </p:cNvSpPr>
              <p:nvPr/>
            </p:nvSpPr>
            <p:spPr bwMode="auto">
              <a:xfrm>
                <a:off x="1189" y="2506"/>
                <a:ext cx="190" cy="88"/>
              </a:xfrm>
              <a:custGeom>
                <a:avLst/>
                <a:gdLst>
                  <a:gd name="T0" fmla="*/ 0 w 107"/>
                  <a:gd name="T1" fmla="*/ 0 h 50"/>
                  <a:gd name="T2" fmla="*/ 0 w 107"/>
                  <a:gd name="T3" fmla="*/ 12 h 50"/>
                  <a:gd name="T4" fmla="*/ 403 w 107"/>
                  <a:gd name="T5" fmla="*/ 273 h 50"/>
                  <a:gd name="T6" fmla="*/ 598 w 107"/>
                  <a:gd name="T7" fmla="*/ 239 h 50"/>
                  <a:gd name="T8" fmla="*/ 403 w 107"/>
                  <a:gd name="T9" fmla="*/ 16 h 50"/>
                  <a:gd name="T10" fmla="*/ 0 w 107"/>
                  <a:gd name="T11" fmla="*/ 0 h 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7"/>
                  <a:gd name="T19" fmla="*/ 0 h 50"/>
                  <a:gd name="T20" fmla="*/ 107 w 107"/>
                  <a:gd name="T21" fmla="*/ 50 h 5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7" h="50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8"/>
                      <a:pt x="32" y="50"/>
                      <a:pt x="72" y="50"/>
                    </a:cubicBezTo>
                    <a:cubicBezTo>
                      <a:pt x="84" y="49"/>
                      <a:pt x="96" y="47"/>
                      <a:pt x="107" y="44"/>
                    </a:cubicBezTo>
                    <a:lnTo>
                      <a:pt x="72" y="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281" name="Arc 25"/>
              <p:cNvSpPr>
                <a:spLocks/>
              </p:cNvSpPr>
              <p:nvPr/>
            </p:nvSpPr>
            <p:spPr bwMode="auto">
              <a:xfrm>
                <a:off x="1191" y="2508"/>
                <a:ext cx="187" cy="85"/>
              </a:xfrm>
              <a:custGeom>
                <a:avLst/>
                <a:gdLst>
                  <a:gd name="T0" fmla="*/ 0 w 32069"/>
                  <a:gd name="T1" fmla="*/ 0 h 22751"/>
                  <a:gd name="T2" fmla="*/ 0 w 32069"/>
                  <a:gd name="T3" fmla="*/ 0 h 22751"/>
                  <a:gd name="T4" fmla="*/ 0 w 32069"/>
                  <a:gd name="T5" fmla="*/ 0 h 22751"/>
                  <a:gd name="T6" fmla="*/ 0 60000 65536"/>
                  <a:gd name="T7" fmla="*/ 0 60000 65536"/>
                  <a:gd name="T8" fmla="*/ 0 60000 65536"/>
                  <a:gd name="T9" fmla="*/ 0 w 32069"/>
                  <a:gd name="T10" fmla="*/ 0 h 22751"/>
                  <a:gd name="T11" fmla="*/ 32069 w 32069"/>
                  <a:gd name="T12" fmla="*/ 22751 h 227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69" h="22751" fill="none" extrusionOk="0">
                    <a:moveTo>
                      <a:pt x="32069" y="20044"/>
                    </a:moveTo>
                    <a:cubicBezTo>
                      <a:pt x="28865" y="21819"/>
                      <a:pt x="25262" y="22750"/>
                      <a:pt x="21600" y="22751"/>
                    </a:cubicBezTo>
                    <a:cubicBezTo>
                      <a:pt x="9670" y="22751"/>
                      <a:pt x="0" y="13080"/>
                      <a:pt x="0" y="1151"/>
                    </a:cubicBezTo>
                    <a:cubicBezTo>
                      <a:pt x="-1" y="767"/>
                      <a:pt x="10" y="383"/>
                      <a:pt x="30" y="-1"/>
                    </a:cubicBezTo>
                  </a:path>
                  <a:path w="32069" h="22751" stroke="0" extrusionOk="0">
                    <a:moveTo>
                      <a:pt x="32069" y="20044"/>
                    </a:moveTo>
                    <a:cubicBezTo>
                      <a:pt x="28865" y="21819"/>
                      <a:pt x="25262" y="22750"/>
                      <a:pt x="21600" y="22751"/>
                    </a:cubicBezTo>
                    <a:cubicBezTo>
                      <a:pt x="9670" y="22751"/>
                      <a:pt x="0" y="13080"/>
                      <a:pt x="0" y="1151"/>
                    </a:cubicBezTo>
                    <a:cubicBezTo>
                      <a:pt x="-1" y="767"/>
                      <a:pt x="10" y="383"/>
                      <a:pt x="30" y="-1"/>
                    </a:cubicBezTo>
                    <a:lnTo>
                      <a:pt x="21600" y="1151"/>
                    </a:lnTo>
                    <a:close/>
                  </a:path>
                </a:pathLst>
              </a:custGeom>
              <a:noFill/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282" name="Freeform 26"/>
              <p:cNvSpPr>
                <a:spLocks/>
              </p:cNvSpPr>
              <p:nvPr/>
            </p:nvSpPr>
            <p:spPr bwMode="auto">
              <a:xfrm>
                <a:off x="1699" y="2260"/>
                <a:ext cx="145" cy="107"/>
              </a:xfrm>
              <a:custGeom>
                <a:avLst/>
                <a:gdLst>
                  <a:gd name="T0" fmla="*/ 414 w 81"/>
                  <a:gd name="T1" fmla="*/ 330 h 61"/>
                  <a:gd name="T2" fmla="*/ 465 w 81"/>
                  <a:gd name="T3" fmla="*/ 221 h 61"/>
                  <a:gd name="T4" fmla="*/ 81 w 81"/>
                  <a:gd name="T5" fmla="*/ 7 h 61"/>
                  <a:gd name="T6" fmla="*/ 0 w 81"/>
                  <a:gd name="T7" fmla="*/ 7 h 61"/>
                  <a:gd name="T8" fmla="*/ 81 w 81"/>
                  <a:gd name="T9" fmla="*/ 221 h 61"/>
                  <a:gd name="T10" fmla="*/ 414 w 81"/>
                  <a:gd name="T11" fmla="*/ 330 h 6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1"/>
                  <a:gd name="T19" fmla="*/ 0 h 61"/>
                  <a:gd name="T20" fmla="*/ 81 w 81"/>
                  <a:gd name="T21" fmla="*/ 61 h 6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1" h="61">
                    <a:moveTo>
                      <a:pt x="72" y="61"/>
                    </a:moveTo>
                    <a:cubicBezTo>
                      <a:pt x="77" y="55"/>
                      <a:pt x="81" y="48"/>
                      <a:pt x="81" y="41"/>
                    </a:cubicBezTo>
                    <a:cubicBezTo>
                      <a:pt x="81" y="19"/>
                      <a:pt x="51" y="1"/>
                      <a:pt x="14" y="1"/>
                    </a:cubicBezTo>
                    <a:cubicBezTo>
                      <a:pt x="9" y="0"/>
                      <a:pt x="4" y="1"/>
                      <a:pt x="0" y="1"/>
                    </a:cubicBezTo>
                    <a:lnTo>
                      <a:pt x="14" y="41"/>
                    </a:lnTo>
                    <a:lnTo>
                      <a:pt x="72" y="61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283" name="Arc 27"/>
              <p:cNvSpPr>
                <a:spLocks/>
              </p:cNvSpPr>
              <p:nvPr/>
            </p:nvSpPr>
            <p:spPr bwMode="auto">
              <a:xfrm>
                <a:off x="1701" y="2263"/>
                <a:ext cx="141" cy="104"/>
              </a:xfrm>
              <a:custGeom>
                <a:avLst/>
                <a:gdLst>
                  <a:gd name="T0" fmla="*/ 0 w 25973"/>
                  <a:gd name="T1" fmla="*/ 0 h 32468"/>
                  <a:gd name="T2" fmla="*/ 0 w 25973"/>
                  <a:gd name="T3" fmla="*/ 0 h 32468"/>
                  <a:gd name="T4" fmla="*/ 0 w 25973"/>
                  <a:gd name="T5" fmla="*/ 0 h 32468"/>
                  <a:gd name="T6" fmla="*/ 0 60000 65536"/>
                  <a:gd name="T7" fmla="*/ 0 60000 65536"/>
                  <a:gd name="T8" fmla="*/ 0 60000 65536"/>
                  <a:gd name="T9" fmla="*/ 0 w 25973"/>
                  <a:gd name="T10" fmla="*/ 0 h 32468"/>
                  <a:gd name="T11" fmla="*/ 25973 w 25973"/>
                  <a:gd name="T12" fmla="*/ 32468 h 324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973" h="32468" fill="none" extrusionOk="0">
                    <a:moveTo>
                      <a:pt x="0" y="447"/>
                    </a:moveTo>
                    <a:cubicBezTo>
                      <a:pt x="1438" y="149"/>
                      <a:pt x="2903" y="-1"/>
                      <a:pt x="4373" y="0"/>
                    </a:cubicBezTo>
                    <a:cubicBezTo>
                      <a:pt x="16302" y="0"/>
                      <a:pt x="25973" y="9670"/>
                      <a:pt x="25973" y="21600"/>
                    </a:cubicBezTo>
                    <a:cubicBezTo>
                      <a:pt x="25973" y="25418"/>
                      <a:pt x="24960" y="29168"/>
                      <a:pt x="23039" y="32467"/>
                    </a:cubicBezTo>
                  </a:path>
                  <a:path w="25973" h="32468" stroke="0" extrusionOk="0">
                    <a:moveTo>
                      <a:pt x="0" y="447"/>
                    </a:moveTo>
                    <a:cubicBezTo>
                      <a:pt x="1438" y="149"/>
                      <a:pt x="2903" y="-1"/>
                      <a:pt x="4373" y="0"/>
                    </a:cubicBezTo>
                    <a:cubicBezTo>
                      <a:pt x="16302" y="0"/>
                      <a:pt x="25973" y="9670"/>
                      <a:pt x="25973" y="21600"/>
                    </a:cubicBezTo>
                    <a:cubicBezTo>
                      <a:pt x="25973" y="25418"/>
                      <a:pt x="24960" y="29168"/>
                      <a:pt x="23039" y="32467"/>
                    </a:cubicBezTo>
                    <a:lnTo>
                      <a:pt x="4373" y="21600"/>
                    </a:lnTo>
                    <a:close/>
                  </a:path>
                </a:pathLst>
              </a:custGeom>
              <a:noFill/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284" name="Freeform 28"/>
              <p:cNvSpPr>
                <a:spLocks/>
              </p:cNvSpPr>
              <p:nvPr/>
            </p:nvSpPr>
            <p:spPr bwMode="auto">
              <a:xfrm>
                <a:off x="1740" y="2365"/>
                <a:ext cx="137" cy="106"/>
              </a:xfrm>
              <a:custGeom>
                <a:avLst/>
                <a:gdLst>
                  <a:gd name="T0" fmla="*/ 349 w 77"/>
                  <a:gd name="T1" fmla="*/ 330 h 60"/>
                  <a:gd name="T2" fmla="*/ 434 w 77"/>
                  <a:gd name="T3" fmla="*/ 194 h 60"/>
                  <a:gd name="T4" fmla="*/ 269 w 77"/>
                  <a:gd name="T5" fmla="*/ 0 h 60"/>
                  <a:gd name="T6" fmla="*/ 0 w 77"/>
                  <a:gd name="T7" fmla="*/ 194 h 60"/>
                  <a:gd name="T8" fmla="*/ 349 w 77"/>
                  <a:gd name="T9" fmla="*/ 33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"/>
                  <a:gd name="T16" fmla="*/ 0 h 60"/>
                  <a:gd name="T17" fmla="*/ 77 w 77"/>
                  <a:gd name="T18" fmla="*/ 60 h 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" h="60">
                    <a:moveTo>
                      <a:pt x="62" y="60"/>
                    </a:moveTo>
                    <a:cubicBezTo>
                      <a:pt x="71" y="53"/>
                      <a:pt x="77" y="44"/>
                      <a:pt x="77" y="35"/>
                    </a:cubicBezTo>
                    <a:cubicBezTo>
                      <a:pt x="77" y="21"/>
                      <a:pt x="66" y="9"/>
                      <a:pt x="48" y="0"/>
                    </a:cubicBezTo>
                    <a:lnTo>
                      <a:pt x="0" y="35"/>
                    </a:lnTo>
                    <a:lnTo>
                      <a:pt x="62" y="60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285" name="Arc 29"/>
              <p:cNvSpPr>
                <a:spLocks/>
              </p:cNvSpPr>
              <p:nvPr/>
            </p:nvSpPr>
            <p:spPr bwMode="auto">
              <a:xfrm>
                <a:off x="1740" y="2368"/>
                <a:ext cx="135" cy="103"/>
              </a:xfrm>
              <a:custGeom>
                <a:avLst/>
                <a:gdLst>
                  <a:gd name="T0" fmla="*/ 0 w 21600"/>
                  <a:gd name="T1" fmla="*/ 0 h 29582"/>
                  <a:gd name="T2" fmla="*/ 0 w 21600"/>
                  <a:gd name="T3" fmla="*/ 0 h 29582"/>
                  <a:gd name="T4" fmla="*/ 0 w 21600"/>
                  <a:gd name="T5" fmla="*/ 0 h 2958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582"/>
                  <a:gd name="T11" fmla="*/ 21600 w 21600"/>
                  <a:gd name="T12" fmla="*/ 29582 h 295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582" fill="none" extrusionOk="0">
                    <a:moveTo>
                      <a:pt x="13450" y="0"/>
                    </a:moveTo>
                    <a:cubicBezTo>
                      <a:pt x="18599" y="4098"/>
                      <a:pt x="21600" y="10320"/>
                      <a:pt x="21600" y="16901"/>
                    </a:cubicBezTo>
                    <a:cubicBezTo>
                      <a:pt x="21600" y="21456"/>
                      <a:pt x="20160" y="25894"/>
                      <a:pt x="17485" y="29581"/>
                    </a:cubicBezTo>
                  </a:path>
                  <a:path w="21600" h="29582" stroke="0" extrusionOk="0">
                    <a:moveTo>
                      <a:pt x="13450" y="0"/>
                    </a:moveTo>
                    <a:cubicBezTo>
                      <a:pt x="18599" y="4098"/>
                      <a:pt x="21600" y="10320"/>
                      <a:pt x="21600" y="16901"/>
                    </a:cubicBezTo>
                    <a:cubicBezTo>
                      <a:pt x="21600" y="21456"/>
                      <a:pt x="20160" y="25894"/>
                      <a:pt x="17485" y="29581"/>
                    </a:cubicBezTo>
                    <a:lnTo>
                      <a:pt x="0" y="16901"/>
                    </a:lnTo>
                    <a:close/>
                  </a:path>
                </a:pathLst>
              </a:custGeom>
              <a:noFill/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286" name="Freeform 30"/>
              <p:cNvSpPr>
                <a:spLocks/>
              </p:cNvSpPr>
              <p:nvPr/>
            </p:nvSpPr>
            <p:spPr bwMode="auto">
              <a:xfrm>
                <a:off x="1694" y="2469"/>
                <a:ext cx="162" cy="153"/>
              </a:xfrm>
              <a:custGeom>
                <a:avLst/>
                <a:gdLst>
                  <a:gd name="T0" fmla="*/ 0 w 91"/>
                  <a:gd name="T1" fmla="*/ 452 h 87"/>
                  <a:gd name="T2" fmla="*/ 130 w 91"/>
                  <a:gd name="T3" fmla="*/ 468 h 87"/>
                  <a:gd name="T4" fmla="*/ 513 w 91"/>
                  <a:gd name="T5" fmla="*/ 109 h 87"/>
                  <a:gd name="T6" fmla="*/ 497 w 91"/>
                  <a:gd name="T7" fmla="*/ 0 h 87"/>
                  <a:gd name="T8" fmla="*/ 130 w 91"/>
                  <a:gd name="T9" fmla="*/ 109 h 87"/>
                  <a:gd name="T10" fmla="*/ 0 w 91"/>
                  <a:gd name="T11" fmla="*/ 452 h 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1"/>
                  <a:gd name="T19" fmla="*/ 0 h 87"/>
                  <a:gd name="T20" fmla="*/ 91 w 91"/>
                  <a:gd name="T21" fmla="*/ 87 h 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1" h="87">
                    <a:moveTo>
                      <a:pt x="0" y="83"/>
                    </a:moveTo>
                    <a:cubicBezTo>
                      <a:pt x="8" y="85"/>
                      <a:pt x="15" y="86"/>
                      <a:pt x="23" y="86"/>
                    </a:cubicBezTo>
                    <a:cubicBezTo>
                      <a:pt x="60" y="87"/>
                      <a:pt x="91" y="57"/>
                      <a:pt x="91" y="20"/>
                    </a:cubicBezTo>
                    <a:cubicBezTo>
                      <a:pt x="91" y="13"/>
                      <a:pt x="90" y="7"/>
                      <a:pt x="88" y="0"/>
                    </a:cubicBezTo>
                    <a:lnTo>
                      <a:pt x="23" y="20"/>
                    </a:lnTo>
                    <a:lnTo>
                      <a:pt x="0" y="83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287" name="Arc 31"/>
              <p:cNvSpPr>
                <a:spLocks/>
              </p:cNvSpPr>
              <p:nvPr/>
            </p:nvSpPr>
            <p:spPr bwMode="auto">
              <a:xfrm>
                <a:off x="1696" y="2471"/>
                <a:ext cx="158" cy="149"/>
              </a:xfrm>
              <a:custGeom>
                <a:avLst/>
                <a:gdLst>
                  <a:gd name="T0" fmla="*/ 0 w 28608"/>
                  <a:gd name="T1" fmla="*/ 0 h 27758"/>
                  <a:gd name="T2" fmla="*/ 0 w 28608"/>
                  <a:gd name="T3" fmla="*/ 0 h 27758"/>
                  <a:gd name="T4" fmla="*/ 0 w 28608"/>
                  <a:gd name="T5" fmla="*/ 0 h 27758"/>
                  <a:gd name="T6" fmla="*/ 0 60000 65536"/>
                  <a:gd name="T7" fmla="*/ 0 60000 65536"/>
                  <a:gd name="T8" fmla="*/ 0 60000 65536"/>
                  <a:gd name="T9" fmla="*/ 0 w 28608"/>
                  <a:gd name="T10" fmla="*/ 0 h 27758"/>
                  <a:gd name="T11" fmla="*/ 28608 w 28608"/>
                  <a:gd name="T12" fmla="*/ 27758 h 277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08" h="27758" fill="none" extrusionOk="0">
                    <a:moveTo>
                      <a:pt x="27711" y="0"/>
                    </a:moveTo>
                    <a:cubicBezTo>
                      <a:pt x="28306" y="1998"/>
                      <a:pt x="28608" y="4072"/>
                      <a:pt x="28608" y="6158"/>
                    </a:cubicBezTo>
                    <a:cubicBezTo>
                      <a:pt x="28608" y="18087"/>
                      <a:pt x="18937" y="27758"/>
                      <a:pt x="7008" y="27758"/>
                    </a:cubicBezTo>
                    <a:cubicBezTo>
                      <a:pt x="4623" y="27758"/>
                      <a:pt x="2255" y="27363"/>
                      <a:pt x="0" y="26589"/>
                    </a:cubicBezTo>
                  </a:path>
                  <a:path w="28608" h="27758" stroke="0" extrusionOk="0">
                    <a:moveTo>
                      <a:pt x="27711" y="0"/>
                    </a:moveTo>
                    <a:cubicBezTo>
                      <a:pt x="28306" y="1998"/>
                      <a:pt x="28608" y="4072"/>
                      <a:pt x="28608" y="6158"/>
                    </a:cubicBezTo>
                    <a:cubicBezTo>
                      <a:pt x="28608" y="18087"/>
                      <a:pt x="18937" y="27758"/>
                      <a:pt x="7008" y="27758"/>
                    </a:cubicBezTo>
                    <a:cubicBezTo>
                      <a:pt x="4623" y="27758"/>
                      <a:pt x="2255" y="27363"/>
                      <a:pt x="0" y="26589"/>
                    </a:cubicBezTo>
                    <a:lnTo>
                      <a:pt x="7008" y="6158"/>
                    </a:lnTo>
                    <a:close/>
                  </a:path>
                </a:pathLst>
              </a:custGeom>
              <a:noFill/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288" name="Freeform 32"/>
              <p:cNvSpPr>
                <a:spLocks/>
              </p:cNvSpPr>
              <p:nvPr/>
            </p:nvSpPr>
            <p:spPr bwMode="auto">
              <a:xfrm>
                <a:off x="1139" y="2365"/>
                <a:ext cx="89" cy="145"/>
              </a:xfrm>
              <a:custGeom>
                <a:avLst/>
                <a:gdLst>
                  <a:gd name="T0" fmla="*/ 267 w 50"/>
                  <a:gd name="T1" fmla="*/ 0 h 82"/>
                  <a:gd name="T2" fmla="*/ 7 w 50"/>
                  <a:gd name="T3" fmla="*/ 232 h 82"/>
                  <a:gd name="T4" fmla="*/ 167 w 50"/>
                  <a:gd name="T5" fmla="*/ 453 h 82"/>
                  <a:gd name="T6" fmla="*/ 281 w 50"/>
                  <a:gd name="T7" fmla="*/ 237 h 82"/>
                  <a:gd name="T8" fmla="*/ 267 w 50"/>
                  <a:gd name="T9" fmla="*/ 0 h 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82"/>
                  <a:gd name="T17" fmla="*/ 50 w 50"/>
                  <a:gd name="T18" fmla="*/ 82 h 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82">
                    <a:moveTo>
                      <a:pt x="47" y="0"/>
                    </a:moveTo>
                    <a:cubicBezTo>
                      <a:pt x="21" y="1"/>
                      <a:pt x="1" y="20"/>
                      <a:pt x="1" y="42"/>
                    </a:cubicBezTo>
                    <a:cubicBezTo>
                      <a:pt x="0" y="59"/>
                      <a:pt x="12" y="75"/>
                      <a:pt x="30" y="82"/>
                    </a:cubicBezTo>
                    <a:lnTo>
                      <a:pt x="50" y="43"/>
                    </a:lnTo>
                    <a:lnTo>
                      <a:pt x="47" y="0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289" name="Arc 33"/>
              <p:cNvSpPr>
                <a:spLocks/>
              </p:cNvSpPr>
              <p:nvPr/>
            </p:nvSpPr>
            <p:spPr bwMode="auto">
              <a:xfrm>
                <a:off x="1143" y="2367"/>
                <a:ext cx="85" cy="141"/>
              </a:xfrm>
              <a:custGeom>
                <a:avLst/>
                <a:gdLst>
                  <a:gd name="T0" fmla="*/ 0 w 21600"/>
                  <a:gd name="T1" fmla="*/ 0 h 41294"/>
                  <a:gd name="T2" fmla="*/ 0 w 21600"/>
                  <a:gd name="T3" fmla="*/ 0 h 41294"/>
                  <a:gd name="T4" fmla="*/ 0 w 21600"/>
                  <a:gd name="T5" fmla="*/ 0 h 4129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94"/>
                  <a:gd name="T11" fmla="*/ 21600 w 21600"/>
                  <a:gd name="T12" fmla="*/ 41294 h 412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94" fill="none" extrusionOk="0">
                    <a:moveTo>
                      <a:pt x="12823" y="41293"/>
                    </a:moveTo>
                    <a:cubicBezTo>
                      <a:pt x="5025" y="37825"/>
                      <a:pt x="0" y="30091"/>
                      <a:pt x="0" y="21557"/>
                    </a:cubicBezTo>
                    <a:cubicBezTo>
                      <a:pt x="-1" y="10158"/>
                      <a:pt x="8857" y="721"/>
                      <a:pt x="20233" y="0"/>
                    </a:cubicBezTo>
                  </a:path>
                  <a:path w="21600" h="41294" stroke="0" extrusionOk="0">
                    <a:moveTo>
                      <a:pt x="12823" y="41293"/>
                    </a:moveTo>
                    <a:cubicBezTo>
                      <a:pt x="5025" y="37825"/>
                      <a:pt x="0" y="30091"/>
                      <a:pt x="0" y="21557"/>
                    </a:cubicBezTo>
                    <a:cubicBezTo>
                      <a:pt x="-1" y="10158"/>
                      <a:pt x="8857" y="721"/>
                      <a:pt x="20233" y="0"/>
                    </a:cubicBezTo>
                    <a:lnTo>
                      <a:pt x="21600" y="21557"/>
                    </a:lnTo>
                    <a:close/>
                  </a:path>
                </a:pathLst>
              </a:custGeom>
              <a:noFill/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290" name="Freeform 34"/>
              <p:cNvSpPr>
                <a:spLocks/>
              </p:cNvSpPr>
              <p:nvPr/>
            </p:nvSpPr>
            <p:spPr bwMode="auto">
              <a:xfrm>
                <a:off x="1372" y="2562"/>
                <a:ext cx="327" cy="87"/>
              </a:xfrm>
              <a:custGeom>
                <a:avLst/>
                <a:gdLst>
                  <a:gd name="T0" fmla="*/ 0 w 184"/>
                  <a:gd name="T1" fmla="*/ 57 h 49"/>
                  <a:gd name="T2" fmla="*/ 562 w 184"/>
                  <a:gd name="T3" fmla="*/ 273 h 49"/>
                  <a:gd name="T4" fmla="*/ 1033 w 184"/>
                  <a:gd name="T5" fmla="*/ 158 h 49"/>
                  <a:gd name="T6" fmla="*/ 562 w 184"/>
                  <a:gd name="T7" fmla="*/ 0 h 49"/>
                  <a:gd name="T8" fmla="*/ 0 w 184"/>
                  <a:gd name="T9" fmla="*/ 57 h 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49"/>
                  <a:gd name="T17" fmla="*/ 184 w 184"/>
                  <a:gd name="T18" fmla="*/ 49 h 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49">
                    <a:moveTo>
                      <a:pt x="0" y="10"/>
                    </a:moveTo>
                    <a:cubicBezTo>
                      <a:pt x="9" y="33"/>
                      <a:pt x="51" y="49"/>
                      <a:pt x="100" y="49"/>
                    </a:cubicBezTo>
                    <a:cubicBezTo>
                      <a:pt x="134" y="49"/>
                      <a:pt x="165" y="41"/>
                      <a:pt x="184" y="28"/>
                    </a:cubicBezTo>
                    <a:lnTo>
                      <a:pt x="100" y="0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0291" name="Arc 35"/>
              <p:cNvSpPr>
                <a:spLocks/>
              </p:cNvSpPr>
              <p:nvPr/>
            </p:nvSpPr>
            <p:spPr bwMode="auto">
              <a:xfrm>
                <a:off x="1374" y="2562"/>
                <a:ext cx="323" cy="86"/>
              </a:xfrm>
              <a:custGeom>
                <a:avLst/>
                <a:gdLst>
                  <a:gd name="T0" fmla="*/ 0 w 38704"/>
                  <a:gd name="T1" fmla="*/ 0 h 21600"/>
                  <a:gd name="T2" fmla="*/ 0 w 38704"/>
                  <a:gd name="T3" fmla="*/ 0 h 21600"/>
                  <a:gd name="T4" fmla="*/ 0 w 3870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8704"/>
                  <a:gd name="T10" fmla="*/ 0 h 21600"/>
                  <a:gd name="T11" fmla="*/ 38704 w 3870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704" h="21600" fill="none" extrusionOk="0">
                    <a:moveTo>
                      <a:pt x="38704" y="12550"/>
                    </a:moveTo>
                    <a:cubicBezTo>
                      <a:pt x="34649" y="18229"/>
                      <a:pt x="28101" y="21599"/>
                      <a:pt x="21124" y="21600"/>
                    </a:cubicBezTo>
                    <a:cubicBezTo>
                      <a:pt x="10932" y="21600"/>
                      <a:pt x="2127" y="14476"/>
                      <a:pt x="-1" y="4509"/>
                    </a:cubicBezTo>
                  </a:path>
                  <a:path w="38704" h="21600" stroke="0" extrusionOk="0">
                    <a:moveTo>
                      <a:pt x="38704" y="12550"/>
                    </a:moveTo>
                    <a:cubicBezTo>
                      <a:pt x="34649" y="18229"/>
                      <a:pt x="28101" y="21599"/>
                      <a:pt x="21124" y="21600"/>
                    </a:cubicBezTo>
                    <a:cubicBezTo>
                      <a:pt x="10932" y="21600"/>
                      <a:pt x="2127" y="14476"/>
                      <a:pt x="-1" y="4509"/>
                    </a:cubicBezTo>
                    <a:lnTo>
                      <a:pt x="21124" y="0"/>
                    </a:lnTo>
                    <a:close/>
                  </a:path>
                </a:pathLst>
              </a:custGeom>
              <a:noFill/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</p:grpSp>
      <p:pic>
        <p:nvPicPr>
          <p:cNvPr id="1195044" name="Picture 36" descr="MainframeApr9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3614" y="3201988"/>
            <a:ext cx="242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5045" name="Picture 37" descr="MainframeApr9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075" y="3562350"/>
            <a:ext cx="2428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5046" name="Picture 38" descr="MainframeApr9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9150" y="3562350"/>
            <a:ext cx="2428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5047" name="Picture 39" descr="FirewallServicesModu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78138" y="3314701"/>
            <a:ext cx="336550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5048" name="Picture 40" descr="FirewallServicesModu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6850" y="3314701"/>
            <a:ext cx="336550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5049" name="Rectangle 41"/>
          <p:cNvSpPr>
            <a:spLocks noChangeArrowheads="1"/>
          </p:cNvSpPr>
          <p:nvPr/>
        </p:nvSpPr>
        <p:spPr bwMode="auto">
          <a:xfrm>
            <a:off x="2855913" y="3148013"/>
            <a:ext cx="1511300" cy="863600"/>
          </a:xfrm>
          <a:prstGeom prst="rect">
            <a:avLst/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195050" name="Picture 42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66093" y="3991775"/>
            <a:ext cx="401638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5051" name="Rectangle 43"/>
          <p:cNvSpPr>
            <a:spLocks noChangeArrowheads="1"/>
          </p:cNvSpPr>
          <p:nvPr/>
        </p:nvSpPr>
        <p:spPr bwMode="auto">
          <a:xfrm>
            <a:off x="5243769" y="3918750"/>
            <a:ext cx="7207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+mn-cs"/>
              </a:rPr>
              <a:t>Internet/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+mn-cs"/>
              </a:rPr>
              <a:t>HiLink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新細明體" pitchFamily="18" charset="-120"/>
              <a:cs typeface="+mn-cs"/>
            </a:endParaRPr>
          </a:p>
        </p:txBody>
      </p:sp>
      <p:sp>
        <p:nvSpPr>
          <p:cNvPr id="10256" name="Rectangle 44"/>
          <p:cNvSpPr>
            <a:spLocks noChangeArrowheads="1"/>
          </p:cNvSpPr>
          <p:nvPr/>
        </p:nvSpPr>
        <p:spPr bwMode="auto">
          <a:xfrm>
            <a:off x="2495552" y="1773238"/>
            <a:ext cx="1250950" cy="3667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微軟正黑體" panose="020B0604030504040204" pitchFamily="34" charset="-120"/>
                <a:cs typeface="+mn-cs"/>
              </a:rPr>
              <a:t>IoT </a:t>
            </a:r>
            <a:r>
              <a:rPr kumimoji="0" lang="zh-TW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微軟正黑體" panose="020B0604030504040204" pitchFamily="34" charset="-120"/>
                <a:cs typeface="+mn-cs"/>
              </a:rPr>
              <a:t>平台</a:t>
            </a:r>
          </a:p>
        </p:txBody>
      </p:sp>
      <p:pic>
        <p:nvPicPr>
          <p:cNvPr id="1195053" name="Picture 45" descr="Androgynous Perso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22588" y="2355850"/>
            <a:ext cx="6223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5054" name="Rectangle 46"/>
          <p:cNvSpPr>
            <a:spLocks noChangeArrowheads="1"/>
          </p:cNvSpPr>
          <p:nvPr/>
        </p:nvSpPr>
        <p:spPr bwMode="auto">
          <a:xfrm>
            <a:off x="2782888" y="6094414"/>
            <a:ext cx="1250950" cy="3540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微軟正黑體" panose="020B0604030504040204" pitchFamily="34" charset="-120"/>
                <a:cs typeface="+mn-cs"/>
              </a:rPr>
              <a:t>養殖業者</a:t>
            </a:r>
          </a:p>
        </p:txBody>
      </p:sp>
      <p:sp>
        <p:nvSpPr>
          <p:cNvPr id="1195055" name="Rectangle 47"/>
          <p:cNvSpPr>
            <a:spLocks noChangeArrowheads="1"/>
          </p:cNvSpPr>
          <p:nvPr/>
        </p:nvSpPr>
        <p:spPr bwMode="auto">
          <a:xfrm>
            <a:off x="5951538" y="5518151"/>
            <a:ext cx="10795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微軟正黑體" panose="020B0604030504040204" pitchFamily="34" charset="-120"/>
                <a:cs typeface="+mn-cs"/>
              </a:rPr>
              <a:t>現場派修，必免養殖損失</a:t>
            </a:r>
          </a:p>
        </p:txBody>
      </p:sp>
      <p:sp>
        <p:nvSpPr>
          <p:cNvPr id="1195057" name="Rectangle 49"/>
          <p:cNvSpPr>
            <a:spLocks noChangeArrowheads="1"/>
          </p:cNvSpPr>
          <p:nvPr/>
        </p:nvSpPr>
        <p:spPr bwMode="auto">
          <a:xfrm>
            <a:off x="4867531" y="2043906"/>
            <a:ext cx="10795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微軟正黑體" panose="020B0604030504040204" pitchFamily="34" charset="-120"/>
                <a:cs typeface="+mn-cs"/>
              </a:rPr>
              <a:t>用電資料收集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微軟正黑體" panose="020B0604030504040204" pitchFamily="34" charset="-120"/>
                <a:cs typeface="+mn-cs"/>
              </a:rPr>
              <a:t>告警監測</a:t>
            </a:r>
          </a:p>
        </p:txBody>
      </p:sp>
      <p:pic>
        <p:nvPicPr>
          <p:cNvPr id="1195058" name="Picture 50" descr="IP Phon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89350" y="2643189"/>
            <a:ext cx="776288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5059" name="AutoShape 51"/>
          <p:cNvSpPr>
            <a:spLocks noChangeArrowheads="1"/>
          </p:cNvSpPr>
          <p:nvPr/>
        </p:nvSpPr>
        <p:spPr bwMode="auto">
          <a:xfrm rot="5400000">
            <a:off x="5376864" y="5516564"/>
            <a:ext cx="287337" cy="433387"/>
          </a:xfrm>
          <a:prstGeom prst="upArrow">
            <a:avLst>
              <a:gd name="adj1" fmla="val 50000"/>
              <a:gd name="adj2" fmla="val 3770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5060" name="Rectangle 52"/>
          <p:cNvSpPr>
            <a:spLocks noChangeArrowheads="1"/>
          </p:cNvSpPr>
          <p:nvPr/>
        </p:nvSpPr>
        <p:spPr bwMode="auto">
          <a:xfrm>
            <a:off x="6677027" y="2480254"/>
            <a:ext cx="2663825" cy="1439862"/>
          </a:xfrm>
          <a:prstGeom prst="rect">
            <a:avLst/>
          </a:prstGeom>
          <a:noFill/>
          <a:ln w="19050">
            <a:solidFill>
              <a:srgbClr val="3366FF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195061" name="Picture 53" descr="數位電表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39101" y="3148013"/>
            <a:ext cx="576263" cy="5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5062" name="Line 54"/>
          <p:cNvSpPr>
            <a:spLocks noChangeShapeType="1"/>
          </p:cNvSpPr>
          <p:nvPr/>
        </p:nvSpPr>
        <p:spPr bwMode="auto">
          <a:xfrm>
            <a:off x="7607301" y="3579813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195063" name="Picture 55"/>
          <p:cNvPicPr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32175" y="5373688"/>
            <a:ext cx="43973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5064" name="Rectangle 56"/>
          <p:cNvSpPr>
            <a:spLocks noChangeArrowheads="1"/>
          </p:cNvSpPr>
          <p:nvPr/>
        </p:nvSpPr>
        <p:spPr bwMode="auto">
          <a:xfrm>
            <a:off x="3792538" y="4632615"/>
            <a:ext cx="4769254" cy="6820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rgbClr val="B9D181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可針對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3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相電壓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電流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/KW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進行偵測。</a:t>
            </a:r>
          </a:p>
          <a:p>
            <a:pPr marL="0" marR="0" lvl="0" indent="0" algn="l" defTabSz="457200" rtl="0" eaLnBrk="1" fontAlgn="auto" latinLnBrk="0" hangingPunct="1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rgbClr val="B9D181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如相電壓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電流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/KW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為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時，則發送告警通知。</a:t>
            </a:r>
          </a:p>
        </p:txBody>
      </p:sp>
      <p:sp>
        <p:nvSpPr>
          <p:cNvPr id="1195065" name="Line 57"/>
          <p:cNvSpPr>
            <a:spLocks noChangeShapeType="1"/>
          </p:cNvSpPr>
          <p:nvPr/>
        </p:nvSpPr>
        <p:spPr bwMode="auto">
          <a:xfrm>
            <a:off x="4367214" y="3573462"/>
            <a:ext cx="253999" cy="345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195066" name="Picture 58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96068" y="3918750"/>
            <a:ext cx="401638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5067" name="AutoShape 59"/>
          <p:cNvSpPr>
            <a:spLocks noChangeArrowheads="1"/>
          </p:cNvSpPr>
          <p:nvPr/>
        </p:nvSpPr>
        <p:spPr bwMode="auto">
          <a:xfrm rot="10800000">
            <a:off x="3503614" y="4652964"/>
            <a:ext cx="287337" cy="433387"/>
          </a:xfrm>
          <a:prstGeom prst="upArrow">
            <a:avLst>
              <a:gd name="adj1" fmla="val 50000"/>
              <a:gd name="adj2" fmla="val 3770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5071" name="Rectangle 63"/>
          <p:cNvSpPr>
            <a:spLocks noChangeArrowheads="1"/>
          </p:cNvSpPr>
          <p:nvPr/>
        </p:nvSpPr>
        <p:spPr bwMode="auto">
          <a:xfrm>
            <a:off x="4943475" y="1052513"/>
            <a:ext cx="10795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54A021"/>
              </a:solidFill>
              <a:effectLst/>
              <a:uLnTx/>
              <a:uFillTx/>
              <a:latin typeface="Times New Roman" pitchFamily="18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FCC87F-7088-4419-8D90-8176E6F5C0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9376" y="2577305"/>
            <a:ext cx="642370" cy="101917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5953D5E-E40F-4013-89DB-969C9F3B20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3440" y="2511233"/>
            <a:ext cx="737365" cy="427039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721E421-00DF-4A8F-B268-83CF3471535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452123" y="2938272"/>
            <a:ext cx="8830" cy="3858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閃電 11">
            <a:extLst>
              <a:ext uri="{FF2B5EF4-FFF2-40B4-BE49-F238E27FC236}">
                <a16:creationId xmlns:a16="http://schemas.microsoft.com/office/drawing/2014/main" id="{157E89CB-786A-4706-BCC2-0E725DD57137}"/>
              </a:ext>
            </a:extLst>
          </p:cNvPr>
          <p:cNvSpPr/>
          <p:nvPr/>
        </p:nvSpPr>
        <p:spPr>
          <a:xfrm>
            <a:off x="5689856" y="2699833"/>
            <a:ext cx="1393584" cy="21255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F2480E6-C8B4-47E9-B883-1BA0D1248CA3}"/>
              </a:ext>
            </a:extLst>
          </p:cNvPr>
          <p:cNvSpPr/>
          <p:nvPr/>
        </p:nvSpPr>
        <p:spPr>
          <a:xfrm>
            <a:off x="6811397" y="3599099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控制伺服器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319F284-B654-4148-B086-3442737BC2BD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5480561" y="3596482"/>
            <a:ext cx="0" cy="262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6D30CF3-FAD0-4F74-9EA8-C8C9CFDF65C2}"/>
              </a:ext>
            </a:extLst>
          </p:cNvPr>
          <p:cNvSpPr txBox="1"/>
          <p:nvPr/>
        </p:nvSpPr>
        <p:spPr>
          <a:xfrm>
            <a:off x="7820805" y="2576512"/>
            <a:ext cx="939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無線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GATEWAY</a:t>
            </a:r>
            <a:endParaRPr kumimoji="0" lang="zh-TW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11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95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95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9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9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95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95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95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95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9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9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195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19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9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19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95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19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195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5011" grpId="0"/>
      <p:bldP spid="1195014" grpId="0" animBg="1"/>
      <p:bldP spid="1195049" grpId="0" animBg="1"/>
      <p:bldP spid="1195051" grpId="0"/>
      <p:bldP spid="1195054" grpId="0" animBg="1"/>
      <p:bldP spid="1195055" grpId="0"/>
      <p:bldP spid="1195057" grpId="0"/>
      <p:bldP spid="1195059" grpId="0" animBg="1"/>
      <p:bldP spid="1195060" grpId="0" animBg="1"/>
      <p:bldP spid="1195062" grpId="0" animBg="1"/>
      <p:bldP spid="1195064" grpId="0"/>
      <p:bldP spid="1195065" grpId="0" animBg="1"/>
      <p:bldP spid="1195067" grpId="0" animBg="1"/>
      <p:bldP spid="119507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504974-E1B5-42D0-8702-33C804007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068" y="1426238"/>
            <a:ext cx="2930518" cy="1320800"/>
          </a:xfrm>
        </p:spPr>
        <p:txBody>
          <a:bodyPr anchor="ctr">
            <a:normAutofit/>
          </a:bodyPr>
          <a:lstStyle/>
          <a:p>
            <a:endParaRPr lang="zh-TW" altLang="en-US"/>
          </a:p>
        </p:txBody>
      </p:sp>
      <p:pic>
        <p:nvPicPr>
          <p:cNvPr id="4" name="內容版面配置區 3" descr="一張含有 草, 建築物, 溫室, 食物 的圖片&#10;&#10;自動產生的描述">
            <a:extLst>
              <a:ext uri="{FF2B5EF4-FFF2-40B4-BE49-F238E27FC236}">
                <a16:creationId xmlns:a16="http://schemas.microsoft.com/office/drawing/2014/main" id="{04CB1BB3-2B12-47BB-ACA2-54BC3FBAA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2984" y="3789431"/>
            <a:ext cx="8028633" cy="2920769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98F3596-D79C-486D-83D5-0E6BB3030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78" y="1306286"/>
            <a:ext cx="2853404" cy="5551714"/>
          </a:xfrm>
          <a:prstGeom prst="rect">
            <a:avLst/>
          </a:prstGeom>
        </p:spPr>
      </p:pic>
      <p:pic>
        <p:nvPicPr>
          <p:cNvPr id="8" name="圖片 7" descr="一張含有 草, 圍欄, 建築物, 金屬 的圖片&#10;&#10;自動產生的描述">
            <a:extLst>
              <a:ext uri="{FF2B5EF4-FFF2-40B4-BE49-F238E27FC236}">
                <a16:creationId xmlns:a16="http://schemas.microsoft.com/office/drawing/2014/main" id="{A222C2BF-C753-4DC6-B9EF-215E2FAA7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984" y="1306286"/>
            <a:ext cx="8054984" cy="248314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8CEFB1B-2325-4D43-A904-FCFBEE2729B0}"/>
              </a:ext>
            </a:extLst>
          </p:cNvPr>
          <p:cNvSpPr/>
          <p:nvPr/>
        </p:nvSpPr>
        <p:spPr>
          <a:xfrm>
            <a:off x="667208" y="295554"/>
            <a:ext cx="105799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溫室環境管理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5"/>
              </a:rPr>
              <a:t>蘭花生技園區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https://www.facebook.com/watch/?v=10153503605591202</a:t>
            </a:r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69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 bwMode="gray">
          <a:xfrm>
            <a:off x="940954" y="725548"/>
            <a:ext cx="10507041" cy="66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微軟正黑體" pitchFamily="34" charset="-120"/>
                <a:ea typeface="微軟正黑體" pitchFamily="34" charset="-12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物聯網平台簡介</a:t>
            </a:r>
            <a:r>
              <a:rPr kumimoji="0" lang="en-US" altLang="zh-TW" sz="2585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kumimoji="0" lang="zh-TW" altLang="en-US" sz="2585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南來北往、虛實融合、多元跨域的雲端服務</a:t>
            </a:r>
            <a:endParaRPr kumimoji="0" lang="en-US" altLang="zh-TW" sz="2585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j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IoTaaS</a:t>
            </a:r>
            <a:r>
              <a:rPr kumimoji="0" lang="en-US" altLang="zh-TW" sz="2585" b="1" i="0" u="none" strike="noStrike" kern="0" cap="none" spc="0" normalizeH="0" baseline="0" noProof="0" dirty="0">
                <a:ln>
                  <a:noFill/>
                </a:ln>
                <a:solidFill>
                  <a:srgbClr val="99CA3C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(IoT as a Services)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2C3C43">
                        <a:shade val="30000"/>
                        <a:satMod val="115000"/>
                      </a:srgbClr>
                    </a:gs>
                    <a:gs pos="50000">
                      <a:srgbClr val="2C3C43">
                        <a:shade val="67500"/>
                        <a:satMod val="115000"/>
                      </a:srgbClr>
                    </a:gs>
                    <a:gs pos="100000">
                      <a:srgbClr val="2C3C43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  <a:hlinkClick r:id="rId2"/>
              </a:rPr>
              <a:t>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2C3C43">
                        <a:shade val="30000"/>
                        <a:satMod val="115000"/>
                      </a:srgbClr>
                    </a:gs>
                    <a:gs pos="50000">
                      <a:srgbClr val="2C3C43">
                        <a:shade val="67500"/>
                        <a:satMod val="115000"/>
                      </a:srgbClr>
                    </a:gs>
                    <a:gs pos="100000">
                      <a:srgbClr val="2C3C43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–</a:t>
            </a: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M2M/H2M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的社群平台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https://youtu.be/7FJJAtpDLAc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585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968119" y="1390833"/>
            <a:ext cx="8252240" cy="158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776" marR="0" lvl="0" indent="-263776" algn="just" defTabSz="457200" rtl="0" eaLnBrk="1" fontAlgn="auto" latinLnBrk="0" hangingPunct="1">
              <a:lnSpc>
                <a:spcPct val="100000"/>
              </a:lnSpc>
              <a:spcBef>
                <a:spcPts val="554"/>
              </a:spcBef>
              <a:spcAft>
                <a:spcPts val="0"/>
              </a:spcAft>
              <a:buClr>
                <a:srgbClr val="0000CC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166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物聯網平台處在物聯網時代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軟硬溝通虛實融合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的樞紐位置</a:t>
            </a:r>
            <a:endParaRPr kumimoji="0" lang="en-US" altLang="zh-TW" sz="1662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492382" marR="0" lvl="1" indent="-238864" algn="just" defTabSz="457200" rtl="0" eaLnBrk="1" fontAlgn="auto" latinLnBrk="0" hangingPunct="1">
              <a:lnSpc>
                <a:spcPct val="100000"/>
              </a:lnSpc>
              <a:spcBef>
                <a:spcPts val="554"/>
              </a:spcBef>
              <a:spcAft>
                <a:spcPts val="0"/>
              </a:spcAft>
              <a:buClr>
                <a:srgbClr val="0000CC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166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一方面肩負管理底層硬體並賦於上層應用服務的重任</a:t>
            </a:r>
            <a:endParaRPr kumimoji="0" lang="en-US" altLang="zh-TW" sz="166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492382" marR="0" lvl="1" indent="-238864" algn="just" defTabSz="457200" rtl="0" eaLnBrk="1" fontAlgn="auto" latinLnBrk="0" hangingPunct="1">
              <a:lnSpc>
                <a:spcPct val="100000"/>
              </a:lnSpc>
              <a:spcBef>
                <a:spcPts val="554"/>
              </a:spcBef>
              <a:spcAft>
                <a:spcPts val="0"/>
              </a:spcAft>
              <a:buClr>
                <a:srgbClr val="0000CC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166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另一方面，聚合硬體屬性、感知訊息、用戶身份、交互指令等靜態及動態訊息</a:t>
            </a:r>
            <a:endParaRPr kumimoji="0" lang="en-US" altLang="zh-TW" sz="166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492382" marR="0" lvl="1" indent="-238864" algn="just" defTabSz="457200" rtl="0" eaLnBrk="1" fontAlgn="auto" latinLnBrk="0" hangingPunct="1">
              <a:lnSpc>
                <a:spcPct val="100000"/>
              </a:lnSpc>
              <a:spcBef>
                <a:spcPts val="554"/>
              </a:spcBef>
              <a:spcAft>
                <a:spcPts val="0"/>
              </a:spcAft>
              <a:buClr>
                <a:srgbClr val="0000CC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166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具有通信、數據流通、設備管理和應用程式等功能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7848962" y="5911826"/>
            <a:ext cx="2786340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資料來源：物聯之家網（</a:t>
            </a:r>
            <a:r>
              <a:rPr kumimoji="0" lang="en-US" altLang="zh-TW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iothome.com</a:t>
            </a:r>
            <a:r>
              <a:rPr kumimoji="0" lang="zh-TW" altLang="en-US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</a:p>
        </p:txBody>
      </p:sp>
      <p:sp>
        <p:nvSpPr>
          <p:cNvPr id="7" name="矩形 6"/>
          <p:cNvSpPr/>
          <p:nvPr/>
        </p:nvSpPr>
        <p:spPr>
          <a:xfrm>
            <a:off x="1968119" y="3139500"/>
            <a:ext cx="4226356" cy="3444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marR="0" lvl="0" indent="-263776" algn="just" defTabSz="457200" rtl="0" eaLnBrk="1" fontAlgn="auto" latinLnBrk="0" hangingPunct="1">
              <a:lnSpc>
                <a:spcPct val="100000"/>
              </a:lnSpc>
              <a:spcBef>
                <a:spcPts val="554"/>
              </a:spcBef>
              <a:spcAft>
                <a:spcPts val="0"/>
              </a:spcAft>
              <a:buClr>
                <a:srgbClr val="0000CC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166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物聯網平台的功能如下：</a:t>
            </a:r>
          </a:p>
          <a:p>
            <a:pPr marL="492382" marR="0" lvl="1" indent="-238864" algn="just" defTabSz="457200" rtl="0" eaLnBrk="1" fontAlgn="auto" latinLnBrk="0" hangingPunct="1">
              <a:lnSpc>
                <a:spcPct val="100000"/>
              </a:lnSpc>
              <a:spcBef>
                <a:spcPts val="554"/>
              </a:spcBef>
              <a:spcAft>
                <a:spcPts val="0"/>
              </a:spcAft>
              <a:buClr>
                <a:srgbClr val="0000CC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166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連接硬體</a:t>
            </a:r>
            <a:r>
              <a:rPr kumimoji="0" lang="zh-TW" altLang="en-US" sz="166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設備</a:t>
            </a:r>
          </a:p>
          <a:p>
            <a:pPr marL="492382" marR="0" lvl="1" indent="-238864" algn="just" defTabSz="457200" rtl="0" eaLnBrk="1" fontAlgn="auto" latinLnBrk="0" hangingPunct="1">
              <a:lnSpc>
                <a:spcPct val="100000"/>
              </a:lnSpc>
              <a:spcBef>
                <a:spcPts val="554"/>
              </a:spcBef>
              <a:spcAft>
                <a:spcPts val="0"/>
              </a:spcAft>
              <a:buClr>
                <a:srgbClr val="0000CC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166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處理不同的</a:t>
            </a:r>
            <a:r>
              <a:rPr kumimoji="0" lang="zh-TW" altLang="en-US" sz="166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通訊標準</a:t>
            </a:r>
            <a:r>
              <a:rPr kumimoji="0" lang="en-US" altLang="zh-TW" sz="166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kumimoji="0" lang="zh-TW" altLang="en-US" sz="166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協議</a:t>
            </a:r>
          </a:p>
          <a:p>
            <a:pPr marL="492382" marR="0" lvl="1" indent="-238864" algn="just" defTabSz="457200" rtl="0" eaLnBrk="1" fontAlgn="auto" latinLnBrk="0" hangingPunct="1">
              <a:lnSpc>
                <a:spcPct val="100000"/>
              </a:lnSpc>
              <a:spcBef>
                <a:spcPts val="554"/>
              </a:spcBef>
              <a:spcAft>
                <a:spcPts val="0"/>
              </a:spcAft>
              <a:buClr>
                <a:srgbClr val="0000CC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166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為設備和用戶提供</a:t>
            </a:r>
            <a:r>
              <a:rPr kumimoji="0" lang="zh-TW" altLang="en-US" sz="166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安全和身份認證</a:t>
            </a:r>
          </a:p>
          <a:p>
            <a:pPr marL="492382" marR="0" lvl="1" indent="-238864" algn="just" defTabSz="457200" rtl="0" eaLnBrk="1" fontAlgn="auto" latinLnBrk="0" hangingPunct="1">
              <a:lnSpc>
                <a:spcPct val="100000"/>
              </a:lnSpc>
              <a:spcBef>
                <a:spcPts val="554"/>
              </a:spcBef>
              <a:spcAft>
                <a:spcPts val="0"/>
              </a:spcAft>
              <a:buClr>
                <a:srgbClr val="0000CC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166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收集，可視化和分析</a:t>
            </a:r>
            <a:r>
              <a:rPr kumimoji="0" lang="zh-TW" altLang="en-US" sz="166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數據</a:t>
            </a:r>
          </a:p>
          <a:p>
            <a:pPr marL="492382" marR="0" lvl="1" indent="-238864" algn="just" defTabSz="457200" rtl="0" eaLnBrk="1" fontAlgn="auto" latinLnBrk="0" hangingPunct="1">
              <a:lnSpc>
                <a:spcPct val="100000"/>
              </a:lnSpc>
              <a:spcBef>
                <a:spcPts val="554"/>
              </a:spcBef>
              <a:spcAft>
                <a:spcPts val="0"/>
              </a:spcAft>
              <a:buClr>
                <a:srgbClr val="0000CC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166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與其他</a:t>
            </a:r>
            <a:r>
              <a:rPr kumimoji="0" lang="zh-TW" altLang="en-US" sz="166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應用服務聚合</a:t>
            </a:r>
            <a:endParaRPr kumimoji="0" lang="en-US" altLang="zh-TW" sz="1662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63776" marR="0" lvl="0" indent="-263776" algn="just" defTabSz="457200" rtl="0" eaLnBrk="1" fontAlgn="auto" latinLnBrk="0" hangingPunct="1">
              <a:lnSpc>
                <a:spcPct val="100000"/>
              </a:lnSpc>
              <a:spcBef>
                <a:spcPts val="554"/>
              </a:spcBef>
              <a:spcAft>
                <a:spcPts val="0"/>
              </a:spcAft>
              <a:buClr>
                <a:srgbClr val="0000CC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166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由於物聯網平台是整合物聯網系統的軟體內容平台，所以</a:t>
            </a:r>
            <a:r>
              <a:rPr kumimoji="0" lang="zh-TW" altLang="en-US" sz="166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很少有企業擅長所有領域</a:t>
            </a:r>
            <a:endParaRPr kumimoji="0" lang="en-US" altLang="zh-TW" sz="1662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63776" marR="0" lvl="0" indent="-263776" algn="just" defTabSz="457200" rtl="0" eaLnBrk="1" fontAlgn="auto" latinLnBrk="0" hangingPunct="1">
              <a:lnSpc>
                <a:spcPct val="100000"/>
              </a:lnSpc>
              <a:spcBef>
                <a:spcPts val="554"/>
              </a:spcBef>
              <a:spcAft>
                <a:spcPts val="0"/>
              </a:spcAft>
              <a:buClr>
                <a:srgbClr val="0000CC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166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物聯網平台可以</a:t>
            </a:r>
            <a:r>
              <a:rPr kumimoji="0" lang="zh-TW" altLang="en-US" sz="166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幫助企業克服技術難題</a:t>
            </a:r>
            <a:r>
              <a:rPr kumimoji="0" lang="zh-TW" altLang="en-US" sz="166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，且不需要企業解決所有問題</a:t>
            </a:r>
            <a:endParaRPr kumimoji="0" lang="en-US" altLang="zh-TW" sz="166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5373" y="3225106"/>
            <a:ext cx="5102059" cy="251794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527877" y="6343433"/>
            <a:ext cx="4929555" cy="376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55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46" b="1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物聯網平台是物聯網生態系統的關鍵組成部分</a:t>
            </a:r>
            <a:endParaRPr kumimoji="0" lang="en-US" altLang="zh-TW" sz="1846" b="1" i="0" u="sng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547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雲朵形 3"/>
          <p:cNvSpPr/>
          <p:nvPr/>
        </p:nvSpPr>
        <p:spPr bwMode="auto">
          <a:xfrm>
            <a:off x="7536160" y="1612212"/>
            <a:ext cx="2592288" cy="965448"/>
          </a:xfrm>
          <a:prstGeom prst="cloud">
            <a:avLst/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41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0B1749"/>
              </a:solidFill>
              <a:effectLst/>
              <a:uLnTx/>
              <a:uFillTx/>
              <a:latin typeface="Arial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44194" y="2692332"/>
            <a:ext cx="345683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字方塊 9"/>
          <p:cNvSpPr txBox="1"/>
          <p:nvPr/>
        </p:nvSpPr>
        <p:spPr>
          <a:xfrm>
            <a:off x="8649753" y="3648142"/>
            <a:ext cx="190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B1749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4 G / NB-IoT</a:t>
            </a:r>
          </a:p>
        </p:txBody>
      </p:sp>
      <p:cxnSp>
        <p:nvCxnSpPr>
          <p:cNvPr id="15" name="肘形接點 44"/>
          <p:cNvCxnSpPr/>
          <p:nvPr/>
        </p:nvCxnSpPr>
        <p:spPr bwMode="auto">
          <a:xfrm flipV="1">
            <a:off x="8328248" y="5157712"/>
            <a:ext cx="1407430" cy="345211"/>
          </a:xfrm>
          <a:prstGeom prst="bentConnector3">
            <a:avLst>
              <a:gd name="adj1" fmla="val -616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肘形接點 44"/>
          <p:cNvCxnSpPr/>
          <p:nvPr/>
        </p:nvCxnSpPr>
        <p:spPr bwMode="auto">
          <a:xfrm rot="16200000" flipV="1">
            <a:off x="9089039" y="5336848"/>
            <a:ext cx="358273" cy="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肘形接點 44"/>
          <p:cNvCxnSpPr/>
          <p:nvPr/>
        </p:nvCxnSpPr>
        <p:spPr bwMode="auto">
          <a:xfrm rot="16200000" flipV="1">
            <a:off x="9444586" y="4580587"/>
            <a:ext cx="679373" cy="115279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肘形接點 19"/>
          <p:cNvCxnSpPr>
            <a:cxnSpLocks/>
          </p:cNvCxnSpPr>
          <p:nvPr/>
        </p:nvCxnSpPr>
        <p:spPr bwMode="auto">
          <a:xfrm flipV="1">
            <a:off x="4943872" y="1503101"/>
            <a:ext cx="3449176" cy="17551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圓角矩形 20"/>
          <p:cNvSpPr/>
          <p:nvPr/>
        </p:nvSpPr>
        <p:spPr bwMode="auto">
          <a:xfrm>
            <a:off x="5267995" y="1476764"/>
            <a:ext cx="1008112" cy="432048"/>
          </a:xfrm>
          <a:prstGeom prst="roundRect">
            <a:avLst>
              <a:gd name="adj" fmla="val 6064"/>
            </a:avLst>
          </a:prstGeom>
          <a:gradFill rotWithShape="1">
            <a:gsLst>
              <a:gs pos="0">
                <a:srgbClr val="4D93D9">
                  <a:shade val="51000"/>
                  <a:satMod val="130000"/>
                </a:srgbClr>
              </a:gs>
              <a:gs pos="80000">
                <a:srgbClr val="4D93D9">
                  <a:shade val="93000"/>
                  <a:satMod val="130000"/>
                </a:srgbClr>
              </a:gs>
              <a:gs pos="100000">
                <a:srgbClr val="4D93D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tIns="0" rIns="0" bIns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專屬入口網</a:t>
            </a:r>
          </a:p>
        </p:txBody>
      </p:sp>
      <p:sp>
        <p:nvSpPr>
          <p:cNvPr id="27" name="圓角矩形 26"/>
          <p:cNvSpPr/>
          <p:nvPr/>
        </p:nvSpPr>
        <p:spPr bwMode="auto">
          <a:xfrm>
            <a:off x="2207760" y="3141008"/>
            <a:ext cx="1728000" cy="360000"/>
          </a:xfrm>
          <a:prstGeom prst="roundRect">
            <a:avLst>
              <a:gd name="adj" fmla="val 6064"/>
            </a:avLst>
          </a:prstGeom>
          <a:solidFill>
            <a:srgbClr val="FFFF66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tIns="0" rIns="0" bIns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新細明體"/>
              </a:rPr>
              <a:t>專屬入口網</a:t>
            </a:r>
          </a:p>
        </p:txBody>
      </p:sp>
      <p:sp>
        <p:nvSpPr>
          <p:cNvPr id="28" name="圓角矩形 27"/>
          <p:cNvSpPr/>
          <p:nvPr/>
        </p:nvSpPr>
        <p:spPr bwMode="auto">
          <a:xfrm>
            <a:off x="2207760" y="3573056"/>
            <a:ext cx="1728000" cy="360000"/>
          </a:xfrm>
          <a:prstGeom prst="roundRect">
            <a:avLst>
              <a:gd name="adj" fmla="val 6064"/>
            </a:avLst>
          </a:prstGeom>
          <a:solidFill>
            <a:srgbClr val="FFFF66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tIns="0" rIns="0" bIns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DDDDD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即時狀態顯示功能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新細明體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2207760" y="4005104"/>
            <a:ext cx="1728000" cy="360000"/>
          </a:xfrm>
          <a:prstGeom prst="roundRect">
            <a:avLst>
              <a:gd name="adj" fmla="val 6064"/>
            </a:avLst>
          </a:prstGeom>
          <a:solidFill>
            <a:srgbClr val="FFFF66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tIns="0" rIns="0" bIns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新細明體"/>
              </a:rPr>
              <a:t>圖控影像顯示功能</a:t>
            </a:r>
          </a:p>
        </p:txBody>
      </p:sp>
      <p:sp>
        <p:nvSpPr>
          <p:cNvPr id="30" name="圓角矩形 29"/>
          <p:cNvSpPr/>
          <p:nvPr/>
        </p:nvSpPr>
        <p:spPr bwMode="auto">
          <a:xfrm>
            <a:off x="2207760" y="4437152"/>
            <a:ext cx="1728000" cy="360000"/>
          </a:xfrm>
          <a:prstGeom prst="roundRect">
            <a:avLst>
              <a:gd name="adj" fmla="val 6064"/>
            </a:avLst>
          </a:prstGeom>
          <a:solidFill>
            <a:srgbClr val="FFFF66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tIns="0" rIns="0" bIns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DDDDD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歷史資料曲線圖功能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新細明體"/>
            </a:endParaRPr>
          </a:p>
        </p:txBody>
      </p:sp>
      <p:sp>
        <p:nvSpPr>
          <p:cNvPr id="31" name="圓角矩形 30"/>
          <p:cNvSpPr/>
          <p:nvPr/>
        </p:nvSpPr>
        <p:spPr bwMode="auto">
          <a:xfrm>
            <a:off x="2207760" y="4869200"/>
            <a:ext cx="1728000" cy="360000"/>
          </a:xfrm>
          <a:prstGeom prst="roundRect">
            <a:avLst>
              <a:gd name="adj" fmla="val 6064"/>
            </a:avLst>
          </a:prstGeom>
          <a:solidFill>
            <a:srgbClr val="FFFF66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tIns="0" rIns="0" bIns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新細明體"/>
              </a:rPr>
              <a:t>統計分析功能</a:t>
            </a:r>
          </a:p>
        </p:txBody>
      </p:sp>
      <p:sp>
        <p:nvSpPr>
          <p:cNvPr id="32" name="圓角矩形 31"/>
          <p:cNvSpPr/>
          <p:nvPr/>
        </p:nvSpPr>
        <p:spPr bwMode="auto">
          <a:xfrm>
            <a:off x="2207760" y="5301248"/>
            <a:ext cx="1728000" cy="360000"/>
          </a:xfrm>
          <a:prstGeom prst="roundRect">
            <a:avLst>
              <a:gd name="adj" fmla="val 6064"/>
            </a:avLst>
          </a:prstGeom>
          <a:solidFill>
            <a:srgbClr val="FFFF66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tIns="0" rIns="0" bIns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新細明體"/>
              </a:rPr>
              <a:t>報表輸出功能</a:t>
            </a:r>
          </a:p>
        </p:txBody>
      </p:sp>
      <p:sp>
        <p:nvSpPr>
          <p:cNvPr id="33" name="圓角矩形 32"/>
          <p:cNvSpPr/>
          <p:nvPr/>
        </p:nvSpPr>
        <p:spPr bwMode="auto">
          <a:xfrm>
            <a:off x="2207760" y="5733296"/>
            <a:ext cx="1728000" cy="360000"/>
          </a:xfrm>
          <a:prstGeom prst="roundRect">
            <a:avLst>
              <a:gd name="adj" fmla="val 6064"/>
            </a:avLst>
          </a:prstGeom>
          <a:solidFill>
            <a:srgbClr val="FFFF66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tIns="0" rIns="0" bIns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新細明體"/>
              </a:rPr>
              <a:t>權限管理功能</a:t>
            </a:r>
          </a:p>
        </p:txBody>
      </p:sp>
      <p:sp>
        <p:nvSpPr>
          <p:cNvPr id="34" name="左大括弧 33"/>
          <p:cNvSpPr/>
          <p:nvPr/>
        </p:nvSpPr>
        <p:spPr>
          <a:xfrm>
            <a:off x="1847720" y="3140968"/>
            <a:ext cx="288032" cy="28803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>
              <a:ln w="18000">
                <a:solidFill>
                  <a:srgbClr val="54A021">
                    <a:satMod val="140000"/>
                  </a:srgb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312024" y="372810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即時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氣象</a:t>
            </a:r>
            <a:r>
              <a:rPr kumimoji="0" lang="zh-TW" altLang="zh-TW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監測數據</a:t>
            </a:r>
            <a:endParaRPr kumimoji="0" lang="zh-TW" altLang="en-US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42485" y="1091604"/>
            <a:ext cx="1281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登入機制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帳號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/OTP(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選項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80760" y="4681096"/>
            <a:ext cx="26981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水位</a:t>
            </a: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影像監測</a:t>
            </a: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控制整合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cxnSp>
        <p:nvCxnSpPr>
          <p:cNvPr id="48" name="肘形接點 52"/>
          <p:cNvCxnSpPr>
            <a:stCxn id="89092" idx="1"/>
            <a:endCxn id="34" idx="1"/>
          </p:cNvCxnSpPr>
          <p:nvPr/>
        </p:nvCxnSpPr>
        <p:spPr bwMode="auto">
          <a:xfrm rot="10800000" flipV="1">
            <a:off x="1847720" y="1692788"/>
            <a:ext cx="1005208" cy="2888340"/>
          </a:xfrm>
          <a:prstGeom prst="bentConnector3">
            <a:avLst>
              <a:gd name="adj1" fmla="val 12274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7436021">
            <a:off x="7071961" y="2738592"/>
            <a:ext cx="741913" cy="491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文字方塊 58"/>
          <p:cNvSpPr txBox="1"/>
          <p:nvPr/>
        </p:nvSpPr>
        <p:spPr>
          <a:xfrm>
            <a:off x="6386254" y="2289647"/>
            <a:ext cx="215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B1749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廣播通報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B1749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B1749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</a:t>
            </a: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B1749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簡訊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B1749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/email/</a:t>
            </a: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B1749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語音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B1749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</p:txBody>
      </p:sp>
      <p:pic>
        <p:nvPicPr>
          <p:cNvPr id="56" name="圖片 55" descr="icones_02469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12024" y="2996952"/>
            <a:ext cx="427112" cy="427112"/>
          </a:xfrm>
          <a:prstGeom prst="rect">
            <a:avLst/>
          </a:prstGeom>
        </p:spPr>
      </p:pic>
      <p:pic>
        <p:nvPicPr>
          <p:cNvPr id="57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53533" y="2539293"/>
            <a:ext cx="456158" cy="605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0" name="肘形接點 59"/>
          <p:cNvCxnSpPr>
            <a:stCxn id="21" idx="3"/>
            <a:endCxn id="57" idx="0"/>
          </p:cNvCxnSpPr>
          <p:nvPr/>
        </p:nvCxnSpPr>
        <p:spPr bwMode="auto">
          <a:xfrm flipH="1">
            <a:off x="5881613" y="1692788"/>
            <a:ext cx="394495" cy="846504"/>
          </a:xfrm>
          <a:prstGeom prst="bentConnector4">
            <a:avLst>
              <a:gd name="adj1" fmla="val -57948"/>
              <a:gd name="adj2" fmla="val 62760"/>
            </a:avLst>
          </a:prstGeom>
          <a:solidFill>
            <a:schemeClr val="accent1"/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標題 1"/>
          <p:cNvSpPr>
            <a:spLocks noGrp="1"/>
          </p:cNvSpPr>
          <p:nvPr>
            <p:ph type="title"/>
          </p:nvPr>
        </p:nvSpPr>
        <p:spPr>
          <a:xfrm>
            <a:off x="1703388" y="115888"/>
            <a:ext cx="8713093" cy="7921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4400" b="1" dirty="0">
                <a:solidFill>
                  <a:srgbClr val="92D050"/>
                </a:solidFill>
              </a:rPr>
              <a:t>園區環境資訊共享</a:t>
            </a:r>
            <a:r>
              <a:rPr lang="en-US" altLang="zh-TW" sz="4400" b="1" dirty="0">
                <a:solidFill>
                  <a:srgbClr val="92D050"/>
                </a:solidFill>
              </a:rPr>
              <a:t>-</a:t>
            </a:r>
            <a:r>
              <a:rPr lang="zh-TW" altLang="en-US" sz="4400" b="1" dirty="0">
                <a:solidFill>
                  <a:srgbClr val="92D050"/>
                </a:solidFill>
              </a:rPr>
              <a:t>氣象站</a:t>
            </a:r>
          </a:p>
        </p:txBody>
      </p:sp>
      <p:pic>
        <p:nvPicPr>
          <p:cNvPr id="66" name="圖片 6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81" y="4323692"/>
            <a:ext cx="1183185" cy="545468"/>
          </a:xfrm>
          <a:prstGeom prst="rect">
            <a:avLst/>
          </a:prstGeom>
        </p:spPr>
      </p:pic>
      <p:sp>
        <p:nvSpPr>
          <p:cNvPr id="70" name="文字方塊 31"/>
          <p:cNvSpPr txBox="1">
            <a:spLocks noChangeArrowheads="1"/>
          </p:cNvSpPr>
          <p:nvPr/>
        </p:nvSpPr>
        <p:spPr bwMode="auto">
          <a:xfrm>
            <a:off x="8198785" y="1052737"/>
            <a:ext cx="17150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物聯網平台</a:t>
            </a:r>
          </a:p>
        </p:txBody>
      </p:sp>
      <p:sp>
        <p:nvSpPr>
          <p:cNvPr id="72" name="圓角化對角線角落矩形 71"/>
          <p:cNvSpPr/>
          <p:nvPr/>
        </p:nvSpPr>
        <p:spPr bwMode="auto">
          <a:xfrm>
            <a:off x="1780444" y="1844596"/>
            <a:ext cx="1008112" cy="271444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版</a:t>
            </a:r>
          </a:p>
        </p:txBody>
      </p:sp>
      <p:graphicFrame>
        <p:nvGraphicFramePr>
          <p:cNvPr id="76" name="物件 75"/>
          <p:cNvGraphicFramePr>
            <a:graphicFrameLocks noChangeAspect="1"/>
          </p:cNvGraphicFramePr>
          <p:nvPr/>
        </p:nvGraphicFramePr>
        <p:xfrm>
          <a:off x="8184232" y="1385392"/>
          <a:ext cx="1512888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Visio" r:id="rId9" imgW="2105025" imgH="1789938" progId="Visio.Drawing.11">
                  <p:embed/>
                </p:oleObj>
              </mc:Choice>
              <mc:Fallback>
                <p:oleObj name="Visio" r:id="rId9" imgW="2105025" imgH="1789938" progId="Visio.Drawing.11">
                  <p:embed/>
                  <p:pic>
                    <p:nvPicPr>
                      <p:cNvPr id="76" name="物件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4232" y="1385392"/>
                        <a:ext cx="1512888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3500000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0" name="Picture 23" descr="antennas,broadcasting,buildings,Communications,entertainment,radio towers,radio waves,telecommunications towers,television towers,towers,transmission towers,transmitters,傳輸塔,城樓,天線接收器,娛樂,廣播電塔,建築物,播放,無線電子波,發射器,通信電塔,連絡,電視塔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442" y="3290977"/>
            <a:ext cx="595313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23" descr="antennas,broadcasting,buildings,Communications,entertainment,radio towers,radio waves,telecommunications towers,television towers,towers,transmission towers,transmitters,傳輸塔,城樓,天線接收器,娛樂,廣播電塔,建築物,播放,無線電子波,發射器,通信電塔,連絡,電視塔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797" y="2577661"/>
            <a:ext cx="595313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23" descr="antennas,broadcasting,buildings,Communications,entertainment,radio towers,radio waves,telecommunications towers,television towers,towers,transmission towers,transmitters,傳輸塔,城樓,天線接收器,娛樂,廣播電塔,建築物,播放,無線電子波,發射器,通信電塔,連絡,電視塔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388" y="2605594"/>
            <a:ext cx="595313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4" descr="http://t0.gstatic.com/images?q=tbn:ANd9GcTjSEijZGd7Fzh6USrjemEbeV8frFTNtg8hWr4AKD0dOugd55Dx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9126"/>
          <a:stretch>
            <a:fillRect/>
          </a:stretch>
        </p:blipFill>
        <p:spPr bwMode="auto">
          <a:xfrm>
            <a:off x="6048194" y="2395354"/>
            <a:ext cx="1034223" cy="604449"/>
          </a:xfrm>
          <a:prstGeom prst="rect">
            <a:avLst/>
          </a:prstGeom>
          <a:noFill/>
        </p:spPr>
      </p:pic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13" cstate="print"/>
          <a:srcRect l="3854" t="4865" r="12188" b="10000"/>
          <a:stretch>
            <a:fillRect/>
          </a:stretch>
        </p:blipFill>
        <p:spPr bwMode="auto">
          <a:xfrm>
            <a:off x="4151785" y="4221089"/>
            <a:ext cx="1892399" cy="88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151784" y="3212977"/>
            <a:ext cx="1896410" cy="88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0" name="群組 10"/>
          <p:cNvGrpSpPr>
            <a:grpSpLocks/>
          </p:cNvGrpSpPr>
          <p:nvPr/>
        </p:nvGrpSpPr>
        <p:grpSpPr bwMode="auto">
          <a:xfrm>
            <a:off x="4151785" y="5157192"/>
            <a:ext cx="1330753" cy="927520"/>
            <a:chOff x="4875432" y="3450673"/>
            <a:chExt cx="4032448" cy="2828929"/>
          </a:xfrm>
        </p:grpSpPr>
        <p:pic>
          <p:nvPicPr>
            <p:cNvPr id="91" name="Picture 2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75432" y="3450673"/>
              <a:ext cx="4032448" cy="2805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" name="圖片 12" descr="Report.jpg"/>
            <p:cNvPicPr>
              <a:picLocks noChangeAspect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5796136" y="4725144"/>
              <a:ext cx="2952328" cy="1554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3" name="矩形 92"/>
          <p:cNvSpPr/>
          <p:nvPr/>
        </p:nvSpPr>
        <p:spPr>
          <a:xfrm>
            <a:off x="5473428" y="5422662"/>
            <a:ext cx="1672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數據自動收集</a:t>
            </a: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統計報表分析</a:t>
            </a:r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28" y="990859"/>
            <a:ext cx="2157576" cy="1403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199393" y="2420889"/>
            <a:ext cx="1758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http://iot.com.tw/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9112" name="Picture 24" descr="http://www.wetter-garching.de/images/thies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449" y="5517938"/>
            <a:ext cx="464441" cy="79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文字方塊 52"/>
          <p:cNvSpPr txBox="1"/>
          <p:nvPr/>
        </p:nvSpPr>
        <p:spPr>
          <a:xfrm>
            <a:off x="9408369" y="5661249"/>
            <a:ext cx="971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風速計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風向計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" name="AutoShape 27" descr="data:image/jpeg;base64,/9j/4AAQSkZJRgABAQAAAQABAAD/2wCEAAkGBxQSEhUUEhQUFBQVFBQVFBQVFA8UFRQUFRQXFhQUFBQYHCggGBolHBQUITEhJSkrLi4uFx8zODMsNygtLisBCgoKDg0OFBAQFCwcFBwsLCwsLCwsLCwsLCwsLCwsLCwsLCwsLCwsLCwsLCwsLCwsLCwsLCwsLCwsLCwrKywsMv/AABEIAPAAxQMBIgACEQEDEQH/xAAcAAABBAMBAAAAAAAAAAAAAAACAAEDBAUGBwj/xABDEAACAQIDBAYHBAgFBQEAAAABAgADEQQSIQUxQVEGImFxgZEHEzKhscHRQlJykhUjJDNiY+HwFFOisvFDRFSCwnP/xAAXAQEBAQEAAAAAAAAAAAAAAAAAAQID/8QAHBEBAQEAAwEBAQAAAAAAAAAAAAERAiExElFB/9oADAMBAAIRAxEAPwDp1o9o8Ujma0e0eKA0aPFKhrRWhShtrbVDCJ6zEVFprra+rNbeFUat4QLto1pyzbPphAOXCYe/8ys1r91NfmfCahtH0jbQq3/X+rB4U1VfI2JHnI1leg/VnlKlbaFFPbrUltzqUx8TPMmL2pWq/vK1WpffnqVGHkTKYA5DyEq/L0vW6V4Fd+KofnB+Eqv072eP+6p+GY/Ked1gFpD5ehj6QNnf+Qvgr/SIekDZ/wD5A/JU+k875pJTaF+Y9Ep04wB/7hfFXHylqj0owb7sTS8SR8Z53p2I3e4SUAd3g3yMJ8vSNLaFFvZq0mvutUpk/GWynGeY/H3n5yehtavS1p1qqW3ZXYDyBtB8vSlo9pwfZ3pMx1I9Z1qjlUUfFbGb10a9KeHrkJiEOHc/azZ6RPfYFfHTthPmt+tFaOpvqNx1B4EHcY9oQNooVooBRR4pUNFCigDaKPFAQnnT0iYmpVxtWq5zKTlpngqKbBBy4nxnoTaFXJSqN92nUbxCEicJqi+m/v1v3yN8Wk3g3m3NsOlU4FD/AA7vI6SrV6Jt9iqpHAMpU+YJlaa1DRCZlm6M1xuCnuYfOCmyaynrU2HhceYkFNcI3ZIatEibNh8JpqCPCY/amGynTXwlNYO0mo0SeMY09dx8jL2Cpm+4+UgkoYQ84mw78CJladCBUp24QjFNSccBKzOeUy9SVv8AD33mFYsmHh6TObKLn4d8zOG2bT3kFu/dM3RphVsoA7ALCTVdN9GVcnApTLXNEmmewb1A7BebXNC9FlX9+n4GH+oH5Tf5Y58vTRQrRSslFCiIkUMcRWitAVorR7RWgYzpM1sJiD/JceYt85xZhOzdLj+xV/wfFhOMmGoKkbcZZV5VAiaGllmgVH0kNzHc6QAdpA7R3JkLNIE0C8FmgFzKJwYqyaSqXMTVTzMAXgAwXiSQXsO0v03mNoS/SMixuvovb9oqjnR+Dr9Z0u05d6M6lsYw+9RceTI3ynUhLGOXpooQilZNaK0KKFDaOIooQooo8KwfTV7YOr25R5sJx0mdZ9ITWwbdrp8bzk7Q1PDiIxo8ihJgM8JpG0ojYyJpI0jaQRNIzJGgGAMBocEyiMxhCMYCEWaRl+lMfTl6mZlY2j0fvbHU+0VB5ofpOuzjnQZ7Y6h2sR5qZ2SWM8jRR4ppDGKPGkQooooDxCNHlGq+kl/2VRzqr7gTOWmdK9Jr/qaQ51CfJT9ZzR98jc8PGvEILQpmgNCMBoANIjJDI2gRmAYZgGEDBMOCYVGYwhGCIE6S3SlNJbpGQZvovUy4ugf5q+82+c7fOE7Ea2Ion+bT/wBwndzEZ5FFGEUqaUUe0VpQMUciKEK0Vo8UarRfSg3VoDtqH3L9Zztp0D0pNrQHZUPvQTQGkangRBMK0EwpoDQoJgRtI2kpkTCBHBMIwTCGgkQ4JgRGNDaDAkSWqRlRJZpmRV7BVMrq3JlPkQZ38azz3TnoDCtdEPNFPmoiJySxRRSsniijQHjWivHvAUQjRXgc79JzfrqQ5Ur+bt9Jo7Tc/SS37SvZRX/c80x4bngYBhkwDAEwTCMAwAaAYbSMwAaDCMaEDGMIwTAjMGGYJgGksJKyyZTIq1TnfNjvmw9E86NI/wChZwGkZ3PolUzYLDn+Uo/LdflCVl4ogYpUKNaKKEKKKNAeIRo8I5j6Rm/a+6lTHxPzmotNn6ePfGVOwIPJRNYYw6IyIxhGCRAEwGhtIyYAtI2hmAYAGNCtBMqGMYxzGMgjMEwzBMBLJlkIElUyCxTnbOgjXwNHszj/AFmcRpmdn9HdS+BTseoP9V/nBfGzXjRRSsCjR4pVMY0eKA0UUcQjknTQ/tdb8X/yJrrTYOmDXxVb8Z9019pHQBjGIyucYnW1vkFzbvtp5yiYmRsZRqbWHAX8YDbVHIyC80Ayh+kuyHTxpY6AmNFqNMhgdkVKguQQOZ0Ekx2yQi5lfMR7QAJA8RLiMUYJMIwTABjBhNBMgYSRZGIawLFOdd9F73wrDlVPvUTkNOdX9FL3oVRyqD3qPpJC+N3jR4ppgUUUUKYx40eA0cCIRxA4z0ie+Iqn+Y/+4zCVqgUEnQCXOkWOVKlQnUl3IXiesfITU6tR67W38gNwHM/WRsWP2kX0XRfee+T7N2YTq+gKsMvEhhYHstofCWMHgVp6nrNz4D8I+cu+tlk/TVf9F0vu+bMb9sb9H0x9ge+WDWW28SFsT90X7eEvSG/wifcXyhrVFP2TlPZv90hJJ3nwGkbduFv75yaJnxbHif8A2J+EaljHXUMR3Gw8pAYoAmCYUYiBGYMMwDIGhiBCECamZ0/0S1NMQv8A+Z/3D5Tl6GdG9EbfrK4/lofJj9ZC+OlxR400we8a8QMFnA1JsBvMoK8jxeJSkheq6og3sxAA8TNC6a9PKmHrNQw6KGW4ao4za7uqvgZz7bW38TiSGrlagAtZkQdW9yAQLr4SNY6Ttj0pYSlcUg+IYfd6ifnYfAGa7jPSVjKlxSpJTYjRVzVGS+5nc2F+y01DZ2wqtZgcPSNRBqxtmKgatnJ0U28+Ev43ayJfIASxJA7WN8zee7eeySNZGLrbOck1K72zEnm7E77COtRUFlGUcdbk954y3hth4rEkuRlHFnOXTkF328JlKXRFE1quXPZ1VHzPulk3wrXkxJYhUVnY6BVBJPcBKVXaDXtu7BNl2rj1w1FkpWVnVqQIuCF1Ltf71jbxlLo3shK1S9QFadIZ6n4EGZr9+g8ZOzIxWFbNc6Cw3k7+zvlqu7+rVk1OYjhqBvFvKZXaeOV3ZzlQM2igWAG5VsOwCRbQw4qIVA1PWHeP6S50jBHaDj2kt4MPjJqW0FO+4Pdf4SMYSqNA3C1s3utyjnB1ftUgR3KL+IIme1XEYN7JB7tfdFKD7PJGbK6C9rkZkvyzjcY61qib+uBv47u0ajxjTF0wTGoVA65tVHbY/lP2vdCBU7nF+TXX3nSVEV4xktakVNmFvn2g8RIjAEwhBMQgTIZv3omq2xNVedA+6on1nP1m5+i97Y5RzpVB7gflIOwXijRTbBTB9MduHCYZ3X961kpdjvfrDnlCsfATNVXyqTyBPkJz3pMxxoooCBbEhWJNgueloSeWhi+NcYwnSCmtRgWGbqJ1iTmuUW5Ddvbea7isGgBPrCo4XW/vB+Ug/T5y5GW+Xqg34A6XlDEY5n32A7JNWsn0f29U2fiRUXVSLVEv1atJt+vmQZ1cDZ+Fw/r8KiFmoPXRm69QhAfac3y9YW07ZxpCPVWYZlzWUXsVYi5ZTw4abjL+Cx5XDVKYe49S1MZriwdySq8OZmc7albHT6Y+tRrJlciq7Em9zluDoLk8LdkxL9IHWkPWgLUY+wCQxUjkb5bnie3SYynVFNRk9sFibA7iUHjoGlNGAf1jjPrfKc1wOA3cNOU14jL47ELR9VnQNiamWqzPb9VSb2KYuDdzbMWPPdLGNx4Sj6mmqoahV6uW9ur7KgHUAnrWmPxuJLVDVvq/3QBppoeQA08BKtNGdrX1OutuPK517pjjM7vrXd6iw+V1KNfW3W5ciBDwVbRSd6mx8P6SHamHamqu2VbtlC6sbAA3uNOO6Dhm0J+yd3Pxm5dYss9ZFsuchVNjqN246zJYdCQBoPOYihiNFPEXU9vETLLXshfgAfhKLSbVovhHw4qnr1gWpHMFNtOqN18wHlNZ2rs2nSAqAlbH2RoT2A8JFsDCZmpnjnW+7kWvFt4VKpUhdBe+u5r2Ia/cfOZVh62KZjvsOQ3DsjUqDt7Ks3Dqqx15aSelhQPaN/4Ru8T9JseyTamd4HIEgC/ZEmmodmbNqpQrGspVFUMitowfMBcDgDfXneYwzZ8Zj6VPDMG1ztTXKN+XOGdhysBNexlD1bFd+4g/eUi6sO8ERmFV4gYxMQMIlWbD0HucdhwP8y/gFN5rl7Tpfot6PMpOLqgi6laKn7re0/juEDpF4o0U2wq7SP6sjdmBF+8WnMtlY39dXoubG61F5hlsHtzsQp8DznR9sezOU9LMKyVRiKZsQRn7CNM3cRof6xfGuLVMbs3LUKB0387C3YfrEmyahPVF7cip+cy+Nwi4ketp9Vj+8Tf1v785jMbhxYAjUDTTzmMa0VXAstPUgWuSCyi3heNs2krUzn3GqBx/yntp35ZFhcP62yKQCL7xofGZpdmFaWQEFibm6m263n2y5qMNhq4Um7adxk1TFIftHyMTbEq/wnxjfoSt90HxjsxBXr5uqtsuh0vq2ouYnwZZQOG++m+8nXZdZdyDzH1jph66i1m8xAqfovQam1zoCp152klSsKaBCrW59W51ln1Nfk3mJBicFWcdYMbboz8E+DxK5gG9lhqeR4HvmTNen6pwHUkhrC41NtJr64KsD+7byjfo+r9xpNGX2MyLWBLKFVALkjfkC/WYvpBTHrAy2OZesQwa7AkFjbdcZd8FcHV/y28rSwdm1CitYggtpx4ax/FUd1NLbzm+Mu0MSVosDvuLdok+LrNlUFEYhdSyXO/mLSvXqfq16qW10yiw7R2x4I8Hh2rByLnIBflYndMpj8N+y0qvFR6tvw5mynz0lzo3UVUyswDP7KniBvsJkNuYfLg6qKLlaY0I3NmDfAg+MSDRnqiQNjbQRgnbf1ffMpsTo49dstGm1VhvIHVGvE7hA3r0a9EqWIppi6zB1zMFogaBlNjnPHuH9J1Uf2O7smC6F7HfCYUUqhUtnZjlJIGa1hfjumcvNSMWnBigiKMTUG0KeZZpW0cPYn3zfiJhtpbOvqJqDiu02FGoWpXXUi32SPp2SsNrljaooI7N827bWymTSovYGG4+PPsM1nGbPvqB5C0xW1rZ9OjfMpP4b8ext48RMpUrg8bHnvmmlcp4qRx5+HD3y5SxrAa9Ycxr/wARKNjWuPvjyP1jHEfxL5GYyhUDDMP+JL4jxuJo1afFcinjmjNjLAn9WbC9gW17pi8RSJ4X7tZWyEbwQO4yaM9RxykAnS/Df5SM7VXNlCk7hckAazDVaLaAA213dvGBh1cOpKnQ2Jsd0mjZ/X23qPBwflHFccveJTTRt2/UTJ0GmliIVh/ZjNVHP3GX7gb7CQ1sUgHA91oGI2mrOAFta9zc7zKBwZNlAvbeeA46mZHF7VQA2H990w741q7BM2RSbXN7DwElxGcwe0adMZFOdgDYAaX4knkPlNq2TsA43DsPXZFLAOyqGZhfMwtcWuba8hNC2fscuADdEvdvvPbnyF+E6N0LXLWVKfVQI11HEAae8jWFZDZXo/wdGxZWrMONU3H5BpNnpIFUKoCqNyqAoA7ANIRgy5HO08aIxQHjRRoEhMEmNeKRFTGYFXBFgb7wbEGajtTomLk0jkPLep+Ym8xmF5Vlca2rsd0/e09PvAXHmN0o0tm0rAkEnv18LTtr4ZTwg08Ci+yoHcAPhGNa5JhujFVlzopAJ0GaxI56yLHYNaej+spvyZVKn8JB1nZBQXlBq4RGFmUEciAR5GDXCy5B3XHMX+EEYy33l8xO31Nk0ToaafkX6Sm/RXCnfSXwuPgZDY48cSp3tfxBhLiwNzTqtToPgz/02Hc7SI9AMH91/wAw+kdmxzH/ABAPGX8Iul/XU6Y5tUCnyGs6GnQTBj7Dfm/pLNDohhF/6d+9j8pTY5XiyBuYVD/DnN//AGIlVqFVwSEbKNWNjlA5ki87RR6PYZGDCiuYbr3YbuR0mTU2FhoOAGg8oNjz4mADAHNfuH93l/CbPp2udSOek65iujGFqEs1EAneVJTxsNJDguieFpNmCFje4zksB4bvOTDY07Y+x6uIt6tbJuzsLJ4fe8J0DZOykw62TUn2nO9voOyXQPIaAcuwcopS3T3ivGvFDJXiEa8UKeKDePCP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9117" name="Picture 29" descr="http://www.davisnet.com/productpics/big/07852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1" y="5526615"/>
            <a:ext cx="583707" cy="70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8" name="Picture 3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93382" y="5483596"/>
            <a:ext cx="372561" cy="91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文字方塊 21"/>
          <p:cNvSpPr txBox="1"/>
          <p:nvPr/>
        </p:nvSpPr>
        <p:spPr>
          <a:xfrm>
            <a:off x="7433713" y="5661248"/>
            <a:ext cx="971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水位計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溫度計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溼度計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8393048" y="5661249"/>
            <a:ext cx="727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雨量計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7716394" y="4437113"/>
            <a:ext cx="971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iEN</a:t>
            </a: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閘道器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651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39180" y="210357"/>
            <a:ext cx="7919657" cy="28575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玉沙蘭花農場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溫室環境管理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24" y="1178617"/>
            <a:ext cx="6183263" cy="2214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gray">
          <a:xfrm>
            <a:off x="815413" y="1527944"/>
            <a:ext cx="4707563" cy="4808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sz="2400" b="1">
                <a:solidFill>
                  <a:srgbClr val="161616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200" b="1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b="1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161616"/>
                </a:solidFill>
                <a:latin typeface="微軟正黑體" pitchFamily="34" charset="-120"/>
                <a:ea typeface="微軟正黑體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rgbClr val="161616"/>
                </a:solidFill>
                <a:latin typeface="微軟正黑體" pitchFamily="34" charset="-120"/>
                <a:ea typeface="微軟正黑體" pitchFamily="34" charset="-12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2C3C4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蘭花溫室應用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: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2C3C43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免去定時抄數據的麻煩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2C3C43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系統自動報表功能，節省大量作業成本 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2C3C43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環境溫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溼度若異常 可透過平台告警功能即時了解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2C3C43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自動化環境監測可平衡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【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植物生態成長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】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及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【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室內環境舒適度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】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2C3C43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影像監控分析，人員出入門禁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2C3C43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提供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API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與生長履歷系統介接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</a:p>
        </p:txBody>
      </p:sp>
      <p:pic>
        <p:nvPicPr>
          <p:cNvPr id="5" name="圖片 4" descr="一張含有 室外, 建築物, 正面, 大 的圖片&#10;&#10;自動產生的描述">
            <a:extLst>
              <a:ext uri="{FF2B5EF4-FFF2-40B4-BE49-F238E27FC236}">
                <a16:creationId xmlns:a16="http://schemas.microsoft.com/office/drawing/2014/main" id="{2E683283-876B-481A-AA10-DB4254E95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304" y="3393320"/>
            <a:ext cx="6242304" cy="311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3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A6D1C268-433A-4AAF-9A80-3BD642B778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8537" y="323344"/>
            <a:ext cx="8424863" cy="561975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溫室環境管理</a:t>
            </a:r>
            <a:r>
              <a:rPr lang="en-US" altLang="zh-TW" sz="4400" dirty="0"/>
              <a:t>-</a:t>
            </a:r>
            <a:r>
              <a:rPr lang="zh-TW" altLang="en-US" sz="4400" dirty="0"/>
              <a:t>系統架構</a:t>
            </a:r>
            <a:endParaRPr lang="en-US" altLang="zh-TW" sz="4400" dirty="0"/>
          </a:p>
        </p:txBody>
      </p:sp>
      <p:pic>
        <p:nvPicPr>
          <p:cNvPr id="113674" name="Picture 6">
            <a:extLst>
              <a:ext uri="{FF2B5EF4-FFF2-40B4-BE49-F238E27FC236}">
                <a16:creationId xmlns:a16="http://schemas.microsoft.com/office/drawing/2014/main" id="{01776D94-CBC0-47F2-AEB3-455E973C4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115" y="1477320"/>
            <a:ext cx="1244600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75" name="Picture 7" descr="FM10-MA">
            <a:extLst>
              <a:ext uri="{FF2B5EF4-FFF2-40B4-BE49-F238E27FC236}">
                <a16:creationId xmlns:a16="http://schemas.microsoft.com/office/drawing/2014/main" id="{050B6328-381B-4B36-A418-2DC3B03C5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586" y="2445696"/>
            <a:ext cx="13890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76" name="Line 12">
            <a:extLst>
              <a:ext uri="{FF2B5EF4-FFF2-40B4-BE49-F238E27FC236}">
                <a16:creationId xmlns:a16="http://schemas.microsoft.com/office/drawing/2014/main" id="{5AB65C3D-FDB8-445C-A4EE-8F05A5E6F2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83138" y="1813077"/>
            <a:ext cx="7938" cy="2536825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3677" name="Line 13">
            <a:extLst>
              <a:ext uri="{FF2B5EF4-FFF2-40B4-BE49-F238E27FC236}">
                <a16:creationId xmlns:a16="http://schemas.microsoft.com/office/drawing/2014/main" id="{4D9586DE-36CF-4787-A724-2816986AB5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84727" y="1824189"/>
            <a:ext cx="528637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3678" name="Line 14">
            <a:extLst>
              <a:ext uri="{FF2B5EF4-FFF2-40B4-BE49-F238E27FC236}">
                <a16:creationId xmlns:a16="http://schemas.microsoft.com/office/drawing/2014/main" id="{B4A93DCB-37C7-4CB1-BA35-DBDF11309B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24363" y="3144989"/>
            <a:ext cx="90805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3679" name="Line 15">
            <a:extLst>
              <a:ext uri="{FF2B5EF4-FFF2-40B4-BE49-F238E27FC236}">
                <a16:creationId xmlns:a16="http://schemas.microsoft.com/office/drawing/2014/main" id="{187F7776-B212-40AD-A66D-DAD5C724E5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4252" y="4335614"/>
            <a:ext cx="528637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113680" name="Group 17">
            <a:extLst>
              <a:ext uri="{FF2B5EF4-FFF2-40B4-BE49-F238E27FC236}">
                <a16:creationId xmlns:a16="http://schemas.microsoft.com/office/drawing/2014/main" id="{5A7D34B7-5D4B-45D5-9A6A-F9C57BC7C23A}"/>
              </a:ext>
            </a:extLst>
          </p:cNvPr>
          <p:cNvGrpSpPr>
            <a:grpSpLocks/>
          </p:cNvGrpSpPr>
          <p:nvPr/>
        </p:nvGrpSpPr>
        <p:grpSpPr bwMode="auto">
          <a:xfrm>
            <a:off x="8272277" y="2908452"/>
            <a:ext cx="549275" cy="669925"/>
            <a:chOff x="2808" y="2828"/>
            <a:chExt cx="346" cy="422"/>
          </a:xfrm>
        </p:grpSpPr>
        <p:pic>
          <p:nvPicPr>
            <p:cNvPr id="113681" name="Picture 18" descr="P1500306">
              <a:extLst>
                <a:ext uri="{FF2B5EF4-FFF2-40B4-BE49-F238E27FC236}">
                  <a16:creationId xmlns:a16="http://schemas.microsoft.com/office/drawing/2014/main" id="{D00302E3-10CE-4681-B526-0ED424908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2828"/>
              <a:ext cx="179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2" name="Rectangle 19">
              <a:extLst>
                <a:ext uri="{FF2B5EF4-FFF2-40B4-BE49-F238E27FC236}">
                  <a16:creationId xmlns:a16="http://schemas.microsoft.com/office/drawing/2014/main" id="{529DAAC9-C35D-4059-B32C-DB3F1F81E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" y="3085"/>
              <a:ext cx="346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  <a:lvl2pPr marL="742950" indent="-285750" algn="ctr" eaLnBrk="0" hangingPunct="0"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2pPr>
              <a:lvl3pPr marL="1143000" indent="-228600" algn="ctr" eaLnBrk="0" hangingPunct="0"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3pPr>
              <a:lvl4pPr marL="1600200" indent="-228600" algn="ctr" eaLnBrk="0" hangingPunct="0"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4pPr>
              <a:lvl5pPr marL="2057400" indent="-228600" algn="ctr" eaLnBrk="0" hangingPunct="0"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5pPr>
              <a:lvl6pPr marL="2514600" indent="-228600" algn="ctr" eaLnBrk="0" fontAlgn="base" hangingPunct="0">
                <a:lnSpc>
                  <a:spcPct val="105000"/>
                </a:lnSpc>
                <a:spcBef>
                  <a:spcPct val="5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6pPr>
              <a:lvl7pPr marL="2971800" indent="-228600" algn="ctr" eaLnBrk="0" fontAlgn="base" hangingPunct="0">
                <a:lnSpc>
                  <a:spcPct val="105000"/>
                </a:lnSpc>
                <a:spcBef>
                  <a:spcPct val="5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7pPr>
              <a:lvl8pPr marL="3429000" indent="-228600" algn="ctr" eaLnBrk="0" fontAlgn="base" hangingPunct="0">
                <a:lnSpc>
                  <a:spcPct val="105000"/>
                </a:lnSpc>
                <a:spcBef>
                  <a:spcPct val="5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8pPr>
              <a:lvl9pPr marL="3886200" indent="-228600" algn="ctr" eaLnBrk="0" fontAlgn="base" hangingPunct="0">
                <a:lnSpc>
                  <a:spcPct val="105000"/>
                </a:lnSpc>
                <a:spcBef>
                  <a:spcPct val="5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標楷體" panose="03000509000000000000" pitchFamily="65" charset="-120"/>
                  <a:cs typeface="+mn-cs"/>
                </a:rPr>
                <a:t>CO2</a:t>
              </a:r>
            </a:p>
          </p:txBody>
        </p:sp>
      </p:grpSp>
      <p:grpSp>
        <p:nvGrpSpPr>
          <p:cNvPr id="113683" name="Group 26">
            <a:extLst>
              <a:ext uri="{FF2B5EF4-FFF2-40B4-BE49-F238E27FC236}">
                <a16:creationId xmlns:a16="http://schemas.microsoft.com/office/drawing/2014/main" id="{FA71C09E-8646-4345-B7A8-56501E746B4C}"/>
              </a:ext>
            </a:extLst>
          </p:cNvPr>
          <p:cNvGrpSpPr>
            <a:grpSpLocks/>
          </p:cNvGrpSpPr>
          <p:nvPr/>
        </p:nvGrpSpPr>
        <p:grpSpPr bwMode="auto">
          <a:xfrm>
            <a:off x="6953063" y="2851302"/>
            <a:ext cx="554038" cy="728663"/>
            <a:chOff x="1875" y="2792"/>
            <a:chExt cx="349" cy="459"/>
          </a:xfrm>
        </p:grpSpPr>
        <p:pic>
          <p:nvPicPr>
            <p:cNvPr id="113684" name="Picture 27" descr="Snap3">
              <a:extLst>
                <a:ext uri="{FF2B5EF4-FFF2-40B4-BE49-F238E27FC236}">
                  <a16:creationId xmlns:a16="http://schemas.microsoft.com/office/drawing/2014/main" id="{5B3004A1-98BD-48A2-AF90-A4255F9C1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5" y="2792"/>
              <a:ext cx="349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5" name="Rectangle 28">
              <a:extLst>
                <a:ext uri="{FF2B5EF4-FFF2-40B4-BE49-F238E27FC236}">
                  <a16:creationId xmlns:a16="http://schemas.microsoft.com/office/drawing/2014/main" id="{9B82426D-FF23-473D-9BE6-244FAF0C4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9" y="3086"/>
              <a:ext cx="339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  <a:lvl2pPr marL="742950" indent="-285750" algn="ctr" eaLnBrk="0" hangingPunct="0"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2pPr>
              <a:lvl3pPr marL="1143000" indent="-228600" algn="ctr" eaLnBrk="0" hangingPunct="0"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3pPr>
              <a:lvl4pPr marL="1600200" indent="-228600" algn="ctr" eaLnBrk="0" hangingPunct="0"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4pPr>
              <a:lvl5pPr marL="2057400" indent="-228600" algn="ctr" eaLnBrk="0" hangingPunct="0"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5pPr>
              <a:lvl6pPr marL="2514600" indent="-228600" algn="ctr" eaLnBrk="0" fontAlgn="base" hangingPunct="0">
                <a:lnSpc>
                  <a:spcPct val="105000"/>
                </a:lnSpc>
                <a:spcBef>
                  <a:spcPct val="5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6pPr>
              <a:lvl7pPr marL="2971800" indent="-228600" algn="ctr" eaLnBrk="0" fontAlgn="base" hangingPunct="0">
                <a:lnSpc>
                  <a:spcPct val="105000"/>
                </a:lnSpc>
                <a:spcBef>
                  <a:spcPct val="5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7pPr>
              <a:lvl8pPr marL="3429000" indent="-228600" algn="ctr" eaLnBrk="0" fontAlgn="base" hangingPunct="0">
                <a:lnSpc>
                  <a:spcPct val="105000"/>
                </a:lnSpc>
                <a:spcBef>
                  <a:spcPct val="5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8pPr>
              <a:lvl9pPr marL="3886200" indent="-228600" algn="ctr" eaLnBrk="0" fontAlgn="base" hangingPunct="0">
                <a:lnSpc>
                  <a:spcPct val="105000"/>
                </a:lnSpc>
                <a:spcBef>
                  <a:spcPct val="5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標楷體" panose="03000509000000000000" pitchFamily="65" charset="-120"/>
                  <a:cs typeface="+mn-cs"/>
                </a:rPr>
                <a:t>溫度</a:t>
              </a:r>
            </a:p>
          </p:txBody>
        </p:sp>
      </p:grpSp>
      <p:grpSp>
        <p:nvGrpSpPr>
          <p:cNvPr id="113686" name="Group 75">
            <a:extLst>
              <a:ext uri="{FF2B5EF4-FFF2-40B4-BE49-F238E27FC236}">
                <a16:creationId xmlns:a16="http://schemas.microsoft.com/office/drawing/2014/main" id="{F37B18F9-1D3A-4989-844F-D5F9435A8964}"/>
              </a:ext>
            </a:extLst>
          </p:cNvPr>
          <p:cNvGrpSpPr>
            <a:grpSpLocks/>
          </p:cNvGrpSpPr>
          <p:nvPr/>
        </p:nvGrpSpPr>
        <p:grpSpPr bwMode="auto">
          <a:xfrm>
            <a:off x="7635688" y="2946551"/>
            <a:ext cx="528638" cy="617538"/>
            <a:chOff x="2365" y="2852"/>
            <a:chExt cx="333" cy="389"/>
          </a:xfrm>
        </p:grpSpPr>
        <p:pic>
          <p:nvPicPr>
            <p:cNvPr id="113687" name="Picture 76">
              <a:extLst>
                <a:ext uri="{FF2B5EF4-FFF2-40B4-BE49-F238E27FC236}">
                  <a16:creationId xmlns:a16="http://schemas.microsoft.com/office/drawing/2014/main" id="{FBC1CC9E-AA0E-45BE-9367-DE7DCB411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4" y="2852"/>
              <a:ext cx="28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8" name="Rectangle 77">
              <a:extLst>
                <a:ext uri="{FF2B5EF4-FFF2-40B4-BE49-F238E27FC236}">
                  <a16:creationId xmlns:a16="http://schemas.microsoft.com/office/drawing/2014/main" id="{E8C2F4C8-AABA-42B7-A633-B79353FF7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5" y="3076"/>
              <a:ext cx="29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  <a:lvl2pPr marL="742950" indent="-285750" algn="ctr" eaLnBrk="0" hangingPunct="0"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2pPr>
              <a:lvl3pPr marL="1143000" indent="-228600" algn="ctr" eaLnBrk="0" hangingPunct="0"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3pPr>
              <a:lvl4pPr marL="1600200" indent="-228600" algn="ctr" eaLnBrk="0" hangingPunct="0"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4pPr>
              <a:lvl5pPr marL="2057400" indent="-228600" algn="ctr" eaLnBrk="0" hangingPunct="0"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5pPr>
              <a:lvl6pPr marL="2514600" indent="-228600" algn="ctr" eaLnBrk="0" fontAlgn="base" hangingPunct="0">
                <a:lnSpc>
                  <a:spcPct val="105000"/>
                </a:lnSpc>
                <a:spcBef>
                  <a:spcPct val="5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6pPr>
              <a:lvl7pPr marL="2971800" indent="-228600" algn="ctr" eaLnBrk="0" fontAlgn="base" hangingPunct="0">
                <a:lnSpc>
                  <a:spcPct val="105000"/>
                </a:lnSpc>
                <a:spcBef>
                  <a:spcPct val="5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7pPr>
              <a:lvl8pPr marL="3429000" indent="-228600" algn="ctr" eaLnBrk="0" fontAlgn="base" hangingPunct="0">
                <a:lnSpc>
                  <a:spcPct val="105000"/>
                </a:lnSpc>
                <a:spcBef>
                  <a:spcPct val="5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8pPr>
              <a:lvl9pPr marL="3886200" indent="-228600" algn="ctr" eaLnBrk="0" fontAlgn="base" hangingPunct="0">
                <a:lnSpc>
                  <a:spcPct val="105000"/>
                </a:lnSpc>
                <a:spcBef>
                  <a:spcPct val="5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defRPr kumimoji="1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標楷體" panose="03000509000000000000" pitchFamily="65" charset="-120"/>
                  <a:cs typeface="+mn-cs"/>
                </a:rPr>
                <a:t>濕度</a:t>
              </a:r>
            </a:p>
          </p:txBody>
        </p:sp>
      </p:grpSp>
      <p:sp>
        <p:nvSpPr>
          <p:cNvPr id="113689" name="Rectangle 91">
            <a:extLst>
              <a:ext uri="{FF2B5EF4-FFF2-40B4-BE49-F238E27FC236}">
                <a16:creationId xmlns:a16="http://schemas.microsoft.com/office/drawing/2014/main" id="{6D4CDD6E-4F76-4170-9DAA-D631AF3AD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463" y="2765576"/>
            <a:ext cx="74892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+mn-cs"/>
              </a:rPr>
              <a:t>環境感測</a:t>
            </a:r>
          </a:p>
        </p:txBody>
      </p:sp>
      <p:sp>
        <p:nvSpPr>
          <p:cNvPr id="113690" name="Rectangle 9">
            <a:extLst>
              <a:ext uri="{FF2B5EF4-FFF2-40B4-BE49-F238E27FC236}">
                <a16:creationId xmlns:a16="http://schemas.microsoft.com/office/drawing/2014/main" id="{20429869-C926-432A-B386-D512EBA5B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1727" y="2144865"/>
            <a:ext cx="111442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+mn-cs"/>
              </a:rPr>
              <a:t>控制伺服器</a:t>
            </a:r>
          </a:p>
        </p:txBody>
      </p:sp>
      <p:sp>
        <p:nvSpPr>
          <p:cNvPr id="113691" name="Rectangle 10">
            <a:extLst>
              <a:ext uri="{FF2B5EF4-FFF2-40B4-BE49-F238E27FC236}">
                <a16:creationId xmlns:a16="http://schemas.microsoft.com/office/drawing/2014/main" id="{071A1E01-25E7-41DF-B3CD-4AD738F38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613" y="3270401"/>
            <a:ext cx="11557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+mn-cs"/>
              </a:rPr>
              <a:t>控制器</a:t>
            </a:r>
            <a:r>
              <a:rPr kumimoji="1" lang="en-US" altLang="zh-TW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+mn-cs"/>
              </a:rPr>
              <a:t>(1-31</a:t>
            </a:r>
            <a:r>
              <a:rPr kumimoji="1" lang="zh-TW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+mn-cs"/>
              </a:rPr>
              <a:t>台</a:t>
            </a:r>
            <a:r>
              <a:rPr kumimoji="1" lang="en-US" altLang="zh-TW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+mn-cs"/>
              </a:rPr>
              <a:t>)</a:t>
            </a:r>
          </a:p>
        </p:txBody>
      </p:sp>
      <p:sp>
        <p:nvSpPr>
          <p:cNvPr id="113692" name="Rectangle 91">
            <a:extLst>
              <a:ext uri="{FF2B5EF4-FFF2-40B4-BE49-F238E27FC236}">
                <a16:creationId xmlns:a16="http://schemas.microsoft.com/office/drawing/2014/main" id="{7BAED2F4-AAAC-4A18-B8C8-714D3C11E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1551" y="1470176"/>
            <a:ext cx="60785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1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+mn-cs"/>
              </a:rPr>
              <a:t>DI</a:t>
            </a:r>
            <a:r>
              <a:rPr kumimoji="1" lang="zh-TW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+mn-cs"/>
              </a:rPr>
              <a:t>偵測</a:t>
            </a:r>
          </a:p>
        </p:txBody>
      </p:sp>
      <p:sp>
        <p:nvSpPr>
          <p:cNvPr id="113693" name="Rectangle 91">
            <a:extLst>
              <a:ext uri="{FF2B5EF4-FFF2-40B4-BE49-F238E27FC236}">
                <a16:creationId xmlns:a16="http://schemas.microsoft.com/office/drawing/2014/main" id="{F05D7D76-A674-4073-ACD8-CEB1450BA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1551" y="3991126"/>
            <a:ext cx="6783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1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+mn-cs"/>
              </a:rPr>
              <a:t>DO</a:t>
            </a:r>
            <a:r>
              <a:rPr kumimoji="1" lang="zh-TW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+mn-cs"/>
              </a:rPr>
              <a:t>控制</a:t>
            </a:r>
          </a:p>
        </p:txBody>
      </p:sp>
      <p:pic>
        <p:nvPicPr>
          <p:cNvPr id="113694" name="Picture 97" descr="01-fan_metal_blades-2">
            <a:hlinkClick r:id="rId7"/>
            <a:extLst>
              <a:ext uri="{FF2B5EF4-FFF2-40B4-BE49-F238E27FC236}">
                <a16:creationId xmlns:a16="http://schemas.microsoft.com/office/drawing/2014/main" id="{9FEB0A18-A09A-4D84-B066-F8797C0BE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276" y="4062565"/>
            <a:ext cx="495300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701" name="Text Box 37">
            <a:extLst>
              <a:ext uri="{FF2B5EF4-FFF2-40B4-BE49-F238E27FC236}">
                <a16:creationId xmlns:a16="http://schemas.microsoft.com/office/drawing/2014/main" id="{CB88A2CE-901C-4C95-A7EE-9FE73DF40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968" y="4698762"/>
            <a:ext cx="4248150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90980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風扇、泵浦、馬達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側窗、遮蔭網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)</a:t>
            </a:r>
          </a:p>
        </p:txBody>
      </p:sp>
      <p:sp>
        <p:nvSpPr>
          <p:cNvPr id="113702" name="Rectangle 38">
            <a:extLst>
              <a:ext uri="{FF2B5EF4-FFF2-40B4-BE49-F238E27FC236}">
                <a16:creationId xmlns:a16="http://schemas.microsoft.com/office/drawing/2014/main" id="{F23EC9F4-199E-4468-9DE5-AEF4F1F4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714" y="1614639"/>
            <a:ext cx="1600118" cy="3385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90980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馬達過載告警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DI</a:t>
            </a:r>
          </a:p>
        </p:txBody>
      </p:sp>
      <p:grpSp>
        <p:nvGrpSpPr>
          <p:cNvPr id="26" name="Group 7">
            <a:extLst>
              <a:ext uri="{FF2B5EF4-FFF2-40B4-BE49-F238E27FC236}">
                <a16:creationId xmlns:a16="http://schemas.microsoft.com/office/drawing/2014/main" id="{7FB14278-5FFD-43B8-9CB7-4F14C5C9B70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79514" y="3043390"/>
            <a:ext cx="1181100" cy="712787"/>
            <a:chOff x="1137" y="2205"/>
            <a:chExt cx="744" cy="449"/>
          </a:xfrm>
        </p:grpSpPr>
        <p:sp>
          <p:nvSpPr>
            <p:cNvPr id="27" name="AutoShape 8">
              <a:extLst>
                <a:ext uri="{FF2B5EF4-FFF2-40B4-BE49-F238E27FC236}">
                  <a16:creationId xmlns:a16="http://schemas.microsoft.com/office/drawing/2014/main" id="{75E12E85-F1AF-436D-B00D-58035C99712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137" y="2205"/>
              <a:ext cx="744" cy="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  <p:grpSp>
          <p:nvGrpSpPr>
            <p:cNvPr id="28" name="Group 9">
              <a:extLst>
                <a:ext uri="{FF2B5EF4-FFF2-40B4-BE49-F238E27FC236}">
                  <a16:creationId xmlns:a16="http://schemas.microsoft.com/office/drawing/2014/main" id="{942552D1-929B-4812-A78B-F2CD1FE317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1" y="2210"/>
              <a:ext cx="735" cy="439"/>
              <a:chOff x="1141" y="2210"/>
              <a:chExt cx="735" cy="439"/>
            </a:xfrm>
          </p:grpSpPr>
          <p:sp>
            <p:nvSpPr>
              <p:cNvPr id="46" name="Oval 10">
                <a:extLst>
                  <a:ext uri="{FF2B5EF4-FFF2-40B4-BE49-F238E27FC236}">
                    <a16:creationId xmlns:a16="http://schemas.microsoft.com/office/drawing/2014/main" id="{A11447DD-EFFF-4683-AC99-DCB0C34B3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210"/>
                <a:ext cx="320" cy="182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47" name="Oval 11">
                <a:extLst>
                  <a:ext uri="{FF2B5EF4-FFF2-40B4-BE49-F238E27FC236}">
                    <a16:creationId xmlns:a16="http://schemas.microsoft.com/office/drawing/2014/main" id="{1B1AB400-ADBA-4FCA-B92F-F323B2ED9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5" y="2258"/>
                <a:ext cx="246" cy="181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48" name="Oval 12">
                <a:extLst>
                  <a:ext uri="{FF2B5EF4-FFF2-40B4-BE49-F238E27FC236}">
                    <a16:creationId xmlns:a16="http://schemas.microsoft.com/office/drawing/2014/main" id="{061E0382-B271-4599-B426-3B4EFDE17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1" y="2367"/>
                <a:ext cx="165" cy="1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49" name="Oval 13">
                <a:extLst>
                  <a:ext uri="{FF2B5EF4-FFF2-40B4-BE49-F238E27FC236}">
                    <a16:creationId xmlns:a16="http://schemas.microsoft.com/office/drawing/2014/main" id="{6A550407-3FEC-4B58-93DB-3F3D3FAA8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0" y="2432"/>
                <a:ext cx="250" cy="160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50" name="Oval 14">
                <a:extLst>
                  <a:ext uri="{FF2B5EF4-FFF2-40B4-BE49-F238E27FC236}">
                    <a16:creationId xmlns:a16="http://schemas.microsoft.com/office/drawing/2014/main" id="{D08CF750-F77D-45D4-B5B9-827762064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" y="2459"/>
                <a:ext cx="372" cy="190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51" name="Oval 15">
                <a:extLst>
                  <a:ext uri="{FF2B5EF4-FFF2-40B4-BE49-F238E27FC236}">
                    <a16:creationId xmlns:a16="http://schemas.microsoft.com/office/drawing/2014/main" id="{F3ED071D-37D9-4059-9A7A-734A0CC1AF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3" y="2263"/>
                <a:ext cx="239" cy="143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52" name="Oval 16">
                <a:extLst>
                  <a:ext uri="{FF2B5EF4-FFF2-40B4-BE49-F238E27FC236}">
                    <a16:creationId xmlns:a16="http://schemas.microsoft.com/office/drawing/2014/main" id="{44FBAAB3-C5CB-496F-98D1-F9265A38C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355"/>
                <a:ext cx="237" cy="142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53" name="Oval 17">
                <a:extLst>
                  <a:ext uri="{FF2B5EF4-FFF2-40B4-BE49-F238E27FC236}">
                    <a16:creationId xmlns:a16="http://schemas.microsoft.com/office/drawing/2014/main" id="{18FBF22F-A709-4AE5-8253-DA790D527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8" y="2385"/>
                <a:ext cx="235" cy="234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54" name="Oval 18">
                <a:extLst>
                  <a:ext uri="{FF2B5EF4-FFF2-40B4-BE49-F238E27FC236}">
                    <a16:creationId xmlns:a16="http://schemas.microsoft.com/office/drawing/2014/main" id="{1429A3C1-5CC4-4D6F-B063-DEE01AFAE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4" y="2314"/>
                <a:ext cx="477" cy="234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grpSp>
          <p:nvGrpSpPr>
            <p:cNvPr id="29" name="Group 19">
              <a:extLst>
                <a:ext uri="{FF2B5EF4-FFF2-40B4-BE49-F238E27FC236}">
                  <a16:creationId xmlns:a16="http://schemas.microsoft.com/office/drawing/2014/main" id="{A8DA7144-2083-43E4-8C94-7E5990A967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9" y="2207"/>
              <a:ext cx="738" cy="442"/>
              <a:chOff x="1139" y="2207"/>
              <a:chExt cx="738" cy="442"/>
            </a:xfrm>
          </p:grpSpPr>
          <p:sp>
            <p:nvSpPr>
              <p:cNvPr id="30" name="Freeform 20">
                <a:extLst>
                  <a:ext uri="{FF2B5EF4-FFF2-40B4-BE49-F238E27FC236}">
                    <a16:creationId xmlns:a16="http://schemas.microsoft.com/office/drawing/2014/main" id="{776C2A01-2E74-46FF-BC74-3004284F3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9" y="2207"/>
                <a:ext cx="304" cy="93"/>
              </a:xfrm>
              <a:custGeom>
                <a:avLst/>
                <a:gdLst>
                  <a:gd name="T0" fmla="*/ 960 w 171"/>
                  <a:gd name="T1" fmla="*/ 179 h 53"/>
                  <a:gd name="T2" fmla="*/ 491 w 171"/>
                  <a:gd name="T3" fmla="*/ 7 h 53"/>
                  <a:gd name="T4" fmla="*/ 0 w 171"/>
                  <a:gd name="T5" fmla="*/ 195 h 53"/>
                  <a:gd name="T6" fmla="*/ 491 w 171"/>
                  <a:gd name="T7" fmla="*/ 286 h 53"/>
                  <a:gd name="T8" fmla="*/ 960 w 171"/>
                  <a:gd name="T9" fmla="*/ 179 h 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1"/>
                  <a:gd name="T16" fmla="*/ 0 h 53"/>
                  <a:gd name="T17" fmla="*/ 171 w 171"/>
                  <a:gd name="T18" fmla="*/ 53 h 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1" h="53">
                    <a:moveTo>
                      <a:pt x="171" y="33"/>
                    </a:moveTo>
                    <a:cubicBezTo>
                      <a:pt x="157" y="13"/>
                      <a:pt x="124" y="1"/>
                      <a:pt x="87" y="1"/>
                    </a:cubicBezTo>
                    <a:cubicBezTo>
                      <a:pt x="47" y="0"/>
                      <a:pt x="13" y="15"/>
                      <a:pt x="0" y="36"/>
                    </a:cubicBezTo>
                    <a:lnTo>
                      <a:pt x="87" y="53"/>
                    </a:lnTo>
                    <a:lnTo>
                      <a:pt x="171" y="33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31" name="Arc 21">
                <a:extLst>
                  <a:ext uri="{FF2B5EF4-FFF2-40B4-BE49-F238E27FC236}">
                    <a16:creationId xmlns:a16="http://schemas.microsoft.com/office/drawing/2014/main" id="{94C91BA4-DE5B-4DA1-8D0E-11FFC1F3B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" y="2211"/>
                <a:ext cx="298" cy="90"/>
              </a:xfrm>
              <a:custGeom>
                <a:avLst/>
                <a:gdLst>
                  <a:gd name="T0" fmla="*/ 0 w 40334"/>
                  <a:gd name="T1" fmla="*/ 0 h 21600"/>
                  <a:gd name="T2" fmla="*/ 0 w 40334"/>
                  <a:gd name="T3" fmla="*/ 0 h 21600"/>
                  <a:gd name="T4" fmla="*/ 0 w 4033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334"/>
                  <a:gd name="T10" fmla="*/ 0 h 21600"/>
                  <a:gd name="T11" fmla="*/ 40334 w 4033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334" h="21600" fill="none" extrusionOk="0">
                    <a:moveTo>
                      <a:pt x="0" y="14463"/>
                    </a:moveTo>
                    <a:cubicBezTo>
                      <a:pt x="3032" y="5800"/>
                      <a:pt x="11208" y="-1"/>
                      <a:pt x="20387" y="0"/>
                    </a:cubicBezTo>
                    <a:cubicBezTo>
                      <a:pt x="29115" y="0"/>
                      <a:pt x="36985" y="5252"/>
                      <a:pt x="40334" y="13312"/>
                    </a:cubicBezTo>
                  </a:path>
                  <a:path w="40334" h="21600" stroke="0" extrusionOk="0">
                    <a:moveTo>
                      <a:pt x="0" y="14463"/>
                    </a:moveTo>
                    <a:cubicBezTo>
                      <a:pt x="3032" y="5800"/>
                      <a:pt x="11208" y="-1"/>
                      <a:pt x="20387" y="0"/>
                    </a:cubicBezTo>
                    <a:cubicBezTo>
                      <a:pt x="29115" y="0"/>
                      <a:pt x="36985" y="5252"/>
                      <a:pt x="40334" y="13312"/>
                    </a:cubicBezTo>
                    <a:lnTo>
                      <a:pt x="20387" y="21600"/>
                    </a:lnTo>
                    <a:close/>
                  </a:path>
                </a:pathLst>
              </a:custGeom>
              <a:noFill/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32" name="Freeform 22">
                <a:extLst>
                  <a:ext uri="{FF2B5EF4-FFF2-40B4-BE49-F238E27FC236}">
                    <a16:creationId xmlns:a16="http://schemas.microsoft.com/office/drawing/2014/main" id="{FCA21362-2458-4949-8173-3626953EC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4" y="2256"/>
                <a:ext cx="190" cy="111"/>
              </a:xfrm>
              <a:custGeom>
                <a:avLst/>
                <a:gdLst>
                  <a:gd name="T0" fmla="*/ 598 w 107"/>
                  <a:gd name="T1" fmla="*/ 37 h 63"/>
                  <a:gd name="T2" fmla="*/ 391 w 107"/>
                  <a:gd name="T3" fmla="*/ 0 h 63"/>
                  <a:gd name="T4" fmla="*/ 7 w 107"/>
                  <a:gd name="T5" fmla="*/ 285 h 63"/>
                  <a:gd name="T6" fmla="*/ 12 w 107"/>
                  <a:gd name="T7" fmla="*/ 345 h 63"/>
                  <a:gd name="T8" fmla="*/ 391 w 107"/>
                  <a:gd name="T9" fmla="*/ 285 h 63"/>
                  <a:gd name="T10" fmla="*/ 598 w 107"/>
                  <a:gd name="T11" fmla="*/ 37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7"/>
                  <a:gd name="T19" fmla="*/ 0 h 63"/>
                  <a:gd name="T20" fmla="*/ 107 w 107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7" h="63">
                    <a:moveTo>
                      <a:pt x="107" y="7"/>
                    </a:moveTo>
                    <a:cubicBezTo>
                      <a:pt x="96" y="2"/>
                      <a:pt x="83" y="0"/>
                      <a:pt x="70" y="0"/>
                    </a:cubicBezTo>
                    <a:cubicBezTo>
                      <a:pt x="32" y="0"/>
                      <a:pt x="1" y="23"/>
                      <a:pt x="1" y="52"/>
                    </a:cubicBezTo>
                    <a:cubicBezTo>
                      <a:pt x="0" y="55"/>
                      <a:pt x="1" y="59"/>
                      <a:pt x="2" y="63"/>
                    </a:cubicBezTo>
                    <a:lnTo>
                      <a:pt x="70" y="52"/>
                    </a:lnTo>
                    <a:lnTo>
                      <a:pt x="107" y="7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33" name="Arc 23">
                <a:extLst>
                  <a:ext uri="{FF2B5EF4-FFF2-40B4-BE49-F238E27FC236}">
                    <a16:creationId xmlns:a16="http://schemas.microsoft.com/office/drawing/2014/main" id="{AAB47A46-3EF2-46E9-9FA2-FBE020095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" y="2258"/>
                <a:ext cx="186" cy="109"/>
              </a:xfrm>
              <a:custGeom>
                <a:avLst/>
                <a:gdLst>
                  <a:gd name="T0" fmla="*/ 0 w 32896"/>
                  <a:gd name="T1" fmla="*/ 0 h 26228"/>
                  <a:gd name="T2" fmla="*/ 0 w 32896"/>
                  <a:gd name="T3" fmla="*/ 0 h 26228"/>
                  <a:gd name="T4" fmla="*/ 0 w 32896"/>
                  <a:gd name="T5" fmla="*/ 0 h 26228"/>
                  <a:gd name="T6" fmla="*/ 0 60000 65536"/>
                  <a:gd name="T7" fmla="*/ 0 60000 65536"/>
                  <a:gd name="T8" fmla="*/ 0 60000 65536"/>
                  <a:gd name="T9" fmla="*/ 0 w 32896"/>
                  <a:gd name="T10" fmla="*/ 0 h 26228"/>
                  <a:gd name="T11" fmla="*/ 32896 w 32896"/>
                  <a:gd name="T12" fmla="*/ 26228 h 262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896" h="26228" fill="none" extrusionOk="0">
                    <a:moveTo>
                      <a:pt x="501" y="26228"/>
                    </a:moveTo>
                    <a:cubicBezTo>
                      <a:pt x="168" y="24707"/>
                      <a:pt x="0" y="2315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587" y="-1"/>
                      <a:pt x="29497" y="1103"/>
                      <a:pt x="32895" y="3189"/>
                    </a:cubicBezTo>
                  </a:path>
                  <a:path w="32896" h="26228" stroke="0" extrusionOk="0">
                    <a:moveTo>
                      <a:pt x="501" y="26228"/>
                    </a:moveTo>
                    <a:cubicBezTo>
                      <a:pt x="168" y="24707"/>
                      <a:pt x="0" y="2315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587" y="-1"/>
                      <a:pt x="29497" y="1103"/>
                      <a:pt x="32895" y="3189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34" name="Freeform 24">
                <a:extLst>
                  <a:ext uri="{FF2B5EF4-FFF2-40B4-BE49-F238E27FC236}">
                    <a16:creationId xmlns:a16="http://schemas.microsoft.com/office/drawing/2014/main" id="{1201AD59-00C2-474F-BF04-2BD319CDFD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9" y="2506"/>
                <a:ext cx="190" cy="88"/>
              </a:xfrm>
              <a:custGeom>
                <a:avLst/>
                <a:gdLst>
                  <a:gd name="T0" fmla="*/ 0 w 107"/>
                  <a:gd name="T1" fmla="*/ 0 h 50"/>
                  <a:gd name="T2" fmla="*/ 0 w 107"/>
                  <a:gd name="T3" fmla="*/ 12 h 50"/>
                  <a:gd name="T4" fmla="*/ 403 w 107"/>
                  <a:gd name="T5" fmla="*/ 273 h 50"/>
                  <a:gd name="T6" fmla="*/ 598 w 107"/>
                  <a:gd name="T7" fmla="*/ 239 h 50"/>
                  <a:gd name="T8" fmla="*/ 403 w 107"/>
                  <a:gd name="T9" fmla="*/ 16 h 50"/>
                  <a:gd name="T10" fmla="*/ 0 w 107"/>
                  <a:gd name="T11" fmla="*/ 0 h 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7"/>
                  <a:gd name="T19" fmla="*/ 0 h 50"/>
                  <a:gd name="T20" fmla="*/ 107 w 107"/>
                  <a:gd name="T21" fmla="*/ 50 h 5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7" h="50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8"/>
                      <a:pt x="32" y="50"/>
                      <a:pt x="72" y="50"/>
                    </a:cubicBezTo>
                    <a:cubicBezTo>
                      <a:pt x="84" y="49"/>
                      <a:pt x="96" y="47"/>
                      <a:pt x="107" y="44"/>
                    </a:cubicBezTo>
                    <a:lnTo>
                      <a:pt x="72" y="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35" name="Arc 25">
                <a:extLst>
                  <a:ext uri="{FF2B5EF4-FFF2-40B4-BE49-F238E27FC236}">
                    <a16:creationId xmlns:a16="http://schemas.microsoft.com/office/drawing/2014/main" id="{ED7AB703-33DE-45AE-8A01-4A564AF3E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1" y="2508"/>
                <a:ext cx="187" cy="85"/>
              </a:xfrm>
              <a:custGeom>
                <a:avLst/>
                <a:gdLst>
                  <a:gd name="T0" fmla="*/ 0 w 32069"/>
                  <a:gd name="T1" fmla="*/ 0 h 22751"/>
                  <a:gd name="T2" fmla="*/ 0 w 32069"/>
                  <a:gd name="T3" fmla="*/ 0 h 22751"/>
                  <a:gd name="T4" fmla="*/ 0 w 32069"/>
                  <a:gd name="T5" fmla="*/ 0 h 22751"/>
                  <a:gd name="T6" fmla="*/ 0 60000 65536"/>
                  <a:gd name="T7" fmla="*/ 0 60000 65536"/>
                  <a:gd name="T8" fmla="*/ 0 60000 65536"/>
                  <a:gd name="T9" fmla="*/ 0 w 32069"/>
                  <a:gd name="T10" fmla="*/ 0 h 22751"/>
                  <a:gd name="T11" fmla="*/ 32069 w 32069"/>
                  <a:gd name="T12" fmla="*/ 22751 h 227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69" h="22751" fill="none" extrusionOk="0">
                    <a:moveTo>
                      <a:pt x="32069" y="20044"/>
                    </a:moveTo>
                    <a:cubicBezTo>
                      <a:pt x="28865" y="21819"/>
                      <a:pt x="25262" y="22750"/>
                      <a:pt x="21600" y="22751"/>
                    </a:cubicBezTo>
                    <a:cubicBezTo>
                      <a:pt x="9670" y="22751"/>
                      <a:pt x="0" y="13080"/>
                      <a:pt x="0" y="1151"/>
                    </a:cubicBezTo>
                    <a:cubicBezTo>
                      <a:pt x="-1" y="767"/>
                      <a:pt x="10" y="383"/>
                      <a:pt x="30" y="-1"/>
                    </a:cubicBezTo>
                  </a:path>
                  <a:path w="32069" h="22751" stroke="0" extrusionOk="0">
                    <a:moveTo>
                      <a:pt x="32069" y="20044"/>
                    </a:moveTo>
                    <a:cubicBezTo>
                      <a:pt x="28865" y="21819"/>
                      <a:pt x="25262" y="22750"/>
                      <a:pt x="21600" y="22751"/>
                    </a:cubicBezTo>
                    <a:cubicBezTo>
                      <a:pt x="9670" y="22751"/>
                      <a:pt x="0" y="13080"/>
                      <a:pt x="0" y="1151"/>
                    </a:cubicBezTo>
                    <a:cubicBezTo>
                      <a:pt x="-1" y="767"/>
                      <a:pt x="10" y="383"/>
                      <a:pt x="30" y="-1"/>
                    </a:cubicBezTo>
                    <a:lnTo>
                      <a:pt x="21600" y="1151"/>
                    </a:lnTo>
                    <a:close/>
                  </a:path>
                </a:pathLst>
              </a:custGeom>
              <a:noFill/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36" name="Freeform 26">
                <a:extLst>
                  <a:ext uri="{FF2B5EF4-FFF2-40B4-BE49-F238E27FC236}">
                    <a16:creationId xmlns:a16="http://schemas.microsoft.com/office/drawing/2014/main" id="{736B5A0B-5EFF-4087-BA09-B43AC0548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9" y="2260"/>
                <a:ext cx="145" cy="107"/>
              </a:xfrm>
              <a:custGeom>
                <a:avLst/>
                <a:gdLst>
                  <a:gd name="T0" fmla="*/ 414 w 81"/>
                  <a:gd name="T1" fmla="*/ 330 h 61"/>
                  <a:gd name="T2" fmla="*/ 465 w 81"/>
                  <a:gd name="T3" fmla="*/ 221 h 61"/>
                  <a:gd name="T4" fmla="*/ 81 w 81"/>
                  <a:gd name="T5" fmla="*/ 7 h 61"/>
                  <a:gd name="T6" fmla="*/ 0 w 81"/>
                  <a:gd name="T7" fmla="*/ 7 h 61"/>
                  <a:gd name="T8" fmla="*/ 81 w 81"/>
                  <a:gd name="T9" fmla="*/ 221 h 61"/>
                  <a:gd name="T10" fmla="*/ 414 w 81"/>
                  <a:gd name="T11" fmla="*/ 330 h 6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1"/>
                  <a:gd name="T19" fmla="*/ 0 h 61"/>
                  <a:gd name="T20" fmla="*/ 81 w 81"/>
                  <a:gd name="T21" fmla="*/ 61 h 6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1" h="61">
                    <a:moveTo>
                      <a:pt x="72" y="61"/>
                    </a:moveTo>
                    <a:cubicBezTo>
                      <a:pt x="77" y="55"/>
                      <a:pt x="81" y="48"/>
                      <a:pt x="81" y="41"/>
                    </a:cubicBezTo>
                    <a:cubicBezTo>
                      <a:pt x="81" y="19"/>
                      <a:pt x="51" y="1"/>
                      <a:pt x="14" y="1"/>
                    </a:cubicBezTo>
                    <a:cubicBezTo>
                      <a:pt x="9" y="0"/>
                      <a:pt x="4" y="1"/>
                      <a:pt x="0" y="1"/>
                    </a:cubicBezTo>
                    <a:lnTo>
                      <a:pt x="14" y="41"/>
                    </a:lnTo>
                    <a:lnTo>
                      <a:pt x="72" y="61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37" name="Arc 27">
                <a:extLst>
                  <a:ext uri="{FF2B5EF4-FFF2-40B4-BE49-F238E27FC236}">
                    <a16:creationId xmlns:a16="http://schemas.microsoft.com/office/drawing/2014/main" id="{B36E8C5F-3D2E-4956-981C-FD8BF9F73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1" y="2263"/>
                <a:ext cx="141" cy="104"/>
              </a:xfrm>
              <a:custGeom>
                <a:avLst/>
                <a:gdLst>
                  <a:gd name="T0" fmla="*/ 0 w 25973"/>
                  <a:gd name="T1" fmla="*/ 0 h 32468"/>
                  <a:gd name="T2" fmla="*/ 0 w 25973"/>
                  <a:gd name="T3" fmla="*/ 0 h 32468"/>
                  <a:gd name="T4" fmla="*/ 0 w 25973"/>
                  <a:gd name="T5" fmla="*/ 0 h 32468"/>
                  <a:gd name="T6" fmla="*/ 0 60000 65536"/>
                  <a:gd name="T7" fmla="*/ 0 60000 65536"/>
                  <a:gd name="T8" fmla="*/ 0 60000 65536"/>
                  <a:gd name="T9" fmla="*/ 0 w 25973"/>
                  <a:gd name="T10" fmla="*/ 0 h 32468"/>
                  <a:gd name="T11" fmla="*/ 25973 w 25973"/>
                  <a:gd name="T12" fmla="*/ 32468 h 324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973" h="32468" fill="none" extrusionOk="0">
                    <a:moveTo>
                      <a:pt x="0" y="447"/>
                    </a:moveTo>
                    <a:cubicBezTo>
                      <a:pt x="1438" y="149"/>
                      <a:pt x="2903" y="-1"/>
                      <a:pt x="4373" y="0"/>
                    </a:cubicBezTo>
                    <a:cubicBezTo>
                      <a:pt x="16302" y="0"/>
                      <a:pt x="25973" y="9670"/>
                      <a:pt x="25973" y="21600"/>
                    </a:cubicBezTo>
                    <a:cubicBezTo>
                      <a:pt x="25973" y="25418"/>
                      <a:pt x="24960" y="29168"/>
                      <a:pt x="23039" y="32467"/>
                    </a:cubicBezTo>
                  </a:path>
                  <a:path w="25973" h="32468" stroke="0" extrusionOk="0">
                    <a:moveTo>
                      <a:pt x="0" y="447"/>
                    </a:moveTo>
                    <a:cubicBezTo>
                      <a:pt x="1438" y="149"/>
                      <a:pt x="2903" y="-1"/>
                      <a:pt x="4373" y="0"/>
                    </a:cubicBezTo>
                    <a:cubicBezTo>
                      <a:pt x="16302" y="0"/>
                      <a:pt x="25973" y="9670"/>
                      <a:pt x="25973" y="21600"/>
                    </a:cubicBezTo>
                    <a:cubicBezTo>
                      <a:pt x="25973" y="25418"/>
                      <a:pt x="24960" y="29168"/>
                      <a:pt x="23039" y="32467"/>
                    </a:cubicBezTo>
                    <a:lnTo>
                      <a:pt x="4373" y="21600"/>
                    </a:lnTo>
                    <a:close/>
                  </a:path>
                </a:pathLst>
              </a:custGeom>
              <a:noFill/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38" name="Freeform 28">
                <a:extLst>
                  <a:ext uri="{FF2B5EF4-FFF2-40B4-BE49-F238E27FC236}">
                    <a16:creationId xmlns:a16="http://schemas.microsoft.com/office/drawing/2014/main" id="{29AD784B-91BC-455F-86E9-CD95E0906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365"/>
                <a:ext cx="137" cy="106"/>
              </a:xfrm>
              <a:custGeom>
                <a:avLst/>
                <a:gdLst>
                  <a:gd name="T0" fmla="*/ 349 w 77"/>
                  <a:gd name="T1" fmla="*/ 330 h 60"/>
                  <a:gd name="T2" fmla="*/ 434 w 77"/>
                  <a:gd name="T3" fmla="*/ 194 h 60"/>
                  <a:gd name="T4" fmla="*/ 269 w 77"/>
                  <a:gd name="T5" fmla="*/ 0 h 60"/>
                  <a:gd name="T6" fmla="*/ 0 w 77"/>
                  <a:gd name="T7" fmla="*/ 194 h 60"/>
                  <a:gd name="T8" fmla="*/ 349 w 77"/>
                  <a:gd name="T9" fmla="*/ 33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"/>
                  <a:gd name="T16" fmla="*/ 0 h 60"/>
                  <a:gd name="T17" fmla="*/ 77 w 77"/>
                  <a:gd name="T18" fmla="*/ 60 h 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" h="60">
                    <a:moveTo>
                      <a:pt x="62" y="60"/>
                    </a:moveTo>
                    <a:cubicBezTo>
                      <a:pt x="71" y="53"/>
                      <a:pt x="77" y="44"/>
                      <a:pt x="77" y="35"/>
                    </a:cubicBezTo>
                    <a:cubicBezTo>
                      <a:pt x="77" y="21"/>
                      <a:pt x="66" y="9"/>
                      <a:pt x="48" y="0"/>
                    </a:cubicBezTo>
                    <a:lnTo>
                      <a:pt x="0" y="35"/>
                    </a:lnTo>
                    <a:lnTo>
                      <a:pt x="62" y="60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39" name="Arc 29">
                <a:extLst>
                  <a:ext uri="{FF2B5EF4-FFF2-40B4-BE49-F238E27FC236}">
                    <a16:creationId xmlns:a16="http://schemas.microsoft.com/office/drawing/2014/main" id="{9E8BC79D-7087-48BE-BD57-49B43E6613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368"/>
                <a:ext cx="135" cy="103"/>
              </a:xfrm>
              <a:custGeom>
                <a:avLst/>
                <a:gdLst>
                  <a:gd name="T0" fmla="*/ 0 w 21600"/>
                  <a:gd name="T1" fmla="*/ 0 h 29582"/>
                  <a:gd name="T2" fmla="*/ 0 w 21600"/>
                  <a:gd name="T3" fmla="*/ 0 h 29582"/>
                  <a:gd name="T4" fmla="*/ 0 w 21600"/>
                  <a:gd name="T5" fmla="*/ 0 h 2958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582"/>
                  <a:gd name="T11" fmla="*/ 21600 w 21600"/>
                  <a:gd name="T12" fmla="*/ 29582 h 295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582" fill="none" extrusionOk="0">
                    <a:moveTo>
                      <a:pt x="13450" y="0"/>
                    </a:moveTo>
                    <a:cubicBezTo>
                      <a:pt x="18599" y="4098"/>
                      <a:pt x="21600" y="10320"/>
                      <a:pt x="21600" y="16901"/>
                    </a:cubicBezTo>
                    <a:cubicBezTo>
                      <a:pt x="21600" y="21456"/>
                      <a:pt x="20160" y="25894"/>
                      <a:pt x="17485" y="29581"/>
                    </a:cubicBezTo>
                  </a:path>
                  <a:path w="21600" h="29582" stroke="0" extrusionOk="0">
                    <a:moveTo>
                      <a:pt x="13450" y="0"/>
                    </a:moveTo>
                    <a:cubicBezTo>
                      <a:pt x="18599" y="4098"/>
                      <a:pt x="21600" y="10320"/>
                      <a:pt x="21600" y="16901"/>
                    </a:cubicBezTo>
                    <a:cubicBezTo>
                      <a:pt x="21600" y="21456"/>
                      <a:pt x="20160" y="25894"/>
                      <a:pt x="17485" y="29581"/>
                    </a:cubicBezTo>
                    <a:lnTo>
                      <a:pt x="0" y="16901"/>
                    </a:lnTo>
                    <a:close/>
                  </a:path>
                </a:pathLst>
              </a:custGeom>
              <a:noFill/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40" name="Freeform 30">
                <a:extLst>
                  <a:ext uri="{FF2B5EF4-FFF2-40B4-BE49-F238E27FC236}">
                    <a16:creationId xmlns:a16="http://schemas.microsoft.com/office/drawing/2014/main" id="{2FD534A9-2BFF-4899-B126-6904F56D5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4" y="2469"/>
                <a:ext cx="162" cy="153"/>
              </a:xfrm>
              <a:custGeom>
                <a:avLst/>
                <a:gdLst>
                  <a:gd name="T0" fmla="*/ 0 w 91"/>
                  <a:gd name="T1" fmla="*/ 452 h 87"/>
                  <a:gd name="T2" fmla="*/ 130 w 91"/>
                  <a:gd name="T3" fmla="*/ 468 h 87"/>
                  <a:gd name="T4" fmla="*/ 513 w 91"/>
                  <a:gd name="T5" fmla="*/ 109 h 87"/>
                  <a:gd name="T6" fmla="*/ 497 w 91"/>
                  <a:gd name="T7" fmla="*/ 0 h 87"/>
                  <a:gd name="T8" fmla="*/ 130 w 91"/>
                  <a:gd name="T9" fmla="*/ 109 h 87"/>
                  <a:gd name="T10" fmla="*/ 0 w 91"/>
                  <a:gd name="T11" fmla="*/ 452 h 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1"/>
                  <a:gd name="T19" fmla="*/ 0 h 87"/>
                  <a:gd name="T20" fmla="*/ 91 w 91"/>
                  <a:gd name="T21" fmla="*/ 87 h 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1" h="87">
                    <a:moveTo>
                      <a:pt x="0" y="83"/>
                    </a:moveTo>
                    <a:cubicBezTo>
                      <a:pt x="8" y="85"/>
                      <a:pt x="15" y="86"/>
                      <a:pt x="23" y="86"/>
                    </a:cubicBezTo>
                    <a:cubicBezTo>
                      <a:pt x="60" y="87"/>
                      <a:pt x="91" y="57"/>
                      <a:pt x="91" y="20"/>
                    </a:cubicBezTo>
                    <a:cubicBezTo>
                      <a:pt x="91" y="13"/>
                      <a:pt x="90" y="7"/>
                      <a:pt x="88" y="0"/>
                    </a:cubicBezTo>
                    <a:lnTo>
                      <a:pt x="23" y="20"/>
                    </a:lnTo>
                    <a:lnTo>
                      <a:pt x="0" y="83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41" name="Arc 31">
                <a:extLst>
                  <a:ext uri="{FF2B5EF4-FFF2-40B4-BE49-F238E27FC236}">
                    <a16:creationId xmlns:a16="http://schemas.microsoft.com/office/drawing/2014/main" id="{A0AF58CF-2757-481A-A181-86AFF9E9A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6" y="2471"/>
                <a:ext cx="158" cy="149"/>
              </a:xfrm>
              <a:custGeom>
                <a:avLst/>
                <a:gdLst>
                  <a:gd name="T0" fmla="*/ 0 w 28608"/>
                  <a:gd name="T1" fmla="*/ 0 h 27758"/>
                  <a:gd name="T2" fmla="*/ 0 w 28608"/>
                  <a:gd name="T3" fmla="*/ 0 h 27758"/>
                  <a:gd name="T4" fmla="*/ 0 w 28608"/>
                  <a:gd name="T5" fmla="*/ 0 h 27758"/>
                  <a:gd name="T6" fmla="*/ 0 60000 65536"/>
                  <a:gd name="T7" fmla="*/ 0 60000 65536"/>
                  <a:gd name="T8" fmla="*/ 0 60000 65536"/>
                  <a:gd name="T9" fmla="*/ 0 w 28608"/>
                  <a:gd name="T10" fmla="*/ 0 h 27758"/>
                  <a:gd name="T11" fmla="*/ 28608 w 28608"/>
                  <a:gd name="T12" fmla="*/ 27758 h 277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08" h="27758" fill="none" extrusionOk="0">
                    <a:moveTo>
                      <a:pt x="27711" y="0"/>
                    </a:moveTo>
                    <a:cubicBezTo>
                      <a:pt x="28306" y="1998"/>
                      <a:pt x="28608" y="4072"/>
                      <a:pt x="28608" y="6158"/>
                    </a:cubicBezTo>
                    <a:cubicBezTo>
                      <a:pt x="28608" y="18087"/>
                      <a:pt x="18937" y="27758"/>
                      <a:pt x="7008" y="27758"/>
                    </a:cubicBezTo>
                    <a:cubicBezTo>
                      <a:pt x="4623" y="27758"/>
                      <a:pt x="2255" y="27363"/>
                      <a:pt x="0" y="26589"/>
                    </a:cubicBezTo>
                  </a:path>
                  <a:path w="28608" h="27758" stroke="0" extrusionOk="0">
                    <a:moveTo>
                      <a:pt x="27711" y="0"/>
                    </a:moveTo>
                    <a:cubicBezTo>
                      <a:pt x="28306" y="1998"/>
                      <a:pt x="28608" y="4072"/>
                      <a:pt x="28608" y="6158"/>
                    </a:cubicBezTo>
                    <a:cubicBezTo>
                      <a:pt x="28608" y="18087"/>
                      <a:pt x="18937" y="27758"/>
                      <a:pt x="7008" y="27758"/>
                    </a:cubicBezTo>
                    <a:cubicBezTo>
                      <a:pt x="4623" y="27758"/>
                      <a:pt x="2255" y="27363"/>
                      <a:pt x="0" y="26589"/>
                    </a:cubicBezTo>
                    <a:lnTo>
                      <a:pt x="7008" y="6158"/>
                    </a:lnTo>
                    <a:close/>
                  </a:path>
                </a:pathLst>
              </a:custGeom>
              <a:noFill/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42" name="Freeform 32">
                <a:extLst>
                  <a:ext uri="{FF2B5EF4-FFF2-40B4-BE49-F238E27FC236}">
                    <a16:creationId xmlns:a16="http://schemas.microsoft.com/office/drawing/2014/main" id="{510D97F4-AC5F-400C-9FF6-B043C9CCA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9" y="2365"/>
                <a:ext cx="89" cy="145"/>
              </a:xfrm>
              <a:custGeom>
                <a:avLst/>
                <a:gdLst>
                  <a:gd name="T0" fmla="*/ 267 w 50"/>
                  <a:gd name="T1" fmla="*/ 0 h 82"/>
                  <a:gd name="T2" fmla="*/ 7 w 50"/>
                  <a:gd name="T3" fmla="*/ 232 h 82"/>
                  <a:gd name="T4" fmla="*/ 167 w 50"/>
                  <a:gd name="T5" fmla="*/ 453 h 82"/>
                  <a:gd name="T6" fmla="*/ 281 w 50"/>
                  <a:gd name="T7" fmla="*/ 237 h 82"/>
                  <a:gd name="T8" fmla="*/ 267 w 50"/>
                  <a:gd name="T9" fmla="*/ 0 h 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82"/>
                  <a:gd name="T17" fmla="*/ 50 w 50"/>
                  <a:gd name="T18" fmla="*/ 82 h 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82">
                    <a:moveTo>
                      <a:pt x="47" y="0"/>
                    </a:moveTo>
                    <a:cubicBezTo>
                      <a:pt x="21" y="1"/>
                      <a:pt x="1" y="20"/>
                      <a:pt x="1" y="42"/>
                    </a:cubicBezTo>
                    <a:cubicBezTo>
                      <a:pt x="0" y="59"/>
                      <a:pt x="12" y="75"/>
                      <a:pt x="30" y="82"/>
                    </a:cubicBezTo>
                    <a:lnTo>
                      <a:pt x="50" y="43"/>
                    </a:lnTo>
                    <a:lnTo>
                      <a:pt x="47" y="0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43" name="Arc 33">
                <a:extLst>
                  <a:ext uri="{FF2B5EF4-FFF2-40B4-BE49-F238E27FC236}">
                    <a16:creationId xmlns:a16="http://schemas.microsoft.com/office/drawing/2014/main" id="{97F3F6B4-C700-482C-8048-4E16076B6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3" y="2367"/>
                <a:ext cx="85" cy="141"/>
              </a:xfrm>
              <a:custGeom>
                <a:avLst/>
                <a:gdLst>
                  <a:gd name="T0" fmla="*/ 0 w 21600"/>
                  <a:gd name="T1" fmla="*/ 0 h 41294"/>
                  <a:gd name="T2" fmla="*/ 0 w 21600"/>
                  <a:gd name="T3" fmla="*/ 0 h 41294"/>
                  <a:gd name="T4" fmla="*/ 0 w 21600"/>
                  <a:gd name="T5" fmla="*/ 0 h 4129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94"/>
                  <a:gd name="T11" fmla="*/ 21600 w 21600"/>
                  <a:gd name="T12" fmla="*/ 41294 h 412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94" fill="none" extrusionOk="0">
                    <a:moveTo>
                      <a:pt x="12823" y="41293"/>
                    </a:moveTo>
                    <a:cubicBezTo>
                      <a:pt x="5025" y="37825"/>
                      <a:pt x="0" y="30091"/>
                      <a:pt x="0" y="21557"/>
                    </a:cubicBezTo>
                    <a:cubicBezTo>
                      <a:pt x="-1" y="10158"/>
                      <a:pt x="8857" y="721"/>
                      <a:pt x="20233" y="0"/>
                    </a:cubicBezTo>
                  </a:path>
                  <a:path w="21600" h="41294" stroke="0" extrusionOk="0">
                    <a:moveTo>
                      <a:pt x="12823" y="41293"/>
                    </a:moveTo>
                    <a:cubicBezTo>
                      <a:pt x="5025" y="37825"/>
                      <a:pt x="0" y="30091"/>
                      <a:pt x="0" y="21557"/>
                    </a:cubicBezTo>
                    <a:cubicBezTo>
                      <a:pt x="-1" y="10158"/>
                      <a:pt x="8857" y="721"/>
                      <a:pt x="20233" y="0"/>
                    </a:cubicBezTo>
                    <a:lnTo>
                      <a:pt x="21600" y="21557"/>
                    </a:lnTo>
                    <a:close/>
                  </a:path>
                </a:pathLst>
              </a:custGeom>
              <a:noFill/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44" name="Freeform 34">
                <a:extLst>
                  <a:ext uri="{FF2B5EF4-FFF2-40B4-BE49-F238E27FC236}">
                    <a16:creationId xmlns:a16="http://schemas.microsoft.com/office/drawing/2014/main" id="{1A60BDE3-909A-44A5-A4B3-C86718DC2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2" y="2562"/>
                <a:ext cx="327" cy="87"/>
              </a:xfrm>
              <a:custGeom>
                <a:avLst/>
                <a:gdLst>
                  <a:gd name="T0" fmla="*/ 0 w 184"/>
                  <a:gd name="T1" fmla="*/ 57 h 49"/>
                  <a:gd name="T2" fmla="*/ 562 w 184"/>
                  <a:gd name="T3" fmla="*/ 273 h 49"/>
                  <a:gd name="T4" fmla="*/ 1033 w 184"/>
                  <a:gd name="T5" fmla="*/ 158 h 49"/>
                  <a:gd name="T6" fmla="*/ 562 w 184"/>
                  <a:gd name="T7" fmla="*/ 0 h 49"/>
                  <a:gd name="T8" fmla="*/ 0 w 184"/>
                  <a:gd name="T9" fmla="*/ 57 h 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4"/>
                  <a:gd name="T16" fmla="*/ 0 h 49"/>
                  <a:gd name="T17" fmla="*/ 184 w 184"/>
                  <a:gd name="T18" fmla="*/ 49 h 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4" h="49">
                    <a:moveTo>
                      <a:pt x="0" y="10"/>
                    </a:moveTo>
                    <a:cubicBezTo>
                      <a:pt x="9" y="33"/>
                      <a:pt x="51" y="49"/>
                      <a:pt x="100" y="49"/>
                    </a:cubicBezTo>
                    <a:cubicBezTo>
                      <a:pt x="134" y="49"/>
                      <a:pt x="165" y="41"/>
                      <a:pt x="184" y="28"/>
                    </a:cubicBezTo>
                    <a:lnTo>
                      <a:pt x="100" y="0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45" name="Arc 35">
                <a:extLst>
                  <a:ext uri="{FF2B5EF4-FFF2-40B4-BE49-F238E27FC236}">
                    <a16:creationId xmlns:a16="http://schemas.microsoft.com/office/drawing/2014/main" id="{C2EFBA42-9F09-4E9E-B809-601532ABD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" y="2562"/>
                <a:ext cx="323" cy="86"/>
              </a:xfrm>
              <a:custGeom>
                <a:avLst/>
                <a:gdLst>
                  <a:gd name="T0" fmla="*/ 0 w 38704"/>
                  <a:gd name="T1" fmla="*/ 0 h 21600"/>
                  <a:gd name="T2" fmla="*/ 0 w 38704"/>
                  <a:gd name="T3" fmla="*/ 0 h 21600"/>
                  <a:gd name="T4" fmla="*/ 0 w 3870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8704"/>
                  <a:gd name="T10" fmla="*/ 0 h 21600"/>
                  <a:gd name="T11" fmla="*/ 38704 w 3870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704" h="21600" fill="none" extrusionOk="0">
                    <a:moveTo>
                      <a:pt x="38704" y="12550"/>
                    </a:moveTo>
                    <a:cubicBezTo>
                      <a:pt x="34649" y="18229"/>
                      <a:pt x="28101" y="21599"/>
                      <a:pt x="21124" y="21600"/>
                    </a:cubicBezTo>
                    <a:cubicBezTo>
                      <a:pt x="10932" y="21600"/>
                      <a:pt x="2127" y="14476"/>
                      <a:pt x="-1" y="4509"/>
                    </a:cubicBezTo>
                  </a:path>
                  <a:path w="38704" h="21600" stroke="0" extrusionOk="0">
                    <a:moveTo>
                      <a:pt x="38704" y="12550"/>
                    </a:moveTo>
                    <a:cubicBezTo>
                      <a:pt x="34649" y="18229"/>
                      <a:pt x="28101" y="21599"/>
                      <a:pt x="21124" y="21600"/>
                    </a:cubicBezTo>
                    <a:cubicBezTo>
                      <a:pt x="10932" y="21600"/>
                      <a:pt x="2127" y="14476"/>
                      <a:pt x="-1" y="4509"/>
                    </a:cubicBezTo>
                    <a:lnTo>
                      <a:pt x="21124" y="0"/>
                    </a:lnTo>
                    <a:close/>
                  </a:path>
                </a:pathLst>
              </a:custGeom>
              <a:noFill/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</p:grpSp>
      <p:pic>
        <p:nvPicPr>
          <p:cNvPr id="55" name="Picture 36" descr="MainframeApr99">
            <a:extLst>
              <a:ext uri="{FF2B5EF4-FFF2-40B4-BE49-F238E27FC236}">
                <a16:creationId xmlns:a16="http://schemas.microsoft.com/office/drawing/2014/main" id="{3F2850C9-5E92-44BE-AB6E-87474EDBE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19331" y="3887939"/>
            <a:ext cx="242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37" descr="MainframeApr99">
            <a:extLst>
              <a:ext uri="{FF2B5EF4-FFF2-40B4-BE49-F238E27FC236}">
                <a16:creationId xmlns:a16="http://schemas.microsoft.com/office/drawing/2014/main" id="{EE4C3C35-824D-4F08-A65D-A51F304F2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63792" y="4248301"/>
            <a:ext cx="2428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38" descr="MainframeApr99">
            <a:extLst>
              <a:ext uri="{FF2B5EF4-FFF2-40B4-BE49-F238E27FC236}">
                <a16:creationId xmlns:a16="http://schemas.microsoft.com/office/drawing/2014/main" id="{3129324E-0293-4791-B6D8-175E96B26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74867" y="4248301"/>
            <a:ext cx="2428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39" descr="FirewallServicesModule">
            <a:extLst>
              <a:ext uri="{FF2B5EF4-FFF2-40B4-BE49-F238E27FC236}">
                <a16:creationId xmlns:a16="http://schemas.microsoft.com/office/drawing/2014/main" id="{5219BE7F-B7FD-4B39-A6D8-1E332DFCF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3855" y="4000652"/>
            <a:ext cx="336550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40" descr="FirewallServicesModule">
            <a:extLst>
              <a:ext uri="{FF2B5EF4-FFF2-40B4-BE49-F238E27FC236}">
                <a16:creationId xmlns:a16="http://schemas.microsoft.com/office/drawing/2014/main" id="{1D8E45EF-EDC9-4C10-813F-B9FA380AB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22567" y="4000652"/>
            <a:ext cx="336550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Rectangle 41">
            <a:extLst>
              <a:ext uri="{FF2B5EF4-FFF2-40B4-BE49-F238E27FC236}">
                <a16:creationId xmlns:a16="http://schemas.microsoft.com/office/drawing/2014/main" id="{3D53E9B2-9BF2-4DB7-810B-640B4B1A6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630" y="3833964"/>
            <a:ext cx="1511300" cy="863600"/>
          </a:xfrm>
          <a:prstGeom prst="rect">
            <a:avLst/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1" name="Picture 42">
            <a:extLst>
              <a:ext uri="{FF2B5EF4-FFF2-40B4-BE49-F238E27FC236}">
                <a16:creationId xmlns:a16="http://schemas.microsoft.com/office/drawing/2014/main" id="{40E8807E-C54E-48D3-BF2A-B531E52406CC}"/>
              </a:ext>
            </a:extLst>
          </p:cNvPr>
          <p:cNvPicPr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204203" y="2144865"/>
            <a:ext cx="589860" cy="651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Rectangle 43">
            <a:extLst>
              <a:ext uri="{FF2B5EF4-FFF2-40B4-BE49-F238E27FC236}">
                <a16:creationId xmlns:a16="http://schemas.microsoft.com/office/drawing/2014/main" id="{D859E5F2-4B3D-4A28-937C-F97F60DC3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015" y="3179914"/>
            <a:ext cx="7207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+mn-cs"/>
              </a:rPr>
              <a:t>Internet/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+mn-cs"/>
              </a:rPr>
              <a:t>HiLink</a:t>
            </a:r>
            <a:endParaRPr kumimoji="0" lang="en-US" altLang="zh-TW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新細明體" pitchFamily="18" charset="-120"/>
              <a:cs typeface="+mn-cs"/>
            </a:endParaRPr>
          </a:p>
        </p:txBody>
      </p:sp>
      <p:sp>
        <p:nvSpPr>
          <p:cNvPr id="63" name="Rectangle 44">
            <a:extLst>
              <a:ext uri="{FF2B5EF4-FFF2-40B4-BE49-F238E27FC236}">
                <a16:creationId xmlns:a16="http://schemas.microsoft.com/office/drawing/2014/main" id="{95BE3C57-A4FD-48DA-BCDB-8EFEC83FF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269" y="2459189"/>
            <a:ext cx="1250950" cy="33855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微軟正黑體" panose="020B0604030504040204" pitchFamily="34" charset="-120"/>
                <a:cs typeface="+mn-cs"/>
              </a:rPr>
              <a:t>IoT </a:t>
            </a:r>
            <a:r>
              <a:rPr kumimoji="0" lang="zh-TW" altLang="en-US" sz="16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微軟正黑體" panose="020B0604030504040204" pitchFamily="34" charset="-120"/>
                <a:cs typeface="+mn-cs"/>
              </a:rPr>
              <a:t>平台</a:t>
            </a:r>
          </a:p>
        </p:txBody>
      </p:sp>
      <p:pic>
        <p:nvPicPr>
          <p:cNvPr id="64" name="Picture 45" descr="Androgynous Person">
            <a:extLst>
              <a:ext uri="{FF2B5EF4-FFF2-40B4-BE49-F238E27FC236}">
                <a16:creationId xmlns:a16="http://schemas.microsoft.com/office/drawing/2014/main" id="{E9D229F0-A132-4F62-892E-52A7862F4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38305" y="3041801"/>
            <a:ext cx="6223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Rectangle 49">
            <a:extLst>
              <a:ext uri="{FF2B5EF4-FFF2-40B4-BE49-F238E27FC236}">
                <a16:creationId xmlns:a16="http://schemas.microsoft.com/office/drawing/2014/main" id="{F352D305-BEEE-4B59-BF83-1A5CA00D1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392" y="4220519"/>
            <a:ext cx="10795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微軟正黑體" panose="020B0604030504040204" pitchFamily="34" charset="-120"/>
                <a:cs typeface="+mn-cs"/>
              </a:rPr>
              <a:t>資料收集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微軟正黑體" panose="020B0604030504040204" pitchFamily="34" charset="-120"/>
                <a:cs typeface="+mn-cs"/>
              </a:rPr>
              <a:t>告警監測</a:t>
            </a:r>
          </a:p>
        </p:txBody>
      </p:sp>
      <p:pic>
        <p:nvPicPr>
          <p:cNvPr id="66" name="Picture 50" descr="IP Phone">
            <a:extLst>
              <a:ext uri="{FF2B5EF4-FFF2-40B4-BE49-F238E27FC236}">
                <a16:creationId xmlns:a16="http://schemas.microsoft.com/office/drawing/2014/main" id="{CCB0B2CA-ECCC-4BB2-B408-088C1034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05067" y="3329140"/>
            <a:ext cx="776288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Line 57">
            <a:extLst>
              <a:ext uri="{FF2B5EF4-FFF2-40B4-BE49-F238E27FC236}">
                <a16:creationId xmlns:a16="http://schemas.microsoft.com/office/drawing/2014/main" id="{333B7D81-C3B2-4C40-89FA-6AE3D7236D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82931" y="3887940"/>
            <a:ext cx="296568" cy="3714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8" name="Picture 58">
            <a:extLst>
              <a:ext uri="{FF2B5EF4-FFF2-40B4-BE49-F238E27FC236}">
                <a16:creationId xmlns:a16="http://schemas.microsoft.com/office/drawing/2014/main" id="{3DE987AD-587D-42F2-BB65-6FA7B4B290D5}"/>
              </a:ext>
            </a:extLst>
          </p:cNvPr>
          <p:cNvPicPr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398346" y="3580718"/>
            <a:ext cx="401638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0C29113B-E2B5-42BD-8DE2-39E87D9003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62089" y="1670993"/>
            <a:ext cx="642370" cy="1019177"/>
          </a:xfrm>
          <a:prstGeom prst="rect">
            <a:avLst/>
          </a:prstGeom>
        </p:spPr>
      </p:pic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E4E24F1D-44B5-41B8-A841-38E4FC52DF99}"/>
              </a:ext>
            </a:extLst>
          </p:cNvPr>
          <p:cNvCxnSpPr>
            <a:cxnSpLocks/>
            <a:endCxn id="69" idx="2"/>
          </p:cNvCxnSpPr>
          <p:nvPr/>
        </p:nvCxnSpPr>
        <p:spPr>
          <a:xfrm flipH="1" flipV="1">
            <a:off x="3283274" y="2690170"/>
            <a:ext cx="4253" cy="381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56C6221-89E7-4D52-B283-8B8A43A55FED}"/>
              </a:ext>
            </a:extLst>
          </p:cNvPr>
          <p:cNvCxnSpPr/>
          <p:nvPr/>
        </p:nvCxnSpPr>
        <p:spPr>
          <a:xfrm>
            <a:off x="4462277" y="2180581"/>
            <a:ext cx="1174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EAADD0F-BF97-45D6-87FD-DD50FC739BA1}"/>
              </a:ext>
            </a:extLst>
          </p:cNvPr>
          <p:cNvSpPr txBox="1"/>
          <p:nvPr/>
        </p:nvSpPr>
        <p:spPr>
          <a:xfrm>
            <a:off x="3658179" y="1980444"/>
            <a:ext cx="750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NB-IOT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A281D281-64EB-4B99-9AE3-7D571A733FC2}"/>
              </a:ext>
            </a:extLst>
          </p:cNvPr>
          <p:cNvCxnSpPr>
            <a:cxnSpLocks/>
          </p:cNvCxnSpPr>
          <p:nvPr/>
        </p:nvCxnSpPr>
        <p:spPr>
          <a:xfrm flipV="1">
            <a:off x="4783746" y="2282183"/>
            <a:ext cx="160712" cy="2373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0037B7A-88EA-4172-B33C-47905648641F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4794063" y="2470702"/>
            <a:ext cx="375190" cy="1440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FFE5143-B05A-4CE8-8456-858EE289B70F}"/>
              </a:ext>
            </a:extLst>
          </p:cNvPr>
          <p:cNvCxnSpPr>
            <a:cxnSpLocks/>
          </p:cNvCxnSpPr>
          <p:nvPr/>
        </p:nvCxnSpPr>
        <p:spPr>
          <a:xfrm>
            <a:off x="4800410" y="2533008"/>
            <a:ext cx="12268" cy="76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 descr="一張含有 室內, 冰箱, 櫃子, 開啟 的圖片&#10;&#10;自動產生的描述">
            <a:extLst>
              <a:ext uri="{FF2B5EF4-FFF2-40B4-BE49-F238E27FC236}">
                <a16:creationId xmlns:a16="http://schemas.microsoft.com/office/drawing/2014/main" id="{5AB58C52-B5E8-468F-B2C1-C34AB3C947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58982" y="2851302"/>
            <a:ext cx="3028699" cy="3881308"/>
          </a:xfrm>
          <a:prstGeom prst="rect">
            <a:avLst/>
          </a:prstGeom>
        </p:spPr>
      </p:pic>
      <p:pic>
        <p:nvPicPr>
          <p:cNvPr id="11" name="圖片 10" descr="一張含有 電子用品, 電腦, 坐, 電路 的圖片&#10;&#10;自動產生的描述">
            <a:extLst>
              <a:ext uri="{FF2B5EF4-FFF2-40B4-BE49-F238E27FC236}">
                <a16:creationId xmlns:a16="http://schemas.microsoft.com/office/drawing/2014/main" id="{8421FDED-7C92-43E3-B776-899FA27D97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83589" y="323344"/>
            <a:ext cx="3012030" cy="27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2" grpId="0"/>
      <p:bldP spid="65" grpId="0"/>
      <p:bldP spid="6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DD88E554-1D9F-4BCE-AB86-050CA6097F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288" y="423288"/>
            <a:ext cx="8424863" cy="561975"/>
          </a:xfrm>
        </p:spPr>
        <p:txBody>
          <a:bodyPr>
            <a:noAutofit/>
          </a:bodyPr>
          <a:lstStyle/>
          <a:p>
            <a:r>
              <a:rPr lang="zh-TW" altLang="en-US" sz="4400" dirty="0">
                <a:latin typeface="Times New Roman" panose="02020603050405020304" pitchFamily="18" charset="0"/>
              </a:rPr>
              <a:t>溫室環境管理</a:t>
            </a:r>
            <a:r>
              <a:rPr lang="en-US" altLang="zh-TW" sz="4400" dirty="0">
                <a:latin typeface="Times New Roman" panose="02020603050405020304" pitchFamily="18" charset="0"/>
              </a:rPr>
              <a:t>-</a:t>
            </a:r>
            <a:r>
              <a:rPr lang="zh-TW" altLang="en-US" sz="4400" dirty="0">
                <a:latin typeface="Times New Roman" panose="02020603050405020304" pitchFamily="18" charset="0"/>
              </a:rPr>
              <a:t>服務功能</a:t>
            </a:r>
            <a:endParaRPr lang="en-US" altLang="zh-TW" sz="4400" dirty="0">
              <a:latin typeface="Times New Roman" panose="02020603050405020304" pitchFamily="18" charset="0"/>
            </a:endParaRP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9BC43500-52B4-48B0-9592-E9972C25BD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17303" y="1715112"/>
            <a:ext cx="8596668" cy="5142888"/>
          </a:xfrm>
        </p:spPr>
        <p:txBody>
          <a:bodyPr>
            <a:normAutofit fontScale="47500" lnSpcReduction="20000"/>
          </a:bodyPr>
          <a:lstStyle/>
          <a:p>
            <a:r>
              <a:rPr kumimoji="0" lang="zh-TW" altLang="en-US" sz="6000" dirty="0"/>
              <a:t>溫室資</a:t>
            </a:r>
            <a:r>
              <a:rPr lang="zh-TW" altLang="en-US" sz="6000" dirty="0"/>
              <a:t>訊收集</a:t>
            </a:r>
          </a:p>
          <a:p>
            <a:pPr lvl="1"/>
            <a:r>
              <a:rPr lang="zh-TW" altLang="en-US" sz="6000" dirty="0"/>
              <a:t>確保溫室環境參數符合設定條件。</a:t>
            </a:r>
          </a:p>
          <a:p>
            <a:pPr lvl="1"/>
            <a:r>
              <a:rPr lang="zh-TW" altLang="en-US" sz="6000" dirty="0"/>
              <a:t>做為作物生長環境參數控制參考。</a:t>
            </a:r>
          </a:p>
          <a:p>
            <a:r>
              <a:rPr lang="en-US" altLang="zh-TW" sz="6000" dirty="0"/>
              <a:t>DI</a:t>
            </a:r>
            <a:r>
              <a:rPr lang="zh-TW" altLang="en-US" sz="6000" dirty="0"/>
              <a:t>及環境監測</a:t>
            </a:r>
          </a:p>
          <a:p>
            <a:pPr lvl="1"/>
            <a:r>
              <a:rPr lang="zh-TW" altLang="en-US" sz="6000" dirty="0"/>
              <a:t>於設定告警條件時，透過簡訊</a:t>
            </a:r>
            <a:r>
              <a:rPr lang="en-US" altLang="zh-TW" sz="6000" dirty="0"/>
              <a:t>/Email/</a:t>
            </a:r>
            <a:r>
              <a:rPr lang="zh-TW" altLang="en-US" sz="6000" dirty="0"/>
              <a:t>市話發送告警通知，以進行相關事件處理程序。</a:t>
            </a:r>
          </a:p>
          <a:p>
            <a:pPr lvl="1"/>
            <a:r>
              <a:rPr lang="zh-TW" altLang="en-US" sz="6000" dirty="0"/>
              <a:t>藉由告警機制建立，降低溫室環境異常造成的損失。</a:t>
            </a:r>
          </a:p>
          <a:p>
            <a:r>
              <a:rPr lang="zh-TW" altLang="en-US" sz="6000" dirty="0"/>
              <a:t>其它控制及偵測</a:t>
            </a:r>
          </a:p>
          <a:p>
            <a:pPr lvl="1"/>
            <a:r>
              <a:rPr kumimoji="0" lang="zh-TW" altLang="en-US" sz="6000" dirty="0"/>
              <a:t>照度偵測、風向偵測</a:t>
            </a:r>
          </a:p>
          <a:p>
            <a:pPr lvl="1"/>
            <a:r>
              <a:rPr kumimoji="0" lang="zh-TW" altLang="en-US" sz="6000" dirty="0"/>
              <a:t>控制</a:t>
            </a:r>
          </a:p>
          <a:p>
            <a:pPr lvl="1"/>
            <a:endParaRPr lang="zh-TW" altLang="en-US" sz="35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5413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46BE60B3-DCED-4D65-948F-EA19FB8DE4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8332" y="223838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4400" dirty="0"/>
              <a:t>溫室環境管理</a:t>
            </a:r>
            <a:r>
              <a:rPr lang="en-US" altLang="zh-TW" sz="4400" dirty="0"/>
              <a:t>-</a:t>
            </a:r>
            <a:r>
              <a:rPr lang="zh-TW" altLang="en-US" sz="4400" dirty="0"/>
              <a:t>自動化環控</a:t>
            </a:r>
          </a:p>
        </p:txBody>
      </p:sp>
      <p:pic>
        <p:nvPicPr>
          <p:cNvPr id="122884" name="Picture 4">
            <a:extLst>
              <a:ext uri="{FF2B5EF4-FFF2-40B4-BE49-F238E27FC236}">
                <a16:creationId xmlns:a16="http://schemas.microsoft.com/office/drawing/2014/main" id="{6B4A33ED-EB72-47CC-8295-856728FEB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80" y="1484311"/>
            <a:ext cx="6576970" cy="481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885" name="Text Box 5">
            <a:extLst>
              <a:ext uri="{FF2B5EF4-FFF2-40B4-BE49-F238E27FC236}">
                <a16:creationId xmlns:a16="http://schemas.microsoft.com/office/drawing/2014/main" id="{EEB51287-A946-451A-A033-D76F3BBD6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0150" y="2271713"/>
            <a:ext cx="946150" cy="4127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90980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上遮網</a:t>
            </a:r>
          </a:p>
        </p:txBody>
      </p:sp>
      <p:sp>
        <p:nvSpPr>
          <p:cNvPr id="122886" name="Text Box 6">
            <a:extLst>
              <a:ext uri="{FF2B5EF4-FFF2-40B4-BE49-F238E27FC236}">
                <a16:creationId xmlns:a16="http://schemas.microsoft.com/office/drawing/2014/main" id="{00EA0663-5347-4F7C-A407-0188BDAF8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738" y="2781300"/>
            <a:ext cx="946150" cy="4127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90980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下遮網</a:t>
            </a:r>
          </a:p>
        </p:txBody>
      </p:sp>
      <p:sp>
        <p:nvSpPr>
          <p:cNvPr id="122887" name="Text Box 7">
            <a:extLst>
              <a:ext uri="{FF2B5EF4-FFF2-40B4-BE49-F238E27FC236}">
                <a16:creationId xmlns:a16="http://schemas.microsoft.com/office/drawing/2014/main" id="{3EBFA176-065C-4621-802E-E14BD82A0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2850" y="4868863"/>
            <a:ext cx="692150" cy="4127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90980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側窗</a:t>
            </a:r>
          </a:p>
        </p:txBody>
      </p:sp>
      <p:sp>
        <p:nvSpPr>
          <p:cNvPr id="122888" name="Text Box 8">
            <a:extLst>
              <a:ext uri="{FF2B5EF4-FFF2-40B4-BE49-F238E27FC236}">
                <a16:creationId xmlns:a16="http://schemas.microsoft.com/office/drawing/2014/main" id="{81A87D73-222C-42BC-B137-F315FEA7C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2850" y="3213100"/>
            <a:ext cx="692150" cy="4127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90980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天窗</a:t>
            </a:r>
          </a:p>
        </p:txBody>
      </p:sp>
      <p:sp>
        <p:nvSpPr>
          <p:cNvPr id="122889" name="Text Box 9">
            <a:extLst>
              <a:ext uri="{FF2B5EF4-FFF2-40B4-BE49-F238E27FC236}">
                <a16:creationId xmlns:a16="http://schemas.microsoft.com/office/drawing/2014/main" id="{E7C1A19D-F41F-4876-A250-0B0ED8878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0" y="5516563"/>
            <a:ext cx="1467068" cy="70788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90980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水濂牆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水濂牆泵浦</a:t>
            </a:r>
          </a:p>
        </p:txBody>
      </p:sp>
      <p:sp>
        <p:nvSpPr>
          <p:cNvPr id="122890" name="Text Box 10">
            <a:extLst>
              <a:ext uri="{FF2B5EF4-FFF2-40B4-BE49-F238E27FC236}">
                <a16:creationId xmlns:a16="http://schemas.microsoft.com/office/drawing/2014/main" id="{7F8B2213-C4B2-4412-A3CA-10BD54FCD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729" y="4552951"/>
            <a:ext cx="692150" cy="4127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90980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照度</a:t>
            </a:r>
          </a:p>
        </p:txBody>
      </p:sp>
      <p:sp>
        <p:nvSpPr>
          <p:cNvPr id="122891" name="Text Box 11">
            <a:extLst>
              <a:ext uri="{FF2B5EF4-FFF2-40B4-BE49-F238E27FC236}">
                <a16:creationId xmlns:a16="http://schemas.microsoft.com/office/drawing/2014/main" id="{067DA6AF-F2A9-4EA7-9515-11267D807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729" y="4984751"/>
            <a:ext cx="1454150" cy="4127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90980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環境溫溼度</a:t>
            </a:r>
          </a:p>
        </p:txBody>
      </p:sp>
      <p:sp>
        <p:nvSpPr>
          <p:cNvPr id="122892" name="Text Box 12">
            <a:extLst>
              <a:ext uri="{FF2B5EF4-FFF2-40B4-BE49-F238E27FC236}">
                <a16:creationId xmlns:a16="http://schemas.microsoft.com/office/drawing/2014/main" id="{56ED5E09-2D3E-4523-838B-567D4BBC7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390" y="2359026"/>
            <a:ext cx="1454150" cy="4127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90980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風速風向計</a:t>
            </a:r>
          </a:p>
        </p:txBody>
      </p:sp>
      <p:sp>
        <p:nvSpPr>
          <p:cNvPr id="122893" name="Line 13">
            <a:extLst>
              <a:ext uri="{FF2B5EF4-FFF2-40B4-BE49-F238E27FC236}">
                <a16:creationId xmlns:a16="http://schemas.microsoft.com/office/drawing/2014/main" id="{1DB1F5DE-2AE1-4C1E-AA61-B71795191F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83564" y="2060576"/>
            <a:ext cx="720725" cy="504825"/>
          </a:xfrm>
          <a:prstGeom prst="line">
            <a:avLst/>
          </a:prstGeom>
          <a:noFill/>
          <a:ln w="9525">
            <a:solidFill>
              <a:srgbClr val="F11C17"/>
            </a:solidFill>
            <a:round/>
            <a:headEnd/>
            <a:tailEnd type="triangle" w="med" len="med"/>
          </a:ln>
          <a:effectLst>
            <a:prstShdw prst="shdw17" dist="17961" dir="2700000">
              <a:srgbClr val="F11C17">
                <a:gamma/>
                <a:shade val="60000"/>
                <a:invGamma/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2894" name="Line 14">
            <a:extLst>
              <a:ext uri="{FF2B5EF4-FFF2-40B4-BE49-F238E27FC236}">
                <a16:creationId xmlns:a16="http://schemas.microsoft.com/office/drawing/2014/main" id="{0D1C5962-79A7-46B6-854C-555209813ED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12126" y="4581526"/>
            <a:ext cx="792163" cy="504825"/>
          </a:xfrm>
          <a:prstGeom prst="line">
            <a:avLst/>
          </a:prstGeom>
          <a:noFill/>
          <a:ln w="9525">
            <a:solidFill>
              <a:srgbClr val="F11C17"/>
            </a:solidFill>
            <a:round/>
            <a:headEnd/>
            <a:tailEnd type="triangle" w="med" len="med"/>
          </a:ln>
          <a:effectLst>
            <a:prstShdw prst="shdw17" dist="17961" dir="2700000">
              <a:srgbClr val="F11C17">
                <a:gamma/>
                <a:shade val="60000"/>
                <a:invGamma/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2895" name="Line 15">
            <a:extLst>
              <a:ext uri="{FF2B5EF4-FFF2-40B4-BE49-F238E27FC236}">
                <a16:creationId xmlns:a16="http://schemas.microsoft.com/office/drawing/2014/main" id="{4AC72415-7B36-4119-8808-0D7B6EB1F8F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01051" y="5805488"/>
            <a:ext cx="792163" cy="215900"/>
          </a:xfrm>
          <a:prstGeom prst="line">
            <a:avLst/>
          </a:prstGeom>
          <a:noFill/>
          <a:ln w="9525">
            <a:solidFill>
              <a:srgbClr val="F11C17"/>
            </a:solidFill>
            <a:round/>
            <a:headEnd/>
            <a:tailEnd type="triangle" w="med" len="med"/>
          </a:ln>
          <a:effectLst>
            <a:prstShdw prst="shdw17" dist="17961" dir="2700000">
              <a:srgbClr val="F11C17">
                <a:gamma/>
                <a:shade val="60000"/>
                <a:invGamma/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2896" name="Line 16">
            <a:extLst>
              <a:ext uri="{FF2B5EF4-FFF2-40B4-BE49-F238E27FC236}">
                <a16:creationId xmlns:a16="http://schemas.microsoft.com/office/drawing/2014/main" id="{C1C7C280-7635-4330-8B16-C1D78835E0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83664" y="4724400"/>
            <a:ext cx="2772474" cy="173036"/>
          </a:xfrm>
          <a:prstGeom prst="line">
            <a:avLst/>
          </a:prstGeom>
          <a:noFill/>
          <a:ln w="9525">
            <a:solidFill>
              <a:srgbClr val="F11C17"/>
            </a:solidFill>
            <a:round/>
            <a:headEnd/>
            <a:tailEnd type="triangle" w="med" len="med"/>
          </a:ln>
          <a:effectLst>
            <a:prstShdw prst="shdw17" dist="17961" dir="2700000">
              <a:srgbClr val="F11C17">
                <a:gamma/>
                <a:shade val="60000"/>
                <a:invGamma/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2897" name="Line 17">
            <a:extLst>
              <a:ext uri="{FF2B5EF4-FFF2-40B4-BE49-F238E27FC236}">
                <a16:creationId xmlns:a16="http://schemas.microsoft.com/office/drawing/2014/main" id="{4FCAB9D6-ACC2-44A5-B194-9C868D7A55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55879" y="1484310"/>
            <a:ext cx="3253967" cy="1200152"/>
          </a:xfrm>
          <a:prstGeom prst="line">
            <a:avLst/>
          </a:prstGeom>
          <a:noFill/>
          <a:ln w="9525">
            <a:solidFill>
              <a:srgbClr val="F11C17"/>
            </a:solidFill>
            <a:round/>
            <a:headEnd/>
            <a:tailEnd type="triangle" w="med" len="med"/>
          </a:ln>
          <a:effectLst>
            <a:prstShdw prst="shdw17" dist="17961" dir="2700000">
              <a:srgbClr val="F11C17">
                <a:gamma/>
                <a:shade val="60000"/>
                <a:invGamma/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2898" name="Text Box 18">
            <a:extLst>
              <a:ext uri="{FF2B5EF4-FFF2-40B4-BE49-F238E27FC236}">
                <a16:creationId xmlns:a16="http://schemas.microsoft.com/office/drawing/2014/main" id="{88ED2A8C-F97D-42C8-9274-EAB1E4755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142" y="3689351"/>
            <a:ext cx="692150" cy="4127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90980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風扇</a:t>
            </a:r>
          </a:p>
        </p:txBody>
      </p:sp>
      <p:sp>
        <p:nvSpPr>
          <p:cNvPr id="122899" name="Line 19">
            <a:extLst>
              <a:ext uri="{FF2B5EF4-FFF2-40B4-BE49-F238E27FC236}">
                <a16:creationId xmlns:a16="http://schemas.microsoft.com/office/drawing/2014/main" id="{91A6DE43-84AC-44C8-82FE-1FDAFBA5D9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7672" y="3860800"/>
            <a:ext cx="3068829" cy="84133"/>
          </a:xfrm>
          <a:prstGeom prst="line">
            <a:avLst/>
          </a:prstGeom>
          <a:noFill/>
          <a:ln w="9525">
            <a:solidFill>
              <a:srgbClr val="F11C17"/>
            </a:solidFill>
            <a:round/>
            <a:headEnd/>
            <a:tailEnd type="triangle" w="med" len="med"/>
          </a:ln>
          <a:effectLst>
            <a:prstShdw prst="shdw17" dist="17961" dir="2700000">
              <a:srgbClr val="F11C17">
                <a:gamma/>
                <a:shade val="60000"/>
                <a:invGamma/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934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2535" y="205089"/>
            <a:ext cx="8596668" cy="105926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sz="4400" spc="-5" dirty="0">
                <a:solidFill>
                  <a:srgbClr val="2D75B6"/>
                </a:solidFill>
                <a:hlinkClick r:id="rId2"/>
              </a:rPr>
              <a:t>精</a:t>
            </a:r>
            <a:r>
              <a:rPr lang="zh-TW" altLang="en-US" sz="4400" spc="-5" dirty="0">
                <a:solidFill>
                  <a:srgbClr val="2D75B6"/>
                </a:solidFill>
                <a:hlinkClick r:id="rId2"/>
              </a:rPr>
              <a:t>準</a:t>
            </a:r>
            <a:r>
              <a:rPr sz="4400" spc="-5" dirty="0" err="1">
                <a:solidFill>
                  <a:srgbClr val="2D75B6"/>
                </a:solidFill>
                <a:hlinkClick r:id="rId2"/>
              </a:rPr>
              <a:t>灌溉</a:t>
            </a:r>
            <a:r>
              <a:rPr lang="en-US" altLang="zh-TW" sz="4400" spc="-5" dirty="0">
                <a:solidFill>
                  <a:srgbClr val="2D75B6"/>
                </a:solidFill>
              </a:rPr>
              <a:t>-</a:t>
            </a:r>
            <a:r>
              <a:rPr lang="zh-TW" altLang="en-US" sz="4400" spc="-5" dirty="0">
                <a:solidFill>
                  <a:srgbClr val="2D75B6"/>
                </a:solidFill>
              </a:rPr>
              <a:t> </a:t>
            </a:r>
            <a:r>
              <a:rPr lang="zh-TW" altLang="en-US" sz="4400" spc="-5" dirty="0">
                <a:solidFill>
                  <a:srgbClr val="FF0000"/>
                </a:solidFill>
              </a:rPr>
              <a:t>渴死</a:t>
            </a:r>
            <a:r>
              <a:rPr lang="en-US" altLang="zh-TW" sz="4400" spc="-5" dirty="0">
                <a:solidFill>
                  <a:srgbClr val="FF0000"/>
                </a:solidFill>
              </a:rPr>
              <a:t>?</a:t>
            </a:r>
            <a:r>
              <a:rPr lang="zh-TW" altLang="en-US" sz="4400" spc="-5" dirty="0">
                <a:solidFill>
                  <a:srgbClr val="FF0000"/>
                </a:solidFill>
              </a:rPr>
              <a:t>淹死</a:t>
            </a:r>
            <a:r>
              <a:rPr lang="en-US" altLang="zh-TW" sz="4400" spc="-5" dirty="0">
                <a:solidFill>
                  <a:srgbClr val="FF0000"/>
                </a:solidFill>
              </a:rPr>
              <a:t>? </a:t>
            </a:r>
            <a:r>
              <a:rPr lang="en-US" altLang="zh-TW" sz="2400" spc="-5" dirty="0">
                <a:solidFill>
                  <a:srgbClr val="FF0000"/>
                </a:solidFill>
              </a:rPr>
              <a:t>https://youtu.be/CuOhx5kvEso</a:t>
            </a:r>
            <a:endParaRPr sz="4400" dirty="0">
              <a:solidFill>
                <a:srgbClr val="FF0000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6535" y="1593522"/>
            <a:ext cx="5778347" cy="375442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Wingdings"/>
              <a:buChar char=""/>
              <a:tabLst>
                <a:tab pos="469900" algn="l"/>
              </a:tabLst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緣由與目標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728980" marR="234950" lvl="0" indent="400685" algn="just" defTabSz="457200" rtl="0" eaLnBrk="1" fontAlgn="auto" latinLnBrk="0" hangingPunct="1">
              <a:lnSpc>
                <a:spcPct val="15010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開</a:t>
            </a:r>
            <a:r>
              <a:rPr kumimoji="0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發</a:t>
            </a:r>
            <a:r>
              <a:rPr kumimoji="0" sz="1800" b="0" i="0" u="none" strike="noStrike" kern="1200" cap="none" spc="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智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慧灌</a:t>
            </a:r>
            <a:r>
              <a:rPr kumimoji="0" sz="1800" b="0" i="0" u="none" strike="noStrike" kern="1200" cap="none" spc="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溉技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術</a:t>
            </a:r>
            <a:r>
              <a:rPr kumimoji="0" sz="1800" b="0" i="0" u="none" strike="noStrike" kern="1200" cap="none" spc="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，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研發</a:t>
            </a:r>
            <a:r>
              <a:rPr kumimoji="0" sz="1800" b="0" i="0" u="none" strike="noStrike" kern="1200" cap="none" spc="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監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測</a:t>
            </a:r>
            <a:r>
              <a:rPr kumimoji="0" sz="1800" b="0" i="0" u="none" strike="noStrike" kern="1200" cap="none" spc="10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元</a:t>
            </a:r>
            <a:r>
              <a:rPr kumimoji="0" sz="1800" b="0" i="0" u="none" strike="noStrike" kern="1200" cap="none" spc="1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件</a:t>
            </a:r>
            <a:r>
              <a:rPr kumimoji="0" sz="1800" b="0" i="0" u="none" strike="noStrike" kern="1200" cap="none" spc="10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，建構</a:t>
            </a:r>
            <a:r>
              <a:rPr kumimoji="0" sz="1800" b="0" i="0" u="none" strike="noStrike" kern="1200" cap="none" spc="114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智</a:t>
            </a:r>
            <a:r>
              <a:rPr kumimoji="0" sz="1800" b="0" i="0" u="none" strike="noStrike" kern="1200" cap="none" spc="10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慧平</a:t>
            </a:r>
            <a:r>
              <a:rPr kumimoji="0" sz="1800" b="0" i="0" u="none" strike="noStrike" kern="1200" cap="none" spc="114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台</a:t>
            </a:r>
            <a:r>
              <a:rPr kumimoji="0" sz="1800" b="0" i="0" u="none" strike="noStrike" kern="1200" cap="none" spc="10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，以</a:t>
            </a:r>
            <a:r>
              <a:rPr kumimoji="0" sz="1800" b="0" i="0" u="none" strike="noStrike" kern="1200" cap="none" spc="12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精</a:t>
            </a:r>
            <a:r>
              <a:rPr kumimoji="0" sz="1800" b="0" i="0" u="none" strike="noStrike" kern="1200" cap="none" spc="10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進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管理並調適氣候變遷衝擊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。</a:t>
            </a:r>
          </a:p>
          <a:p>
            <a:pPr marL="728980" marR="0" lvl="0" indent="-716280" algn="l" defTabSz="457200" rtl="0" eaLnBrk="1" fontAlgn="auto" latinLnBrk="0" hangingPunct="1">
              <a:lnSpc>
                <a:spcPct val="100000"/>
              </a:lnSpc>
              <a:spcBef>
                <a:spcPts val="1565"/>
              </a:spcBef>
              <a:spcAft>
                <a:spcPts val="0"/>
              </a:spcAft>
              <a:buClrTx/>
              <a:buSzTx/>
              <a:buFont typeface="Wingdings"/>
              <a:buChar char=""/>
              <a:tabLst>
                <a:tab pos="728345" algn="l"/>
                <a:tab pos="728980" algn="l"/>
              </a:tabLst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具體作為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728980" marR="5080" lvl="0" indent="400685" algn="l" defTabSz="457200" rtl="0" eaLnBrk="1" fontAlgn="auto" latinLnBrk="0" hangingPunct="1">
              <a:lnSpc>
                <a:spcPct val="150000"/>
              </a:lnSpc>
              <a:spcBef>
                <a:spcPts val="35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於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示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範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灌區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設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置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監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測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系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統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，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利 </a:t>
            </a:r>
            <a:r>
              <a:rPr kumimoji="0" sz="1800" b="0" i="0" u="none" strike="noStrike" kern="1200" cap="none" spc="10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用物聯網即</a:t>
            </a:r>
            <a:r>
              <a:rPr kumimoji="0" sz="1800" b="0" i="0" u="none" strike="noStrike" kern="1200" cap="none" spc="114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時</a:t>
            </a:r>
            <a:r>
              <a:rPr kumimoji="0" sz="1800" b="0" i="0" u="none" strike="noStrike" kern="1200" cap="none" spc="10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傳輸資料至</a:t>
            </a:r>
            <a:r>
              <a:rPr kumimoji="0" sz="1800" b="0" i="0" u="none" strike="noStrike" kern="1200" cap="none" spc="114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雲</a:t>
            </a:r>
            <a:r>
              <a:rPr kumimoji="0" sz="1800" b="0" i="0" u="none" strike="noStrike" kern="1200" cap="none" spc="1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端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，</a:t>
            </a:r>
            <a:r>
              <a:rPr kumimoji="0" sz="1800" b="0" i="0" u="none" strike="noStrike" kern="1200" cap="none" spc="10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於智慧管理</a:t>
            </a:r>
            <a:r>
              <a:rPr kumimoji="0" sz="1800" b="0" i="0" u="none" strike="noStrike" kern="1200" cap="none" spc="114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平</a:t>
            </a:r>
            <a:r>
              <a:rPr kumimoji="0" sz="1800" b="0" i="0" u="none" strike="noStrike" kern="1200" cap="none" spc="10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台進行大數</a:t>
            </a:r>
            <a:r>
              <a:rPr kumimoji="0" sz="1800" b="0" i="0" u="none" strike="noStrike" kern="1200" cap="none" spc="114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據</a:t>
            </a:r>
            <a:r>
              <a:rPr kumimoji="0" sz="1800" b="0" i="0" u="none" strike="noStrike" kern="1200" cap="none" spc="10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資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訊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 </a:t>
            </a:r>
            <a:r>
              <a:rPr kumimoji="0" sz="1800" b="0" i="0" u="none" strike="noStrike" kern="1200" cap="none" spc="10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整合及決策</a:t>
            </a:r>
            <a:r>
              <a:rPr kumimoji="0" sz="1800" b="0" i="0" u="none" strike="noStrike" kern="1200" cap="none" spc="114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分</a:t>
            </a:r>
            <a:r>
              <a:rPr kumimoji="0" sz="1800" b="0" i="0" u="none" strike="noStrike" kern="1200" cap="none" spc="12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析</a:t>
            </a:r>
            <a:r>
              <a:rPr kumimoji="0" lang="zh-TW" altLang="en-US" sz="18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，</a:t>
            </a:r>
            <a:r>
              <a:rPr kumimoji="0" sz="1800" b="0" i="0" u="none" strike="noStrike" kern="1200" cap="none" spc="10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配合簡</a:t>
            </a:r>
            <a:r>
              <a:rPr kumimoji="0" sz="1800" b="0" i="0" u="none" strike="noStrike" kern="1200" cap="none" spc="114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訊</a:t>
            </a:r>
            <a:r>
              <a:rPr kumimoji="0" sz="1800" b="0" i="0" u="none" strike="noStrike" kern="1200" cap="none" spc="10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告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警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 </a:t>
            </a:r>
            <a:r>
              <a:rPr kumimoji="0" sz="18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與移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動</a:t>
            </a:r>
            <a:r>
              <a:rPr kumimoji="0" sz="18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裝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置遙</a:t>
            </a:r>
            <a:r>
              <a:rPr kumimoji="0" sz="18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控</a:t>
            </a:r>
            <a:r>
              <a:rPr kumimoji="0" sz="18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，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輔</a:t>
            </a:r>
            <a:r>
              <a:rPr kumimoji="0" sz="18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助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灌溉</a:t>
            </a:r>
            <a:r>
              <a:rPr kumimoji="0" sz="18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管</a:t>
            </a:r>
            <a:r>
              <a:rPr kumimoji="0" sz="18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理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。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5735955" y="1716597"/>
            <a:ext cx="2266315" cy="4305300"/>
            <a:chOff x="4419600" y="1673351"/>
            <a:chExt cx="2266315" cy="4305300"/>
          </a:xfrm>
        </p:grpSpPr>
        <p:sp>
          <p:nvSpPr>
            <p:cNvPr id="11" name="object 11"/>
            <p:cNvSpPr/>
            <p:nvPr/>
          </p:nvSpPr>
          <p:spPr>
            <a:xfrm>
              <a:off x="4419600" y="3174745"/>
              <a:ext cx="2129028" cy="25311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068823" y="3674363"/>
              <a:ext cx="938784" cy="10073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271516" y="3877055"/>
              <a:ext cx="533400" cy="6016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271516" y="3877055"/>
              <a:ext cx="533400" cy="601980"/>
            </a:xfrm>
            <a:custGeom>
              <a:avLst/>
              <a:gdLst/>
              <a:ahLst/>
              <a:cxnLst/>
              <a:rect l="l" t="t" r="r" b="b"/>
              <a:pathLst>
                <a:path w="533400" h="601979">
                  <a:moveTo>
                    <a:pt x="193294" y="0"/>
                  </a:moveTo>
                  <a:lnTo>
                    <a:pt x="245472" y="22122"/>
                  </a:lnTo>
                  <a:lnTo>
                    <a:pt x="292735" y="47806"/>
                  </a:lnTo>
                  <a:lnTo>
                    <a:pt x="335242" y="76780"/>
                  </a:lnTo>
                  <a:lnTo>
                    <a:pt x="373150" y="108773"/>
                  </a:lnTo>
                  <a:lnTo>
                    <a:pt x="406616" y="143514"/>
                  </a:lnTo>
                  <a:lnTo>
                    <a:pt x="435799" y="180731"/>
                  </a:lnTo>
                  <a:lnTo>
                    <a:pt x="460856" y="220153"/>
                  </a:lnTo>
                  <a:lnTo>
                    <a:pt x="481946" y="261509"/>
                  </a:lnTo>
                  <a:lnTo>
                    <a:pt x="499225" y="304528"/>
                  </a:lnTo>
                  <a:lnTo>
                    <a:pt x="512853" y="348939"/>
                  </a:lnTo>
                  <a:lnTo>
                    <a:pt x="522986" y="394469"/>
                  </a:lnTo>
                  <a:lnTo>
                    <a:pt x="529782" y="440849"/>
                  </a:lnTo>
                  <a:lnTo>
                    <a:pt x="533400" y="487807"/>
                  </a:lnTo>
                  <a:lnTo>
                    <a:pt x="504377" y="510698"/>
                  </a:lnTo>
                  <a:lnTo>
                    <a:pt x="471072" y="531686"/>
                  </a:lnTo>
                  <a:lnTo>
                    <a:pt x="433929" y="550485"/>
                  </a:lnTo>
                  <a:lnTo>
                    <a:pt x="393389" y="566810"/>
                  </a:lnTo>
                  <a:lnTo>
                    <a:pt x="349897" y="580376"/>
                  </a:lnTo>
                  <a:lnTo>
                    <a:pt x="303895" y="590899"/>
                  </a:lnTo>
                  <a:lnTo>
                    <a:pt x="255826" y="598093"/>
                  </a:lnTo>
                  <a:lnTo>
                    <a:pt x="206135" y="601674"/>
                  </a:lnTo>
                  <a:lnTo>
                    <a:pt x="155263" y="601356"/>
                  </a:lnTo>
                  <a:lnTo>
                    <a:pt x="103654" y="596856"/>
                  </a:lnTo>
                  <a:lnTo>
                    <a:pt x="51752" y="587888"/>
                  </a:lnTo>
                  <a:lnTo>
                    <a:pt x="0" y="574167"/>
                  </a:lnTo>
                  <a:lnTo>
                    <a:pt x="678" y="531171"/>
                  </a:lnTo>
                  <a:lnTo>
                    <a:pt x="2870" y="486211"/>
                  </a:lnTo>
                  <a:lnTo>
                    <a:pt x="6808" y="439767"/>
                  </a:lnTo>
                  <a:lnTo>
                    <a:pt x="12722" y="392324"/>
                  </a:lnTo>
                  <a:lnTo>
                    <a:pt x="20847" y="344364"/>
                  </a:lnTo>
                  <a:lnTo>
                    <a:pt x="31415" y="296369"/>
                  </a:lnTo>
                  <a:lnTo>
                    <a:pt x="44657" y="248823"/>
                  </a:lnTo>
                  <a:lnTo>
                    <a:pt x="60806" y="202208"/>
                  </a:lnTo>
                  <a:lnTo>
                    <a:pt x="80095" y="157007"/>
                  </a:lnTo>
                  <a:lnTo>
                    <a:pt x="102756" y="113703"/>
                  </a:lnTo>
                  <a:lnTo>
                    <a:pt x="129021" y="72778"/>
                  </a:lnTo>
                  <a:lnTo>
                    <a:pt x="159123" y="34716"/>
                  </a:lnTo>
                  <a:lnTo>
                    <a:pt x="193294" y="0"/>
                  </a:lnTo>
                  <a:close/>
                </a:path>
              </a:pathLst>
            </a:custGeom>
            <a:ln w="9144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757927" y="1673351"/>
              <a:ext cx="1014984" cy="6797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837176" y="5298948"/>
              <a:ext cx="1014984" cy="6797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446775" y="5298948"/>
              <a:ext cx="1014984" cy="6797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086855" y="5362955"/>
              <a:ext cx="598931" cy="5730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778114" y="4978496"/>
            <a:ext cx="3488690" cy="109347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290" marR="0" lvl="0" indent="0" algn="l" defTabSz="457200" rtl="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整合輸出</a:t>
            </a:r>
            <a:r>
              <a:rPr kumimoji="0" sz="21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：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中央智慧管理平台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12700" marR="5080" lvl="0" indent="0" algn="just" defTabSz="4572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即時監</a:t>
            </a: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測</a:t>
            </a:r>
            <a:r>
              <a:rPr kumimoji="0" sz="1400" b="0" i="0" u="none" strike="noStrike" kern="1200" cap="none" spc="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資訊</a:t>
            </a: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展</a:t>
            </a:r>
            <a:r>
              <a:rPr kumimoji="0" sz="1400" b="0" i="0" u="none" strike="noStrike" kern="1200" cap="none" spc="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示</a:t>
            </a:r>
            <a:r>
              <a:rPr kumimoji="0" sz="1400" b="0" i="0" u="none" strike="noStrike" kern="1200" cap="none" spc="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、智慧</a:t>
            </a: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決</a:t>
            </a:r>
            <a:r>
              <a:rPr kumimoji="0" sz="1400" b="0" i="0" u="none" strike="noStrike" kern="1200" cap="none" spc="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策、</a:t>
            </a: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移動</a:t>
            </a:r>
            <a:r>
              <a:rPr kumimoji="0" sz="1400" b="0" i="0" u="none" strike="noStrike" kern="1200" cap="none" spc="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裝置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遠 端手</a:t>
            </a:r>
            <a:r>
              <a:rPr kumimoji="0" sz="1400" b="0" i="0" u="none" strike="noStrike" kern="1200" cap="none" spc="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/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自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動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遙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控、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雲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端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資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料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庫、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歷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史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紀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錄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歷線 查詢、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7168516" y="2645923"/>
            <a:ext cx="1690720" cy="2332573"/>
            <a:chOff x="5601049" y="2699766"/>
            <a:chExt cx="1734185" cy="2694305"/>
          </a:xfrm>
        </p:grpSpPr>
        <p:sp>
          <p:nvSpPr>
            <p:cNvPr id="21" name="object 21"/>
            <p:cNvSpPr/>
            <p:nvPr/>
          </p:nvSpPr>
          <p:spPr>
            <a:xfrm>
              <a:off x="5675121" y="2699766"/>
              <a:ext cx="127000" cy="759460"/>
            </a:xfrm>
            <a:custGeom>
              <a:avLst/>
              <a:gdLst/>
              <a:ahLst/>
              <a:cxnLst/>
              <a:rect l="l" t="t" r="r" b="b"/>
              <a:pathLst>
                <a:path w="127000" h="759460">
                  <a:moveTo>
                    <a:pt x="53593" y="634461"/>
                  </a:moveTo>
                  <a:lnTo>
                    <a:pt x="38790" y="637452"/>
                  </a:lnTo>
                  <a:lnTo>
                    <a:pt x="18605" y="651065"/>
                  </a:lnTo>
                  <a:lnTo>
                    <a:pt x="4992" y="671250"/>
                  </a:lnTo>
                  <a:lnTo>
                    <a:pt x="0" y="695960"/>
                  </a:lnTo>
                  <a:lnTo>
                    <a:pt x="4992" y="720669"/>
                  </a:lnTo>
                  <a:lnTo>
                    <a:pt x="18605" y="740854"/>
                  </a:lnTo>
                  <a:lnTo>
                    <a:pt x="38790" y="754467"/>
                  </a:lnTo>
                  <a:lnTo>
                    <a:pt x="63500" y="759460"/>
                  </a:lnTo>
                  <a:lnTo>
                    <a:pt x="88209" y="754467"/>
                  </a:lnTo>
                  <a:lnTo>
                    <a:pt x="108394" y="740854"/>
                  </a:lnTo>
                  <a:lnTo>
                    <a:pt x="122007" y="720669"/>
                  </a:lnTo>
                  <a:lnTo>
                    <a:pt x="127000" y="695960"/>
                  </a:lnTo>
                  <a:lnTo>
                    <a:pt x="53593" y="695960"/>
                  </a:lnTo>
                  <a:lnTo>
                    <a:pt x="53593" y="634461"/>
                  </a:lnTo>
                  <a:close/>
                </a:path>
                <a:path w="127000" h="759460">
                  <a:moveTo>
                    <a:pt x="63500" y="632460"/>
                  </a:moveTo>
                  <a:lnTo>
                    <a:pt x="53593" y="634461"/>
                  </a:lnTo>
                  <a:lnTo>
                    <a:pt x="53593" y="695960"/>
                  </a:lnTo>
                  <a:lnTo>
                    <a:pt x="73405" y="695960"/>
                  </a:lnTo>
                  <a:lnTo>
                    <a:pt x="73405" y="634461"/>
                  </a:lnTo>
                  <a:lnTo>
                    <a:pt x="63500" y="632460"/>
                  </a:lnTo>
                  <a:close/>
                </a:path>
                <a:path w="127000" h="759460">
                  <a:moveTo>
                    <a:pt x="73406" y="634461"/>
                  </a:moveTo>
                  <a:lnTo>
                    <a:pt x="73405" y="695960"/>
                  </a:lnTo>
                  <a:lnTo>
                    <a:pt x="127000" y="695960"/>
                  </a:lnTo>
                  <a:lnTo>
                    <a:pt x="122007" y="671250"/>
                  </a:lnTo>
                  <a:lnTo>
                    <a:pt x="108394" y="651065"/>
                  </a:lnTo>
                  <a:lnTo>
                    <a:pt x="88209" y="637452"/>
                  </a:lnTo>
                  <a:lnTo>
                    <a:pt x="73406" y="634461"/>
                  </a:lnTo>
                  <a:close/>
                </a:path>
                <a:path w="127000" h="759460">
                  <a:moveTo>
                    <a:pt x="73405" y="0"/>
                  </a:moveTo>
                  <a:lnTo>
                    <a:pt x="53593" y="0"/>
                  </a:lnTo>
                  <a:lnTo>
                    <a:pt x="53593" y="634461"/>
                  </a:lnTo>
                  <a:lnTo>
                    <a:pt x="63500" y="632460"/>
                  </a:lnTo>
                  <a:lnTo>
                    <a:pt x="73405" y="632460"/>
                  </a:lnTo>
                  <a:lnTo>
                    <a:pt x="73405" y="0"/>
                  </a:lnTo>
                  <a:close/>
                </a:path>
                <a:path w="127000" h="759460">
                  <a:moveTo>
                    <a:pt x="73405" y="632460"/>
                  </a:moveTo>
                  <a:lnTo>
                    <a:pt x="63500" y="632460"/>
                  </a:lnTo>
                  <a:lnTo>
                    <a:pt x="73406" y="634461"/>
                  </a:lnTo>
                  <a:lnTo>
                    <a:pt x="73405" y="63246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601049" y="4243165"/>
              <a:ext cx="893222" cy="115090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095999" y="3291840"/>
              <a:ext cx="1014983" cy="67970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736079" y="3355848"/>
              <a:ext cx="598931" cy="5730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089266" y="799758"/>
            <a:ext cx="4079875" cy="3405419"/>
          </a:xfrm>
          <a:prstGeom prst="rect">
            <a:avLst/>
          </a:prstGeom>
        </p:spPr>
        <p:txBody>
          <a:bodyPr vert="horz" wrap="square" lIns="0" tIns="207645" rIns="0" bIns="0" rtlCol="0">
            <a:spAutoFit/>
          </a:bodyPr>
          <a:lstStyle/>
          <a:p>
            <a:pPr marL="241935" marR="0" lvl="0" indent="0" algn="l" defTabSz="457200" rtl="0" eaLnBrk="1" fontAlgn="auto" latinLnBrk="0" hangingPunct="1">
              <a:lnSpc>
                <a:spcPct val="100000"/>
              </a:lnSpc>
              <a:spcBef>
                <a:spcPts val="1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500" b="0" i="0" u="none" strike="noStrike" kern="1200" cap="none" spc="-100" normalizeH="0" baseline="0" noProof="0" dirty="0">
              <a:ln>
                <a:noFill/>
              </a:ln>
              <a:solidFill>
                <a:srgbClr val="585858"/>
              </a:solidFill>
              <a:effectLst/>
              <a:uLnTx/>
              <a:uFillTx/>
              <a:latin typeface="Noto Sans CJK JP Medium"/>
              <a:ea typeface="微軟正黑體" panose="020B0604030504040204" pitchFamily="34" charset="-120"/>
              <a:cs typeface="Noto Sans CJK JP Medium"/>
            </a:endParaRPr>
          </a:p>
          <a:p>
            <a:pPr marL="241935" marR="0" lvl="0" indent="0" algn="l" defTabSz="457200" rtl="0" eaLnBrk="1" fontAlgn="auto" latinLnBrk="0" hangingPunct="1">
              <a:lnSpc>
                <a:spcPct val="100000"/>
              </a:lnSpc>
              <a:spcBef>
                <a:spcPts val="1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1200" cap="none" spc="-10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實</a:t>
            </a:r>
            <a:r>
              <a:rPr kumimoji="0" lang="zh-TW" alt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驗</a:t>
            </a:r>
            <a:r>
              <a:rPr kumimoji="0" sz="1650" b="0" i="0" u="none" strike="noStrike" kern="1200" cap="none" spc="-5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：示範灌區之智慧灌溉系統建立</a:t>
            </a:r>
            <a:endParaRPr kumimoji="0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219710" marR="730250" lvl="0" indent="0" algn="l" defTabSz="457200" rtl="0" eaLnBrk="1" fontAlgn="auto" latinLnBrk="0" hangingPunct="1">
              <a:lnSpc>
                <a:spcPts val="168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水田作物需求</a:t>
            </a:r>
            <a:r>
              <a:rPr kumimoji="0" sz="1450" b="0" i="0" u="none" strike="noStrike" kern="1200" cap="none" spc="-1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與供</a:t>
            </a:r>
            <a:r>
              <a:rPr kumimoji="0" sz="1450" b="0" i="0" u="none" strike="noStrike" kern="1200" cap="none" spc="-1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水</a:t>
            </a:r>
            <a:r>
              <a:rPr kumimoji="0" sz="145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、旱田</a:t>
            </a:r>
            <a:r>
              <a:rPr kumimoji="0" sz="1450" b="0" i="0" u="none" strike="noStrike" kern="1200" cap="none" spc="-1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作</a:t>
            </a:r>
            <a:r>
              <a:rPr kumimoji="0" sz="1450" b="0" i="0" u="none" strike="noStrike" kern="1200" cap="none" spc="-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物需</a:t>
            </a:r>
            <a:r>
              <a:rPr kumimoji="0" sz="1450" b="0" i="0" u="none" strike="noStrike" kern="1200" cap="none" spc="-1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求</a:t>
            </a:r>
            <a:r>
              <a:rPr kumimoji="0" sz="1450" b="0" i="0" u="none" strike="noStrike" kern="1200" cap="none" spc="-5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與 供水、水路流量監測與</a:t>
            </a:r>
            <a:r>
              <a:rPr kumimoji="0" sz="1450" b="0" i="0" u="none" strike="noStrike" kern="1200" cap="none" spc="-6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分</a:t>
            </a:r>
            <a:r>
              <a:rPr kumimoji="0" sz="1450" b="0" i="0" u="none" strike="noStrike" kern="1200" cap="none" spc="-5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配</a:t>
            </a:r>
            <a:endParaRPr kumimoji="0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158115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500" b="0" i="0" u="none" strike="noStrike" kern="1200" cap="none" spc="-100" normalizeH="0" baseline="0" noProof="0" dirty="0">
              <a:ln>
                <a:noFill/>
              </a:ln>
              <a:solidFill>
                <a:srgbClr val="DF710E"/>
              </a:solidFill>
              <a:effectLst/>
              <a:uLnTx/>
              <a:uFillTx/>
              <a:latin typeface="Noto Sans CJK JP Medium"/>
              <a:ea typeface="微軟正黑體" panose="020B0604030504040204" pitchFamily="34" charset="-120"/>
              <a:cs typeface="Noto Sans CJK JP Medium"/>
            </a:endParaRPr>
          </a:p>
          <a:p>
            <a:pPr marL="158115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1200" cap="none" spc="-100" normalizeH="0" baseline="0" noProof="0" dirty="0" err="1">
                <a:ln>
                  <a:noFill/>
                </a:ln>
                <a:solidFill>
                  <a:srgbClr val="DF710E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研發</a:t>
            </a:r>
            <a:r>
              <a:rPr kumimoji="0" sz="2100" b="0" i="0" u="none" strike="noStrike" kern="1200" cap="none" spc="-100" normalizeH="0" baseline="0" noProof="0" dirty="0" err="1">
                <a:ln>
                  <a:noFill/>
                </a:ln>
                <a:solidFill>
                  <a:srgbClr val="DF710E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：</a:t>
            </a:r>
            <a:r>
              <a:rPr kumimoji="0" sz="1650" b="0" i="0" u="none" strike="noStrike" kern="1200" cap="none" spc="-55" normalizeH="0" baseline="0" noProof="0" dirty="0" err="1">
                <a:ln>
                  <a:noFill/>
                </a:ln>
                <a:solidFill>
                  <a:srgbClr val="DF710E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儀器、設備、元件</a:t>
            </a:r>
            <a:endParaRPr kumimoji="0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2052320" marR="0" lvl="0" indent="0" algn="l" defTabSz="457200" rtl="0" eaLnBrk="1" fontAlgn="auto" latinLnBrk="0" hangingPunct="1">
              <a:lnSpc>
                <a:spcPts val="1710"/>
              </a:lnSpc>
              <a:spcBef>
                <a:spcPts val="9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1200" cap="none" spc="55" normalizeH="0" baseline="0" noProof="0" dirty="0">
                <a:ln>
                  <a:noFill/>
                </a:ln>
                <a:solidFill>
                  <a:srgbClr val="DF710E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低</a:t>
            </a:r>
            <a:r>
              <a:rPr kumimoji="0" sz="1450" b="0" i="0" u="none" strike="noStrike" kern="1200" cap="none" spc="45" normalizeH="0" baseline="0" noProof="0" dirty="0">
                <a:ln>
                  <a:noFill/>
                </a:ln>
                <a:solidFill>
                  <a:srgbClr val="DF710E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成</a:t>
            </a:r>
            <a:r>
              <a:rPr kumimoji="0" sz="1450" b="0" i="0" u="none" strike="noStrike" kern="1200" cap="none" spc="50" normalizeH="0" baseline="0" noProof="0" dirty="0">
                <a:ln>
                  <a:noFill/>
                </a:ln>
                <a:solidFill>
                  <a:srgbClr val="DF710E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本</a:t>
            </a:r>
            <a:r>
              <a:rPr kumimoji="0" sz="1450" b="0" i="0" u="none" strike="noStrike" kern="1200" cap="none" spc="60" normalizeH="0" baseline="0" noProof="0" dirty="0">
                <a:ln>
                  <a:noFill/>
                </a:ln>
                <a:solidFill>
                  <a:srgbClr val="DF710E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、</a:t>
            </a:r>
            <a:r>
              <a:rPr kumimoji="0" sz="1450" b="0" i="0" u="none" strike="noStrike" kern="1200" cap="none" spc="45" normalizeH="0" baseline="0" noProof="0" dirty="0">
                <a:ln>
                  <a:noFill/>
                </a:ln>
                <a:solidFill>
                  <a:srgbClr val="DF710E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耐候</a:t>
            </a:r>
            <a:r>
              <a:rPr kumimoji="0" sz="1450" b="0" i="0" u="none" strike="noStrike" kern="1200" cap="none" spc="60" normalizeH="0" baseline="0" noProof="0" dirty="0">
                <a:ln>
                  <a:noFill/>
                </a:ln>
                <a:solidFill>
                  <a:srgbClr val="DF710E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、</a:t>
            </a:r>
            <a:r>
              <a:rPr kumimoji="0" sz="1450" b="0" i="0" u="none" strike="noStrike" kern="1200" cap="none" spc="45" normalizeH="0" baseline="0" noProof="0" dirty="0">
                <a:ln>
                  <a:noFill/>
                </a:ln>
                <a:solidFill>
                  <a:srgbClr val="DF710E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精</a:t>
            </a:r>
            <a:r>
              <a:rPr kumimoji="0" sz="1450" b="0" i="0" u="none" strike="noStrike" kern="1200" cap="none" spc="55" normalizeH="0" baseline="0" noProof="0" dirty="0">
                <a:ln>
                  <a:noFill/>
                </a:ln>
                <a:solidFill>
                  <a:srgbClr val="DF710E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度</a:t>
            </a:r>
            <a:r>
              <a:rPr kumimoji="0" sz="1450" b="0" i="0" u="none" strike="noStrike" kern="1200" cap="none" spc="-45" normalizeH="0" baseline="0" noProof="0" dirty="0">
                <a:ln>
                  <a:noFill/>
                </a:ln>
                <a:solidFill>
                  <a:srgbClr val="DF710E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可</a:t>
            </a:r>
            <a:endParaRPr kumimoji="0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2052320" marR="0" lvl="0" indent="0" algn="l" defTabSz="457200" rtl="0" eaLnBrk="1" fontAlgn="auto" latinLnBrk="0" hangingPunct="1">
              <a:lnSpc>
                <a:spcPts val="17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1200" cap="none" spc="-50" normalizeH="0" baseline="0" noProof="0" dirty="0">
                <a:ln>
                  <a:noFill/>
                </a:ln>
                <a:solidFill>
                  <a:srgbClr val="DF710E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接受、易於推廣</a:t>
            </a:r>
            <a:endParaRPr kumimoji="0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110729" y="3730497"/>
            <a:ext cx="1090930" cy="127000"/>
          </a:xfrm>
          <a:custGeom>
            <a:avLst/>
            <a:gdLst/>
            <a:ahLst/>
            <a:cxnLst/>
            <a:rect l="l" t="t" r="r" b="b"/>
            <a:pathLst>
              <a:path w="1090929" h="127000">
                <a:moveTo>
                  <a:pt x="63500" y="0"/>
                </a:moveTo>
                <a:lnTo>
                  <a:pt x="38790" y="4992"/>
                </a:lnTo>
                <a:lnTo>
                  <a:pt x="18605" y="18605"/>
                </a:lnTo>
                <a:lnTo>
                  <a:pt x="4992" y="38790"/>
                </a:lnTo>
                <a:lnTo>
                  <a:pt x="0" y="63500"/>
                </a:lnTo>
                <a:lnTo>
                  <a:pt x="4992" y="88209"/>
                </a:lnTo>
                <a:lnTo>
                  <a:pt x="18605" y="108394"/>
                </a:lnTo>
                <a:lnTo>
                  <a:pt x="38790" y="122007"/>
                </a:lnTo>
                <a:lnTo>
                  <a:pt x="63500" y="127000"/>
                </a:lnTo>
                <a:lnTo>
                  <a:pt x="88209" y="122007"/>
                </a:lnTo>
                <a:lnTo>
                  <a:pt x="108394" y="108394"/>
                </a:lnTo>
                <a:lnTo>
                  <a:pt x="122007" y="88209"/>
                </a:lnTo>
                <a:lnTo>
                  <a:pt x="124998" y="73406"/>
                </a:lnTo>
                <a:lnTo>
                  <a:pt x="63500" y="73406"/>
                </a:lnTo>
                <a:lnTo>
                  <a:pt x="63500" y="53593"/>
                </a:lnTo>
                <a:lnTo>
                  <a:pt x="124998" y="53593"/>
                </a:lnTo>
                <a:lnTo>
                  <a:pt x="122007" y="38790"/>
                </a:lnTo>
                <a:lnTo>
                  <a:pt x="108394" y="18605"/>
                </a:lnTo>
                <a:lnTo>
                  <a:pt x="88209" y="4992"/>
                </a:lnTo>
                <a:lnTo>
                  <a:pt x="63500" y="0"/>
                </a:lnTo>
                <a:close/>
              </a:path>
              <a:path w="1090929" h="127000">
                <a:moveTo>
                  <a:pt x="124998" y="53593"/>
                </a:moveTo>
                <a:lnTo>
                  <a:pt x="63500" y="53593"/>
                </a:lnTo>
                <a:lnTo>
                  <a:pt x="63500" y="73406"/>
                </a:lnTo>
                <a:lnTo>
                  <a:pt x="124998" y="73406"/>
                </a:lnTo>
                <a:lnTo>
                  <a:pt x="127000" y="63500"/>
                </a:lnTo>
                <a:lnTo>
                  <a:pt x="124998" y="53593"/>
                </a:lnTo>
                <a:close/>
              </a:path>
              <a:path w="1090929" h="127000">
                <a:moveTo>
                  <a:pt x="1090549" y="53593"/>
                </a:moveTo>
                <a:lnTo>
                  <a:pt x="124998" y="53593"/>
                </a:lnTo>
                <a:lnTo>
                  <a:pt x="127000" y="63500"/>
                </a:lnTo>
                <a:lnTo>
                  <a:pt x="124998" y="73406"/>
                </a:lnTo>
                <a:lnTo>
                  <a:pt x="1090549" y="73406"/>
                </a:lnTo>
                <a:lnTo>
                  <a:pt x="1090549" y="53593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726804" y="6420152"/>
            <a:ext cx="259079" cy="209032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43815" marR="0" lvl="0" indent="0" algn="l" defTabSz="4572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3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UKIJ CJK"/>
                <a:ea typeface="+mn-ea"/>
                <a:cs typeface="UKIJ CJK"/>
              </a:rPr>
              <a:pPr marL="43815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KIJ CJK"/>
              <a:ea typeface="+mn-ea"/>
              <a:cs typeface="UKIJ CJK"/>
            </a:endParaRPr>
          </a:p>
        </p:txBody>
      </p:sp>
    </p:spTree>
    <p:extLst>
      <p:ext uri="{BB962C8B-B14F-4D97-AF65-F5344CB8AC3E}">
        <p14:creationId xmlns:p14="http://schemas.microsoft.com/office/powerpoint/2010/main" val="1958457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橢圓 66"/>
          <p:cNvSpPr/>
          <p:nvPr/>
        </p:nvSpPr>
        <p:spPr>
          <a:xfrm>
            <a:off x="4901099" y="3315172"/>
            <a:ext cx="193431" cy="17584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5145278" y="3123702"/>
            <a:ext cx="193431" cy="17584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9" name="圖片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651" y="4548369"/>
            <a:ext cx="4771485" cy="2017183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548247" y="5979479"/>
            <a:ext cx="68333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6E5A4-6F02-4954-B984-4BDD5131641A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842" y="751079"/>
            <a:ext cx="2259192" cy="1280271"/>
          </a:xfrm>
          <a:prstGeom prst="rect">
            <a:avLst/>
          </a:prstGeom>
        </p:spPr>
      </p:pic>
      <p:cxnSp>
        <p:nvCxnSpPr>
          <p:cNvPr id="19" name="肘形接點 18"/>
          <p:cNvCxnSpPr>
            <a:cxnSpLocks/>
            <a:stCxn id="33" idx="6"/>
          </p:cNvCxnSpPr>
          <p:nvPr/>
        </p:nvCxnSpPr>
        <p:spPr>
          <a:xfrm>
            <a:off x="5338709" y="3211625"/>
            <a:ext cx="2711706" cy="739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4"/>
          <a:srcRect l="18666"/>
          <a:stretch/>
        </p:blipFill>
        <p:spPr>
          <a:xfrm>
            <a:off x="4635951" y="2573871"/>
            <a:ext cx="679172" cy="72604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4426314" y="3241837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中華基地台</a:t>
            </a:r>
          </a:p>
        </p:txBody>
      </p:sp>
      <p:cxnSp>
        <p:nvCxnSpPr>
          <p:cNvPr id="50" name="直線單箭頭接點 49"/>
          <p:cNvCxnSpPr/>
          <p:nvPr/>
        </p:nvCxnSpPr>
        <p:spPr>
          <a:xfrm>
            <a:off x="5060207" y="2006334"/>
            <a:ext cx="0" cy="56753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/>
          <p:cNvSpPr txBox="1"/>
          <p:nvPr/>
        </p:nvSpPr>
        <p:spPr>
          <a:xfrm>
            <a:off x="5433375" y="2925623"/>
            <a:ext cx="829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NB-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IoT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5051756" y="2151603"/>
            <a:ext cx="829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Internet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953707" y="69387"/>
            <a:ext cx="90138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精準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灌溉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系統架構 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700" y="2936894"/>
            <a:ext cx="1341566" cy="1975425"/>
          </a:xfrm>
          <a:prstGeom prst="rect">
            <a:avLst/>
          </a:prstGeom>
        </p:spPr>
      </p:pic>
      <p:sp>
        <p:nvSpPr>
          <p:cNvPr id="62" name="文字方塊 61"/>
          <p:cNvSpPr txBox="1"/>
          <p:nvPr/>
        </p:nvSpPr>
        <p:spPr>
          <a:xfrm>
            <a:off x="6688822" y="4018386"/>
            <a:ext cx="95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土壤三合一感測器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1664208" y="4029962"/>
            <a:ext cx="2762107" cy="1699307"/>
            <a:chOff x="3944730" y="3647022"/>
            <a:chExt cx="2676203" cy="169930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6"/>
            <a:srcRect r="11745"/>
            <a:stretch/>
          </p:blipFill>
          <p:spPr>
            <a:xfrm>
              <a:off x="3944730" y="3647022"/>
              <a:ext cx="2676203" cy="1699307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4462128" y="3647022"/>
              <a:ext cx="270739" cy="781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cxnSp>
        <p:nvCxnSpPr>
          <p:cNvPr id="64" name="肘形接點 63"/>
          <p:cNvCxnSpPr>
            <a:stCxn id="81" idx="0"/>
            <a:endCxn id="48" idx="2"/>
          </p:cNvCxnSpPr>
          <p:nvPr/>
        </p:nvCxnSpPr>
        <p:spPr>
          <a:xfrm rot="5400000" flipH="1" flipV="1">
            <a:off x="3023261" y="2837996"/>
            <a:ext cx="1293713" cy="2655395"/>
          </a:xfrm>
          <a:prstGeom prst="bentConnector3">
            <a:avLst>
              <a:gd name="adj1" fmla="val 74215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橢圓 80"/>
          <p:cNvSpPr/>
          <p:nvPr/>
        </p:nvSpPr>
        <p:spPr>
          <a:xfrm>
            <a:off x="2245704" y="4812548"/>
            <a:ext cx="193431" cy="17584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2815534" y="3567969"/>
            <a:ext cx="1258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NB-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IoT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5" name="直線接點 84"/>
          <p:cNvCxnSpPr/>
          <p:nvPr/>
        </p:nvCxnSpPr>
        <p:spPr>
          <a:xfrm>
            <a:off x="4389142" y="4655205"/>
            <a:ext cx="1253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4389142" y="5386094"/>
            <a:ext cx="1253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4" descr="http://www.ntuh.gov.tw/urology/patient/file/image/our_customers_2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6098" y="1122763"/>
            <a:ext cx="870805" cy="65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圖片 99" descr="畫面剪輯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38" y="1308623"/>
            <a:ext cx="334997" cy="361207"/>
          </a:xfrm>
          <a:prstGeom prst="rect">
            <a:avLst/>
          </a:prstGeom>
        </p:spPr>
      </p:pic>
      <p:cxnSp>
        <p:nvCxnSpPr>
          <p:cNvPr id="102" name="直線單箭頭接點 101"/>
          <p:cNvCxnSpPr/>
          <p:nvPr/>
        </p:nvCxnSpPr>
        <p:spPr>
          <a:xfrm>
            <a:off x="5775152" y="1482466"/>
            <a:ext cx="90000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6736840" y="1773835"/>
            <a:ext cx="829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使用者</a:t>
            </a:r>
          </a:p>
        </p:txBody>
      </p:sp>
      <p:sp>
        <p:nvSpPr>
          <p:cNvPr id="107" name="文字方塊 106"/>
          <p:cNvSpPr txBox="1"/>
          <p:nvPr/>
        </p:nvSpPr>
        <p:spPr>
          <a:xfrm>
            <a:off x="4631332" y="4370655"/>
            <a:ext cx="829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水管</a:t>
            </a:r>
          </a:p>
        </p:txBody>
      </p:sp>
      <p:sp>
        <p:nvSpPr>
          <p:cNvPr id="108" name="文字方塊 107"/>
          <p:cNvSpPr txBox="1"/>
          <p:nvPr/>
        </p:nvSpPr>
        <p:spPr>
          <a:xfrm>
            <a:off x="4631332" y="5073179"/>
            <a:ext cx="829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水管</a:t>
            </a:r>
          </a:p>
        </p:txBody>
      </p:sp>
      <p:grpSp>
        <p:nvGrpSpPr>
          <p:cNvPr id="111" name="群組 110"/>
          <p:cNvGrpSpPr/>
          <p:nvPr/>
        </p:nvGrpSpPr>
        <p:grpSpPr>
          <a:xfrm>
            <a:off x="3885468" y="1838638"/>
            <a:ext cx="920277" cy="672310"/>
            <a:chOff x="1734239" y="5049559"/>
            <a:chExt cx="920277" cy="672310"/>
          </a:xfrm>
        </p:grpSpPr>
        <p:pic>
          <p:nvPicPr>
            <p:cNvPr id="112" name="圖片 111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4239" y="5049559"/>
              <a:ext cx="403337" cy="431217"/>
            </a:xfrm>
            <a:prstGeom prst="rect">
              <a:avLst/>
            </a:prstGeom>
          </p:spPr>
        </p:pic>
        <p:sp>
          <p:nvSpPr>
            <p:cNvPr id="113" name="文字方塊 112"/>
            <p:cNvSpPr txBox="1"/>
            <p:nvPr/>
          </p:nvSpPr>
          <p:spPr>
            <a:xfrm>
              <a:off x="1949765" y="5245933"/>
              <a:ext cx="704751" cy="475936"/>
            </a:xfrm>
            <a:prstGeom prst="rect">
              <a:avLst/>
            </a:prstGeom>
            <a:noFill/>
          </p:spPr>
          <p:txBody>
            <a:bodyPr wrap="none" lIns="77505" tIns="38753" rIns="77505" bIns="38753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92" b="1" i="0" u="none" strike="noStrike" kern="1200" cap="none" spc="0" normalizeH="0" baseline="0" noProof="0" dirty="0">
                  <a:ln>
                    <a:noFill/>
                  </a:ln>
                  <a:solidFill>
                    <a:srgbClr val="90C226">
                      <a:lumMod val="75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Rule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92" b="1" i="0" u="none" strike="noStrike" kern="1200" cap="none" spc="0" normalizeH="0" baseline="0" noProof="0" dirty="0">
                  <a:ln>
                    <a:noFill/>
                  </a:ln>
                  <a:solidFill>
                    <a:srgbClr val="90C226">
                      <a:lumMod val="75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Engine</a:t>
              </a:r>
              <a:endParaRPr kumimoji="0" lang="zh-TW" altLang="en-US" sz="1292" b="1" i="0" u="none" strike="noStrike" kern="1200" cap="none" spc="0" normalizeH="0" baseline="0" noProof="0" dirty="0">
                <a:ln>
                  <a:noFill/>
                </a:ln>
                <a:solidFill>
                  <a:srgbClr val="90C226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cxnSp>
        <p:nvCxnSpPr>
          <p:cNvPr id="114" name="直線單箭頭接點 113"/>
          <p:cNvCxnSpPr/>
          <p:nvPr/>
        </p:nvCxnSpPr>
        <p:spPr>
          <a:xfrm>
            <a:off x="4897034" y="2006334"/>
            <a:ext cx="0" cy="56753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D9389546-74CA-4FAC-9324-DE6DFB38AB1A}"/>
              </a:ext>
            </a:extLst>
          </p:cNvPr>
          <p:cNvSpPr/>
          <p:nvPr/>
        </p:nvSpPr>
        <p:spPr>
          <a:xfrm>
            <a:off x="9218139" y="3895276"/>
            <a:ext cx="101399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TW" sz="1600" b="1" cap="none" spc="0" dirty="0">
                <a:ln/>
                <a:solidFill>
                  <a:schemeClr val="accent4"/>
                </a:solidFill>
                <a:effectLst/>
              </a:rPr>
              <a:t>1.</a:t>
            </a:r>
            <a:r>
              <a:rPr lang="zh-TW" altLang="en-US" sz="1600" b="1" cap="none" spc="0" dirty="0">
                <a:ln/>
                <a:solidFill>
                  <a:schemeClr val="accent4"/>
                </a:solidFill>
                <a:effectLst/>
              </a:rPr>
              <a:t>感知土壤溫溼度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76DD0A-909A-4BD1-B1E8-31CA7818A4E9}"/>
              </a:ext>
            </a:extLst>
          </p:cNvPr>
          <p:cNvSpPr/>
          <p:nvPr/>
        </p:nvSpPr>
        <p:spPr>
          <a:xfrm>
            <a:off x="6189159" y="2811813"/>
            <a:ext cx="14510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2.NB-IOT</a:t>
            </a:r>
            <a:r>
              <a:rPr lang="zh-TW" alt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傳輸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AC9664-E9EB-48FC-9F87-6FC78866F7A8}"/>
              </a:ext>
            </a:extLst>
          </p:cNvPr>
          <p:cNvSpPr/>
          <p:nvPr/>
        </p:nvSpPr>
        <p:spPr>
          <a:xfrm>
            <a:off x="2534142" y="2227517"/>
            <a:ext cx="16113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3.</a:t>
            </a:r>
            <a:r>
              <a:rPr lang="zh-TW" alt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決策分析引擎</a:t>
            </a:r>
            <a:endParaRPr lang="zh-TW" altLang="en-US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7CAED12-DBAF-489D-98F1-6EA9BED08336}"/>
              </a:ext>
            </a:extLst>
          </p:cNvPr>
          <p:cNvSpPr/>
          <p:nvPr/>
        </p:nvSpPr>
        <p:spPr>
          <a:xfrm>
            <a:off x="3588842" y="5754445"/>
            <a:ext cx="16113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4.</a:t>
            </a:r>
            <a:r>
              <a:rPr lang="zh-TW" altLang="en-US" sz="1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精準灌溉控制</a:t>
            </a:r>
          </a:p>
        </p:txBody>
      </p:sp>
    </p:spTree>
    <p:extLst>
      <p:ext uri="{BB962C8B-B14F-4D97-AF65-F5344CB8AC3E}">
        <p14:creationId xmlns:p14="http://schemas.microsoft.com/office/powerpoint/2010/main" val="3445242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792335" y="6477914"/>
            <a:ext cx="155575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1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18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1938" y="81816"/>
            <a:ext cx="9338184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zh-TW" altLang="en-US" sz="4400" spc="-5" dirty="0">
                <a:solidFill>
                  <a:srgbClr val="90C226"/>
                </a:solidFill>
              </a:rPr>
              <a:t>精準灌溉</a:t>
            </a:r>
            <a:r>
              <a:rPr lang="en-US" altLang="zh-TW" sz="4400" spc="190" dirty="0"/>
              <a:t>- </a:t>
            </a:r>
            <a:r>
              <a:rPr lang="zh-TW" altLang="en-US" spc="-10" dirty="0"/>
              <a:t> </a:t>
            </a:r>
            <a:r>
              <a:rPr lang="zh-TW" altLang="en-US" spc="30" dirty="0"/>
              <a:t>灌溉系统圖資</a:t>
            </a:r>
            <a:r>
              <a:rPr sz="2400" spc="185" dirty="0"/>
              <a:t>- </a:t>
            </a:r>
            <a:r>
              <a:rPr sz="2400" spc="-10" dirty="0"/>
              <a:t>Graphical</a:t>
            </a:r>
            <a:r>
              <a:rPr sz="2400" spc="-25" dirty="0"/>
              <a:t> </a:t>
            </a:r>
            <a:r>
              <a:rPr sz="2400" spc="-15" dirty="0"/>
              <a:t>Presentation</a:t>
            </a:r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438912" y="1818134"/>
            <a:ext cx="10149840" cy="5039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1355" y="625869"/>
            <a:ext cx="9664954" cy="1156727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marR="0" lvl="0" indent="-287020" algn="l" defTabSz="457200" rtl="0" eaLnBrk="1" fontAlgn="auto" latinLnBrk="0" hangingPunct="1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lang="zh-TW" alt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監測溝渠水位</a:t>
            </a:r>
            <a:r>
              <a:rPr kumimoji="0" lang="zh-TW" altLang="en-US" sz="1400" b="0" i="0" u="none" strike="noStrike" kern="1200" cap="none" spc="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並估算水流量</a:t>
            </a:r>
            <a:r>
              <a:rPr kumimoji="0" lang="en-US" altLang="zh-TW" sz="1400" b="0" i="0" u="none" strike="noStrike" kern="1200" cap="none" spc="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(</a:t>
            </a:r>
            <a:r>
              <a:rPr kumimoji="0" sz="1400" b="0" i="0" u="none" strike="noStrike" kern="1200" cap="none" spc="2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Monitoring</a:t>
            </a:r>
            <a:r>
              <a:rPr kumimoji="0" sz="1400" b="0" i="0" u="none" strike="noStrike" kern="1200" cap="none" spc="2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：</a:t>
            </a:r>
            <a:r>
              <a:rPr kumimoji="0" sz="1400" b="0" i="0" u="none" strike="noStrike" kern="1200" cap="none" spc="2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Ditch</a:t>
            </a: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water level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and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estimating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water</a:t>
            </a:r>
            <a:r>
              <a:rPr kumimoji="0" sz="1400" b="0" i="0" u="none" strike="noStrike" kern="1200" cap="none" spc="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flow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299085" marR="0" lvl="0" indent="-287020" algn="l" defTabSz="457200" rtl="0" eaLnBrk="1" fontAlgn="auto" latinLnBrk="0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lang="zh-TW" altLang="en-US" sz="18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控制溝門開度</a:t>
            </a:r>
            <a:r>
              <a:rPr kumimoji="0" lang="en-US" altLang="zh-TW" sz="14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(Controlling</a:t>
            </a:r>
            <a:r>
              <a:rPr kumimoji="0" lang="zh-TW" altLang="en-US" sz="14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4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Opening </a:t>
            </a:r>
            <a:r>
              <a:rPr kumimoji="0" lang="en-US" altLang="zh-TW" sz="14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percentage </a:t>
            </a:r>
            <a:r>
              <a:rPr kumimoji="0" lang="en-US" altLang="zh-TW" sz="14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of </a:t>
            </a:r>
            <a:r>
              <a:rPr kumimoji="0" lang="en-US" altLang="zh-TW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the </a:t>
            </a:r>
            <a:r>
              <a:rPr kumimoji="0" lang="en-US" altLang="zh-TW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ditch</a:t>
            </a:r>
            <a:r>
              <a:rPr kumimoji="0" lang="en-US" altLang="zh-TW" sz="14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gate)</a:t>
            </a:r>
            <a:endParaRPr kumimoji="0" lang="zh-TW" altLang="en-US" sz="1400" b="0" i="0" u="none" strike="noStrike" kern="1200" cap="none" spc="1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Noto Sans CJK JP Medium"/>
              <a:ea typeface="微軟正黑體" panose="020B0604030504040204" pitchFamily="34" charset="-120"/>
              <a:cs typeface="Noto Sans CJK JP Medium"/>
            </a:endParaRPr>
          </a:p>
          <a:p>
            <a:pPr marL="299085" marR="0" lvl="0" indent="-287020" algn="l" defTabSz="457200" rtl="0" eaLnBrk="1" fontAlgn="auto" latinLnBrk="0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lang="zh-TW" altLang="en-US" sz="18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專家決策優化</a:t>
            </a:r>
            <a:r>
              <a:rPr kumimoji="0" lang="zh-TW" altLang="en-US" sz="14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灌溉需求的建議</a:t>
            </a:r>
            <a:r>
              <a:rPr kumimoji="0" lang="en-US" altLang="zh-TW" sz="14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(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Expert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decision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：Suggestions </a:t>
            </a: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of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the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optimized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irrigation</a:t>
            </a:r>
            <a:r>
              <a:rPr kumimoji="0" sz="1400" b="0" i="0" u="none" strike="noStrike" kern="1200" cap="none" spc="1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requirement</a:t>
            </a:r>
            <a:r>
              <a:rPr kumimoji="0" lang="en-US" altLang="zh-TW" sz="1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)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.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51492" y="6465214"/>
            <a:ext cx="180975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18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2759" y="337185"/>
            <a:ext cx="8629650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zh-TW" altLang="en-US" sz="4400" spc="-5" dirty="0">
                <a:solidFill>
                  <a:srgbClr val="90C226"/>
                </a:solidFill>
              </a:rPr>
              <a:t>精準灌溉</a:t>
            </a:r>
            <a:r>
              <a:rPr sz="4000" spc="190" dirty="0"/>
              <a:t>-</a:t>
            </a:r>
            <a:r>
              <a:rPr lang="zh-TW" altLang="en-US" spc="30" dirty="0"/>
              <a:t>灌溉</a:t>
            </a:r>
            <a:r>
              <a:rPr lang="zh-TW" altLang="en-US" spc="30"/>
              <a:t>系统架構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05287" y="1269811"/>
            <a:ext cx="9787122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 </a:t>
            </a:r>
            <a:r>
              <a:rPr kumimoji="0" lang="zh-TW" altLang="en-US" sz="2800" b="0" i="0" u="none" strike="noStrike" kern="1200" cap="none" spc="-5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Arial"/>
              </a:rPr>
              <a:t>水稻田間</a:t>
            </a:r>
            <a:r>
              <a:rPr kumimoji="0" lang="en-US" altLang="zh-TW" sz="2800" b="0" i="0" u="none" strike="noStrike" kern="1200" cap="none" spc="-5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Arial"/>
              </a:rPr>
              <a:t>(</a:t>
            </a:r>
            <a:r>
              <a:rPr kumimoji="0" lang="en-US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Paddy</a:t>
            </a:r>
            <a:r>
              <a:rPr kumimoji="0" lang="en-US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lang="en-US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field</a:t>
            </a:r>
            <a:r>
              <a:rPr kumimoji="0" lang="en-US" altLang="zh-TW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微軟正黑體" panose="020B0604030504040204" pitchFamily="34" charset="-120"/>
                <a:cs typeface="Carlito"/>
              </a:rPr>
              <a:t>)-</a:t>
            </a:r>
            <a:r>
              <a:rPr kumimoji="0" lang="zh-TW" altLang="en-US" sz="20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rlito"/>
                <a:ea typeface="微軟正黑體" panose="020B0604030504040204" pitchFamily="34" charset="-120"/>
                <a:cs typeface="Carlito"/>
              </a:rPr>
              <a:t>超音波感知水位，決策系統判斷，灌溉閘門控制進水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932" y="1804181"/>
            <a:ext cx="10195560" cy="4839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4037" y="3318072"/>
            <a:ext cx="792480" cy="221856"/>
          </a:xfrm>
          <a:prstGeom prst="rect">
            <a:avLst/>
          </a:prstGeom>
          <a:solidFill>
            <a:srgbClr val="BEBEBE"/>
          </a:solidFill>
        </p:spPr>
        <p:txBody>
          <a:bodyPr vert="horz" wrap="square" lIns="0" tIns="36830" rIns="0" bIns="0" rtlCol="0">
            <a:spAutoFit/>
          </a:bodyPr>
          <a:lstStyle/>
          <a:p>
            <a:pPr marL="102870" marR="0" lvl="0" indent="0" algn="l" defTabSz="457200" rtl="0" eaLnBrk="1" fontAlgn="auto" latinLnBrk="0" hangingPunct="1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Irrigation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55670" y="2060164"/>
            <a:ext cx="2052955" cy="33791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9845" rIns="0" bIns="0" rtlCol="0">
            <a:spAutoFit/>
          </a:bodyPr>
          <a:lstStyle/>
          <a:p>
            <a:pPr marL="228600" marR="0" lvl="0" indent="0" algn="l" defTabSz="457200" rtl="0" eaLnBrk="1" fontAlgn="auto" latinLnBrk="0" hangingPunct="1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Normal</a:t>
            </a:r>
            <a:r>
              <a:rPr kumimoji="0" sz="2000" b="1" i="0" u="none" strike="noStrike" kern="1200" cap="none" spc="-4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Season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96000" y="4180981"/>
            <a:ext cx="1295400" cy="407163"/>
          </a:xfrm>
          <a:prstGeom prst="rect">
            <a:avLst/>
          </a:prstGeom>
          <a:solidFill>
            <a:srgbClr val="FFFFFF"/>
          </a:solidFill>
          <a:ln w="12192">
            <a:solidFill>
              <a:srgbClr val="A4A4A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73050" marR="125095" lvl="0" indent="-139065" algn="l" defTabSz="457200" rtl="0" eaLnBrk="1" fontAlgn="auto" latinLnBrk="0" hangingPunct="1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ultrasonic</a:t>
            </a:r>
            <a:r>
              <a:rPr kumimoji="0" sz="1200" b="1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2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water  level</a:t>
            </a:r>
            <a:r>
              <a:rPr kumimoji="0" sz="12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sensor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6000" y="3525860"/>
            <a:ext cx="1626235" cy="22185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6830" rIns="0" bIns="0" rtlCol="0">
            <a:spAutoFit/>
          </a:bodyPr>
          <a:lstStyle/>
          <a:p>
            <a:pPr marL="243204" marR="0" lvl="0" indent="0" algn="l" defTabSz="457200" rtl="0" eaLnBrk="1" fontAlgn="auto" latinLnBrk="0" hangingPunct="1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</a:t>
            </a:r>
            <a:r>
              <a:rPr kumimoji="0" sz="12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transmission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42016" y="3567415"/>
            <a:ext cx="975360" cy="22249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 marR="0" lvl="0" indent="0" algn="l" defTabSz="457200" rtl="0" eaLnBrk="1" fontAlgn="auto" latinLnBrk="0" hangingPunct="1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evaporation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00160" y="3556540"/>
            <a:ext cx="1858010" cy="214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88620" marR="380365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tell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gent  decision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the</a:t>
            </a:r>
            <a:r>
              <a:rPr kumimoji="0" sz="1800" b="1" i="0" u="none" strike="noStrike" kern="1200" cap="none" spc="-4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26634" y="5445698"/>
            <a:ext cx="1163320" cy="22249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90805" marR="0" lvl="0" indent="0" algn="l" defTabSz="457200" rtl="0" eaLnBrk="1" fontAlgn="auto" latinLnBrk="0" hangingPunct="1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irrigation</a:t>
            </a:r>
            <a:r>
              <a:rPr kumimoji="0" sz="12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ditch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20064" y="5201147"/>
            <a:ext cx="1132840" cy="276225"/>
          </a:xfrm>
          <a:custGeom>
            <a:avLst/>
            <a:gdLst/>
            <a:ahLst/>
            <a:cxnLst/>
            <a:rect l="l" t="t" r="r" b="b"/>
            <a:pathLst>
              <a:path w="1132839" h="276225">
                <a:moveTo>
                  <a:pt x="1132332" y="0"/>
                </a:moveTo>
                <a:lnTo>
                  <a:pt x="0" y="0"/>
                </a:lnTo>
                <a:lnTo>
                  <a:pt x="0" y="275843"/>
                </a:lnTo>
                <a:lnTo>
                  <a:pt x="1132332" y="275843"/>
                </a:lnTo>
                <a:lnTo>
                  <a:pt x="1132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77280" y="6149008"/>
            <a:ext cx="1132840" cy="21287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92075" marR="0" lvl="0" indent="0" algn="l" defTabSz="457200" rtl="0" eaLnBrk="1" fontAlgn="auto" latinLnBrk="0" hangingPunct="1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微軟正黑體" panose="020B0604030504040204" pitchFamily="34" charset="-120"/>
                <a:cs typeface="Carlito"/>
              </a:rPr>
              <a:t>排水溝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281106" y="5218424"/>
            <a:ext cx="1272540" cy="307975"/>
          </a:xfrm>
          <a:custGeom>
            <a:avLst/>
            <a:gdLst/>
            <a:ahLst/>
            <a:cxnLst/>
            <a:rect l="l" t="t" r="r" b="b"/>
            <a:pathLst>
              <a:path w="1272539" h="307975">
                <a:moveTo>
                  <a:pt x="1272539" y="0"/>
                </a:moveTo>
                <a:lnTo>
                  <a:pt x="0" y="0"/>
                </a:lnTo>
                <a:lnTo>
                  <a:pt x="0" y="307848"/>
                </a:lnTo>
                <a:lnTo>
                  <a:pt x="1272539" y="307848"/>
                </a:lnTo>
                <a:lnTo>
                  <a:pt x="12725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63211" y="5201411"/>
            <a:ext cx="1272540" cy="259686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90805" marR="0" lvl="0" indent="0" algn="l" defTabSz="457200" rtl="0" eaLnBrk="1" fontAlgn="auto" latinLnBrk="0" hangingPunct="1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frame</a:t>
            </a:r>
            <a:r>
              <a:rPr kumimoji="0" sz="1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leakage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8602091" y="6361887"/>
            <a:ext cx="288925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微軟正黑體" panose="020B0604030504040204" pitchFamily="34" charset="-120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1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55768" y="6502539"/>
            <a:ext cx="1595755" cy="17953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 marR="0" lvl="0" indent="0" algn="l" defTabSz="457200" rtl="0" eaLnBrk="1" fontAlgn="auto" latinLnBrk="0" hangingPunct="1">
              <a:lnSpc>
                <a:spcPts val="1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ponding 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depth 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(3CM)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2760" y="345440"/>
            <a:ext cx="8463915" cy="68993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4400" spc="-5" dirty="0">
                <a:solidFill>
                  <a:srgbClr val="90C226"/>
                </a:solidFill>
              </a:rPr>
              <a:t>精準灌溉</a:t>
            </a:r>
            <a:r>
              <a:rPr lang="en-US" altLang="zh-TW" sz="4400" spc="190" dirty="0"/>
              <a:t>-</a:t>
            </a:r>
            <a:r>
              <a:rPr lang="zh-TW" altLang="en-US" sz="3200" b="1" spc="30" dirty="0"/>
              <a:t>灌溉系统</a:t>
            </a:r>
            <a:r>
              <a:rPr lang="en-US" altLang="zh-TW" sz="3200" b="1" spc="30" dirty="0"/>
              <a:t>(</a:t>
            </a:r>
            <a:r>
              <a:rPr lang="zh-TW" altLang="en-US" sz="3200" b="1" spc="30" dirty="0"/>
              <a:t>雨季關閉 </a:t>
            </a:r>
            <a:r>
              <a:rPr lang="en-US" altLang="zh-TW" sz="3200" b="1" spc="30" dirty="0"/>
              <a:t>vs </a:t>
            </a:r>
            <a:r>
              <a:rPr lang="zh-TW" altLang="en-US" sz="3200" b="1" spc="30" dirty="0"/>
              <a:t>日常開啟</a:t>
            </a:r>
            <a:r>
              <a:rPr lang="en-US" altLang="zh-TW" sz="3200" b="1" spc="30" dirty="0"/>
              <a:t>)</a:t>
            </a:r>
            <a:endParaRPr sz="4400" b="1" dirty="0"/>
          </a:p>
        </p:txBody>
      </p:sp>
      <p:sp>
        <p:nvSpPr>
          <p:cNvPr id="4" name="object 4"/>
          <p:cNvSpPr txBox="1"/>
          <p:nvPr/>
        </p:nvSpPr>
        <p:spPr>
          <a:xfrm>
            <a:off x="2244243" y="1839831"/>
            <a:ext cx="1823085" cy="410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Paddy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field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9956" y="1398017"/>
            <a:ext cx="5344669" cy="49194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7420" y="1639824"/>
            <a:ext cx="2034539" cy="33727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220345" marR="0" lvl="0" indent="0" algn="l" defTabSz="457200" rtl="0" eaLnBrk="1" fontAlgn="auto" latinLnBrk="0" hangingPunct="1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Raining</a:t>
            </a:r>
            <a:r>
              <a:rPr kumimoji="0" sz="20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Season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9956" y="2863107"/>
            <a:ext cx="844550" cy="221856"/>
          </a:xfrm>
          <a:prstGeom prst="rect">
            <a:avLst/>
          </a:prstGeom>
          <a:solidFill>
            <a:srgbClr val="BEBEBE"/>
          </a:solidFill>
        </p:spPr>
        <p:txBody>
          <a:bodyPr vert="horz" wrap="square" lIns="0" tIns="36830" rIns="0" bIns="0" rtlCol="0">
            <a:spAutoFit/>
          </a:bodyPr>
          <a:lstStyle/>
          <a:p>
            <a:pPr marL="128270" marR="0" lvl="0" indent="0" algn="l" defTabSz="457200" rtl="0" eaLnBrk="1" fontAlgn="auto" latinLnBrk="0" hangingPunct="1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Irrigation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3392" y="4904880"/>
            <a:ext cx="1164590" cy="22185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6830" rIns="0" bIns="0" rtlCol="0">
            <a:spAutoFit/>
          </a:bodyPr>
          <a:lstStyle/>
          <a:p>
            <a:pPr marL="90805" marR="0" lvl="0" indent="0" algn="l" defTabSz="457200" rtl="0" eaLnBrk="1" fontAlgn="auto" latinLnBrk="0" hangingPunct="1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微軟正黑體" panose="020B0604030504040204" pitchFamily="34" charset="-120"/>
                <a:cs typeface="Carlito"/>
              </a:rPr>
              <a:t>溝渠水道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05070" y="5564480"/>
            <a:ext cx="1132840" cy="22249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91440" marR="0" lvl="0" indent="0" algn="l" defTabSz="457200" rtl="0" eaLnBrk="1" fontAlgn="auto" latinLnBrk="0" hangingPunct="1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微軟正黑體" panose="020B0604030504040204" pitchFamily="34" charset="-120"/>
                <a:cs typeface="Carlito"/>
              </a:rPr>
              <a:t>排水溝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67328" y="3318105"/>
            <a:ext cx="1858010" cy="214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87985" marR="380365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tell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gent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decision 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the</a:t>
            </a:r>
            <a:r>
              <a:rPr kumimoji="0" sz="1800" b="1" i="0" u="none" strike="noStrike" kern="1200" cap="none" spc="-4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8602091" y="6361887"/>
            <a:ext cx="288925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微軟正黑體" panose="020B0604030504040204" pitchFamily="34" charset="-120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1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38185F97-2024-4A1B-8AB4-9F622BDC0E19}"/>
              </a:ext>
            </a:extLst>
          </p:cNvPr>
          <p:cNvSpPr/>
          <p:nvPr/>
        </p:nvSpPr>
        <p:spPr>
          <a:xfrm>
            <a:off x="5982542" y="1398016"/>
            <a:ext cx="5687335" cy="4963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D2346AD0-2A42-4D7C-9AAE-51AE02176457}"/>
              </a:ext>
            </a:extLst>
          </p:cNvPr>
          <p:cNvSpPr txBox="1"/>
          <p:nvPr/>
        </p:nvSpPr>
        <p:spPr>
          <a:xfrm>
            <a:off x="5994717" y="2773493"/>
            <a:ext cx="766006" cy="222497"/>
          </a:xfrm>
          <a:prstGeom prst="rect">
            <a:avLst/>
          </a:prstGeom>
          <a:solidFill>
            <a:srgbClr val="BEBEBE"/>
          </a:solidFill>
        </p:spPr>
        <p:txBody>
          <a:bodyPr vert="horz" wrap="square" lIns="0" tIns="37465" rIns="0" bIns="0" rtlCol="0">
            <a:spAutoFit/>
          </a:bodyPr>
          <a:lstStyle/>
          <a:p>
            <a:pPr marL="119380" marR="0" lvl="0" indent="0" algn="l" defTabSz="457200" rtl="0" eaLnBrk="1" fontAlgn="auto" latinLnBrk="0" hangingPunct="1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Irrigation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312AF6CA-BCB8-44D8-979E-AB985D80656B}"/>
              </a:ext>
            </a:extLst>
          </p:cNvPr>
          <p:cNvSpPr txBox="1"/>
          <p:nvPr/>
        </p:nvSpPr>
        <p:spPr>
          <a:xfrm>
            <a:off x="9411997" y="5459984"/>
            <a:ext cx="971225" cy="406522"/>
          </a:xfrm>
          <a:prstGeom prst="rect">
            <a:avLst/>
          </a:prstGeom>
          <a:solidFill>
            <a:srgbClr val="FFFFFF"/>
          </a:solidFill>
          <a:ln w="12192">
            <a:solidFill>
              <a:srgbClr val="A4A4A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78435" marR="171450" lvl="0" indent="53340" algn="l" defTabSz="457200" rtl="0" eaLnBrk="1" fontAlgn="auto" latinLnBrk="0" hangingPunct="1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微軟正黑體" panose="020B0604030504040204" pitchFamily="34" charset="-120"/>
                <a:cs typeface="Carlito"/>
              </a:rPr>
              <a:t>土壤溼度感測器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A9EACAC0-989C-429E-A9FC-1B9D39695A61}"/>
              </a:ext>
            </a:extLst>
          </p:cNvPr>
          <p:cNvSpPr txBox="1"/>
          <p:nvPr/>
        </p:nvSpPr>
        <p:spPr>
          <a:xfrm>
            <a:off x="10030758" y="4200469"/>
            <a:ext cx="163911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marR="14478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tell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gent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decision 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the</a:t>
            </a:r>
            <a:r>
              <a:rPr kumimoji="0" sz="1800" b="1" i="0" u="none" strike="noStrike" kern="1200" cap="none" spc="-8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D23F20A7-9BB8-4461-9879-67961DF4770E}"/>
              </a:ext>
            </a:extLst>
          </p:cNvPr>
          <p:cNvSpPr txBox="1">
            <a:spLocks/>
          </p:cNvSpPr>
          <p:nvPr/>
        </p:nvSpPr>
        <p:spPr>
          <a:xfrm>
            <a:off x="8916254" y="6514287"/>
            <a:ext cx="12716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微軟正黑體" panose="020B0604030504040204" pitchFamily="34" charset="-120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1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02336" y="186637"/>
            <a:ext cx="11091495" cy="1320800"/>
          </a:xfrm>
        </p:spPr>
        <p:txBody>
          <a:bodyPr>
            <a:normAutofit/>
          </a:bodyPr>
          <a:lstStyle/>
          <a:p>
            <a:r>
              <a:rPr lang="zh-TW" altLang="en-US" sz="4000" b="1" dirty="0">
                <a:solidFill>
                  <a:srgbClr val="002060"/>
                </a:solidFill>
              </a:rPr>
              <a:t>物聯網平台價值</a:t>
            </a:r>
            <a:r>
              <a:rPr lang="en-US" altLang="zh-TW" sz="4400" b="1" dirty="0">
                <a:solidFill>
                  <a:srgbClr val="002060"/>
                </a:solidFill>
              </a:rPr>
              <a:t>-</a:t>
            </a:r>
            <a:r>
              <a:rPr lang="zh-TW" altLang="en-US" sz="3200" b="1" dirty="0">
                <a:solidFill>
                  <a:srgbClr val="FF0000"/>
                </a:solidFill>
              </a:rPr>
              <a:t>垂直整合</a:t>
            </a:r>
            <a:r>
              <a:rPr lang="en-US" altLang="zh-TW" sz="3200" b="1" dirty="0">
                <a:solidFill>
                  <a:srgbClr val="FF0000"/>
                </a:solidFill>
              </a:rPr>
              <a:t>\</a:t>
            </a:r>
            <a:r>
              <a:rPr lang="zh-TW" altLang="en-US" sz="3200" b="1" dirty="0">
                <a:solidFill>
                  <a:srgbClr val="FF0000"/>
                </a:solidFill>
              </a:rPr>
              <a:t>跨域協作</a:t>
            </a:r>
            <a:r>
              <a:rPr lang="en-US" altLang="zh-TW" sz="3200" b="1" dirty="0">
                <a:solidFill>
                  <a:srgbClr val="FF0000"/>
                </a:solidFill>
              </a:rPr>
              <a:t>\</a:t>
            </a:r>
            <a:r>
              <a:rPr lang="zh-TW" altLang="en-US" sz="3200" b="1" dirty="0">
                <a:solidFill>
                  <a:srgbClr val="FF0000"/>
                </a:solidFill>
              </a:rPr>
              <a:t>開放平台</a:t>
            </a:r>
            <a:r>
              <a:rPr lang="en-US" altLang="zh-TW" sz="3200" b="1" dirty="0">
                <a:solidFill>
                  <a:srgbClr val="FF0000"/>
                </a:solidFill>
              </a:rPr>
              <a:t>\</a:t>
            </a:r>
            <a:r>
              <a:rPr lang="zh-TW" altLang="en-US" sz="3200" b="1" dirty="0">
                <a:solidFill>
                  <a:srgbClr val="FF0000"/>
                </a:solidFill>
              </a:rPr>
              <a:t>共享經濟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3E9937-24CE-4797-9C77-4332796F8419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61283"/>
              </p:ext>
            </p:extLst>
          </p:nvPr>
        </p:nvGraphicFramePr>
        <p:xfrm>
          <a:off x="876173" y="1266859"/>
          <a:ext cx="2667472" cy="4851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237482"/>
              </p:ext>
            </p:extLst>
          </p:nvPr>
        </p:nvGraphicFramePr>
        <p:xfrm>
          <a:off x="5179907" y="1255743"/>
          <a:ext cx="2667472" cy="4851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內容版面配置區 1"/>
          <p:cNvSpPr txBox="1">
            <a:spLocks/>
          </p:cNvSpPr>
          <p:nvPr/>
        </p:nvSpPr>
        <p:spPr bwMode="gray">
          <a:xfrm>
            <a:off x="7248180" y="1546388"/>
            <a:ext cx="4357294" cy="465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normAutofit/>
          </a:bodyPr>
          <a:lstStyle>
            <a:lvl1pPr marL="292356" indent="-292356" algn="l" rtl="0" eaLnBrk="1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2383" b="0">
                <a:solidFill>
                  <a:srgbClr val="161616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586431" indent="-294076" algn="l" rtl="0" eaLnBrk="1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ebdings" pitchFamily="18" charset="2"/>
              <a:buChar char="4"/>
              <a:defRPr sz="2383" b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defRPr>
            </a:lvl2pPr>
            <a:lvl3pPr marL="868469" indent="-282037" algn="l" rtl="0" eaLnBrk="1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ebdings" pitchFamily="18" charset="2"/>
              <a:buChar char="8"/>
              <a:defRPr sz="2167">
                <a:solidFill>
                  <a:srgbClr val="161616"/>
                </a:solidFill>
                <a:latin typeface="微軟正黑體" pitchFamily="34" charset="-120"/>
                <a:ea typeface="微軟正黑體" pitchFamily="34" charset="-120"/>
              </a:defRPr>
            </a:lvl3pPr>
            <a:lvl4pPr marL="1162543" indent="-294076" algn="l" rtl="0" eaLnBrk="1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950">
                <a:solidFill>
                  <a:srgbClr val="161616"/>
                </a:solidFill>
                <a:latin typeface="微軟正黑體" pitchFamily="34" charset="-120"/>
                <a:ea typeface="微軟正黑體" pitchFamily="34" charset="-120"/>
              </a:defRPr>
            </a:lvl4pPr>
            <a:lvl5pPr marL="1454899" indent="-292356" algn="l" rtl="0" eaLnBrk="1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1733">
                <a:solidFill>
                  <a:srgbClr val="161616"/>
                </a:solidFill>
                <a:latin typeface="微軟正黑體" pitchFamily="34" charset="-120"/>
                <a:ea typeface="微軟正黑體" pitchFamily="34" charset="-120"/>
              </a:defRPr>
            </a:lvl5pPr>
            <a:lvl6pPr marL="2724066" indent="-24764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733">
                <a:solidFill>
                  <a:schemeClr val="tx1"/>
                </a:solidFill>
                <a:latin typeface="Arial" charset="0"/>
              </a:defRPr>
            </a:lvl6pPr>
            <a:lvl7pPr marL="3219351" indent="-24764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733">
                <a:solidFill>
                  <a:schemeClr val="tx1"/>
                </a:solidFill>
                <a:latin typeface="Arial" charset="0"/>
              </a:defRPr>
            </a:lvl7pPr>
            <a:lvl8pPr marL="3714636" indent="-24764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733">
                <a:solidFill>
                  <a:schemeClr val="tx1"/>
                </a:solidFill>
                <a:latin typeface="Arial" charset="0"/>
              </a:defRPr>
            </a:lvl8pPr>
            <a:lvl9pPr marL="4209920" indent="-24764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733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92356" marR="0" lvl="0" indent="-292356" algn="l" defTabSz="457200" rtl="0" eaLnBrk="1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2C3C43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讓有使用</a:t>
            </a:r>
            <a:r>
              <a:rPr kumimoji="0" lang="en-US" altLang="zh-TW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IoT</a:t>
            </a:r>
            <a:r>
              <a:rPr kumimoji="0" lang="en-US" altLang="zh-TW" sz="2200" b="1" i="0" u="none" strike="noStrike" kern="120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平台的產業鏈較具有優勢</a:t>
            </a:r>
            <a:r>
              <a:rPr kumimoji="0" lang="en-US" altLang="zh-TW" sz="1431" b="1" i="0" u="none" strike="noStrike" kern="120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</a:t>
            </a:r>
            <a:r>
              <a:rPr kumimoji="0" lang="zh-TW" altLang="en-US" sz="1431" b="1" i="0" u="none" strike="noStrike" kern="120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專業分工</a:t>
            </a:r>
            <a:r>
              <a:rPr kumimoji="0" lang="en-US" altLang="zh-TW" sz="1431" b="1" i="0" u="none" strike="noStrike" kern="120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en-US" altLang="zh-TW" sz="2200" b="1" i="0" u="none" strike="noStrike" kern="1200" cap="none" spc="0" normalizeH="0" baseline="0" noProof="0" dirty="0">
              <a:ln>
                <a:noFill/>
              </a:ln>
              <a:solidFill>
                <a:srgbClr val="161616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586431" marR="0" lvl="1" indent="-294076" algn="l" defTabSz="457200" rtl="0" eaLnBrk="1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2C3C43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硬體設備商</a:t>
            </a: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：專注本業製造，降低服務</a:t>
            </a: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營運成本</a:t>
            </a:r>
            <a:endParaRPr kumimoji="0" lang="en-US" altLang="zh-TW" sz="2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586431" marR="0" lvl="1" indent="-294076" algn="l" defTabSz="457200" rtl="0" eaLnBrk="1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2C3C43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軟體服務商</a:t>
            </a: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：快速簡易</a:t>
            </a: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納管設備</a:t>
            </a: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資料，管理通信資源</a:t>
            </a:r>
            <a:endParaRPr kumimoji="0" lang="en-US" altLang="zh-TW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586431" marR="0" lvl="1" indent="-294076" algn="l" defTabSz="457200" rtl="0" eaLnBrk="1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2C3C43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彈性共用雲端資源</a:t>
            </a: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：</a:t>
            </a:r>
            <a:endParaRPr kumimoji="0" lang="en-US" altLang="zh-TW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868469" marR="0" lvl="2" indent="-282037" algn="l" defTabSz="457200" rtl="0" eaLnBrk="1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2C3C43"/>
              </a:buClr>
              <a:buSzTx/>
              <a:buFont typeface="Webdings" pitchFamily="18" charset="2"/>
              <a:buChar char="8"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資安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、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巨量資料儲存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、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分析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(AI)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等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9" name="Picture 14" descr="D:\TL\研發工作\IoT服務平台\研發項目\前台網站\人因\ICON\icon6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9" t="24198" r="20818" b="29123"/>
          <a:stretch/>
        </p:blipFill>
        <p:spPr bwMode="auto">
          <a:xfrm>
            <a:off x="871220" y="3476803"/>
            <a:ext cx="566401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TL\研發工作\IoT服務平台\研發項目\前台網站\人因\ICON\icon4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0" t="29840" r="29348" b="26591"/>
          <a:stretch/>
        </p:blipFill>
        <p:spPr bwMode="auto">
          <a:xfrm>
            <a:off x="5903762" y="2073266"/>
            <a:ext cx="399342" cy="44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:\Users\puc\Desktop\圖\icon\IoT\city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00" y="2017365"/>
            <a:ext cx="533987" cy="4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puc\Desktop\圖\icon\IoT\factory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38" y="2037462"/>
            <a:ext cx="444990" cy="44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C:\Users\puc\Desktop\圖\icon\IoT\fleet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1" y="2648146"/>
            <a:ext cx="542886" cy="33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C:\Users\puc\Desktop\圖\icon\IoT\home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01" y="2487372"/>
            <a:ext cx="453888" cy="47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icons.iconarchive.com/icons/icons8/ios7/128/Industry-Infrared-Beam-Sensor-icon.png"/>
          <p:cNvPicPr>
            <a:picLocks noChangeAspect="1" noChangeArrowheads="1"/>
          </p:cNvPicPr>
          <p:nvPr/>
        </p:nvPicPr>
        <p:blipFill>
          <a:blip r:embed="rId1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92" y="4702213"/>
            <a:ext cx="431999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www.iconsdb.com/icons/preview/gray/speedometer-xxl.png"/>
          <p:cNvPicPr>
            <a:picLocks noChangeAspect="1" noChangeArrowheads="1"/>
          </p:cNvPicPr>
          <p:nvPr/>
        </p:nvPicPr>
        <p:blipFill>
          <a:blip r:embed="rId1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97" y="4668983"/>
            <a:ext cx="465231" cy="46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www.contina.com/img/cloud-hosting.png"/>
          <p:cNvPicPr>
            <a:picLocks noChangeAspect="1" noChangeArrowheads="1"/>
          </p:cNvPicPr>
          <p:nvPr/>
        </p:nvPicPr>
        <p:blipFill>
          <a:blip r:embed="rId2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202" y="2924830"/>
            <a:ext cx="498462" cy="49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:\TL\研發工作\IoT服務平台\研發項目\前台網站\人因\ICON\icon7.png"/>
          <p:cNvPicPr>
            <a:picLocks noChangeAspect="1" noChangeArrowheads="1"/>
          </p:cNvPicPr>
          <p:nvPr/>
        </p:nvPicPr>
        <p:blipFill rotWithShape="1">
          <a:blip r:embed="rId21" cstate="print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9" t="21452" r="19976" b="27719"/>
          <a:stretch/>
        </p:blipFill>
        <p:spPr bwMode="auto">
          <a:xfrm>
            <a:off x="5832841" y="4668982"/>
            <a:ext cx="541185" cy="46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向右箭號 18"/>
          <p:cNvSpPr/>
          <p:nvPr/>
        </p:nvSpPr>
        <p:spPr bwMode="auto">
          <a:xfrm>
            <a:off x="3431478" y="3536055"/>
            <a:ext cx="2171525" cy="33809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6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0" name="Picture 14" descr="D:\TL\研發工作\IoT服務平台\研發項目\前台網站\人因\ICON\icon6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9" t="24198" r="20818" b="29123"/>
          <a:stretch/>
        </p:blipFill>
        <p:spPr bwMode="auto">
          <a:xfrm>
            <a:off x="5820234" y="3830136"/>
            <a:ext cx="566401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E52757A-2463-478B-A655-1D0C86EA7340}"/>
              </a:ext>
            </a:extLst>
          </p:cNvPr>
          <p:cNvSpPr/>
          <p:nvPr/>
        </p:nvSpPr>
        <p:spPr>
          <a:xfrm>
            <a:off x="3307196" y="2958412"/>
            <a:ext cx="277031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cs typeface="+mj-cs"/>
              </a:rPr>
              <a:t>生態系統</a:t>
            </a:r>
            <a:endParaRPr lang="en-US" altLang="zh-TW" sz="3200" b="1" dirty="0">
              <a:solidFill>
                <a:srgbClr val="FF0000"/>
              </a:solidFill>
              <a:cs typeface="+mj-cs"/>
            </a:endParaRPr>
          </a:p>
          <a:p>
            <a:endParaRPr lang="en-US" altLang="zh-TW" sz="2800" b="1" dirty="0">
              <a:solidFill>
                <a:srgbClr val="0000FF"/>
              </a:solidFill>
              <a:cs typeface="+mj-cs"/>
            </a:endParaRPr>
          </a:p>
          <a:p>
            <a:r>
              <a:rPr lang="en-US" altLang="zh-TW" sz="2800" b="1" dirty="0">
                <a:solidFill>
                  <a:srgbClr val="0000FF"/>
                </a:solidFill>
                <a:cs typeface="+mj-cs"/>
              </a:rPr>
              <a:t>communicate X</a:t>
            </a:r>
            <a:endParaRPr lang="zh-TW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09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0936" y="-34087"/>
            <a:ext cx="11311128" cy="6857998"/>
            <a:chOff x="0" y="0"/>
            <a:chExt cx="9144000" cy="6857998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61772" y="792480"/>
              <a:ext cx="4110228" cy="25389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61772" y="3915155"/>
              <a:ext cx="2706624" cy="23942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669791" y="4393691"/>
              <a:ext cx="2068067" cy="19156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044702" y="5127497"/>
              <a:ext cx="1007744" cy="721360"/>
            </a:xfrm>
            <a:custGeom>
              <a:avLst/>
              <a:gdLst/>
              <a:ahLst/>
              <a:cxnLst/>
              <a:rect l="l" t="t" r="r" b="b"/>
              <a:pathLst>
                <a:path w="1007744" h="721360">
                  <a:moveTo>
                    <a:pt x="0" y="360425"/>
                  </a:moveTo>
                  <a:lnTo>
                    <a:pt x="2956" y="321162"/>
                  </a:lnTo>
                  <a:lnTo>
                    <a:pt x="11619" y="283120"/>
                  </a:lnTo>
                  <a:lnTo>
                    <a:pt x="25682" y="246522"/>
                  </a:lnTo>
                  <a:lnTo>
                    <a:pt x="44837" y="211586"/>
                  </a:lnTo>
                  <a:lnTo>
                    <a:pt x="68777" y="178533"/>
                  </a:lnTo>
                  <a:lnTo>
                    <a:pt x="97194" y="147584"/>
                  </a:lnTo>
                  <a:lnTo>
                    <a:pt x="129781" y="118957"/>
                  </a:lnTo>
                  <a:lnTo>
                    <a:pt x="166230" y="92874"/>
                  </a:lnTo>
                  <a:lnTo>
                    <a:pt x="206233" y="69555"/>
                  </a:lnTo>
                  <a:lnTo>
                    <a:pt x="249484" y="49219"/>
                  </a:lnTo>
                  <a:lnTo>
                    <a:pt x="295674" y="32087"/>
                  </a:lnTo>
                  <a:lnTo>
                    <a:pt x="344497" y="18379"/>
                  </a:lnTo>
                  <a:lnTo>
                    <a:pt x="395644" y="8315"/>
                  </a:lnTo>
                  <a:lnTo>
                    <a:pt x="448808" y="2115"/>
                  </a:lnTo>
                  <a:lnTo>
                    <a:pt x="503681" y="0"/>
                  </a:lnTo>
                  <a:lnTo>
                    <a:pt x="558555" y="2115"/>
                  </a:lnTo>
                  <a:lnTo>
                    <a:pt x="611719" y="8315"/>
                  </a:lnTo>
                  <a:lnTo>
                    <a:pt x="662866" y="18379"/>
                  </a:lnTo>
                  <a:lnTo>
                    <a:pt x="711689" y="32087"/>
                  </a:lnTo>
                  <a:lnTo>
                    <a:pt x="757879" y="49219"/>
                  </a:lnTo>
                  <a:lnTo>
                    <a:pt x="801130" y="69555"/>
                  </a:lnTo>
                  <a:lnTo>
                    <a:pt x="841133" y="92874"/>
                  </a:lnTo>
                  <a:lnTo>
                    <a:pt x="877582" y="118957"/>
                  </a:lnTo>
                  <a:lnTo>
                    <a:pt x="910169" y="147584"/>
                  </a:lnTo>
                  <a:lnTo>
                    <a:pt x="938586" y="178533"/>
                  </a:lnTo>
                  <a:lnTo>
                    <a:pt x="962526" y="211586"/>
                  </a:lnTo>
                  <a:lnTo>
                    <a:pt x="981681" y="246522"/>
                  </a:lnTo>
                  <a:lnTo>
                    <a:pt x="995744" y="283120"/>
                  </a:lnTo>
                  <a:lnTo>
                    <a:pt x="1004407" y="321162"/>
                  </a:lnTo>
                  <a:lnTo>
                    <a:pt x="1007364" y="360425"/>
                  </a:lnTo>
                  <a:lnTo>
                    <a:pt x="1004407" y="399698"/>
                  </a:lnTo>
                  <a:lnTo>
                    <a:pt x="995744" y="437746"/>
                  </a:lnTo>
                  <a:lnTo>
                    <a:pt x="981681" y="474349"/>
                  </a:lnTo>
                  <a:lnTo>
                    <a:pt x="962526" y="509287"/>
                  </a:lnTo>
                  <a:lnTo>
                    <a:pt x="938586" y="542340"/>
                  </a:lnTo>
                  <a:lnTo>
                    <a:pt x="910169" y="573289"/>
                  </a:lnTo>
                  <a:lnTo>
                    <a:pt x="877582" y="601914"/>
                  </a:lnTo>
                  <a:lnTo>
                    <a:pt x="841133" y="627994"/>
                  </a:lnTo>
                  <a:lnTo>
                    <a:pt x="801130" y="651311"/>
                  </a:lnTo>
                  <a:lnTo>
                    <a:pt x="757879" y="671643"/>
                  </a:lnTo>
                  <a:lnTo>
                    <a:pt x="711689" y="688772"/>
                  </a:lnTo>
                  <a:lnTo>
                    <a:pt x="662866" y="702477"/>
                  </a:lnTo>
                  <a:lnTo>
                    <a:pt x="611719" y="712538"/>
                  </a:lnTo>
                  <a:lnTo>
                    <a:pt x="558555" y="718737"/>
                  </a:lnTo>
                  <a:lnTo>
                    <a:pt x="503681" y="720851"/>
                  </a:lnTo>
                  <a:lnTo>
                    <a:pt x="448808" y="718737"/>
                  </a:lnTo>
                  <a:lnTo>
                    <a:pt x="395644" y="712538"/>
                  </a:lnTo>
                  <a:lnTo>
                    <a:pt x="344497" y="702477"/>
                  </a:lnTo>
                  <a:lnTo>
                    <a:pt x="295674" y="688772"/>
                  </a:lnTo>
                  <a:lnTo>
                    <a:pt x="249484" y="671643"/>
                  </a:lnTo>
                  <a:lnTo>
                    <a:pt x="206233" y="651311"/>
                  </a:lnTo>
                  <a:lnTo>
                    <a:pt x="166230" y="627994"/>
                  </a:lnTo>
                  <a:lnTo>
                    <a:pt x="129781" y="601914"/>
                  </a:lnTo>
                  <a:lnTo>
                    <a:pt x="97194" y="573289"/>
                  </a:lnTo>
                  <a:lnTo>
                    <a:pt x="68777" y="542340"/>
                  </a:lnTo>
                  <a:lnTo>
                    <a:pt x="44837" y="509287"/>
                  </a:lnTo>
                  <a:lnTo>
                    <a:pt x="25682" y="474349"/>
                  </a:lnTo>
                  <a:lnTo>
                    <a:pt x="11619" y="437746"/>
                  </a:lnTo>
                  <a:lnTo>
                    <a:pt x="2956" y="399698"/>
                  </a:lnTo>
                  <a:lnTo>
                    <a:pt x="0" y="360425"/>
                  </a:lnTo>
                  <a:close/>
                </a:path>
              </a:pathLst>
            </a:custGeom>
            <a:ln w="502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052066" y="5375741"/>
              <a:ext cx="1584325" cy="226060"/>
            </a:xfrm>
            <a:custGeom>
              <a:avLst/>
              <a:gdLst/>
              <a:ahLst/>
              <a:cxnLst/>
              <a:rect l="l" t="t" r="r" b="b"/>
              <a:pathLst>
                <a:path w="1584325" h="226060">
                  <a:moveTo>
                    <a:pt x="1484484" y="112944"/>
                  </a:moveTo>
                  <a:lnTo>
                    <a:pt x="1370837" y="179238"/>
                  </a:lnTo>
                  <a:lnTo>
                    <a:pt x="1363410" y="185866"/>
                  </a:lnTo>
                  <a:lnTo>
                    <a:pt x="1359233" y="194538"/>
                  </a:lnTo>
                  <a:lnTo>
                    <a:pt x="1358604" y="204159"/>
                  </a:lnTo>
                  <a:lnTo>
                    <a:pt x="1361820" y="213630"/>
                  </a:lnTo>
                  <a:lnTo>
                    <a:pt x="1368448" y="221084"/>
                  </a:lnTo>
                  <a:lnTo>
                    <a:pt x="1377124" y="225271"/>
                  </a:lnTo>
                  <a:lnTo>
                    <a:pt x="1386752" y="225897"/>
                  </a:lnTo>
                  <a:lnTo>
                    <a:pt x="1396237" y="222672"/>
                  </a:lnTo>
                  <a:lnTo>
                    <a:pt x="1541221" y="138090"/>
                  </a:lnTo>
                  <a:lnTo>
                    <a:pt x="1534413" y="138090"/>
                  </a:lnTo>
                  <a:lnTo>
                    <a:pt x="1534413" y="134661"/>
                  </a:lnTo>
                  <a:lnTo>
                    <a:pt x="1521713" y="134661"/>
                  </a:lnTo>
                  <a:lnTo>
                    <a:pt x="1484484" y="112944"/>
                  </a:lnTo>
                  <a:close/>
                </a:path>
                <a:path w="1584325" h="226060">
                  <a:moveTo>
                    <a:pt x="1441377" y="87798"/>
                  </a:moveTo>
                  <a:lnTo>
                    <a:pt x="0" y="87798"/>
                  </a:lnTo>
                  <a:lnTo>
                    <a:pt x="0" y="138090"/>
                  </a:lnTo>
                  <a:lnTo>
                    <a:pt x="1441377" y="138090"/>
                  </a:lnTo>
                  <a:lnTo>
                    <a:pt x="1484484" y="112944"/>
                  </a:lnTo>
                  <a:lnTo>
                    <a:pt x="1441377" y="87798"/>
                  </a:lnTo>
                  <a:close/>
                </a:path>
                <a:path w="1584325" h="226060">
                  <a:moveTo>
                    <a:pt x="1541221" y="87798"/>
                  </a:moveTo>
                  <a:lnTo>
                    <a:pt x="1534413" y="87798"/>
                  </a:lnTo>
                  <a:lnTo>
                    <a:pt x="1534413" y="138090"/>
                  </a:lnTo>
                  <a:lnTo>
                    <a:pt x="1541221" y="138090"/>
                  </a:lnTo>
                  <a:lnTo>
                    <a:pt x="1584324" y="112944"/>
                  </a:lnTo>
                  <a:lnTo>
                    <a:pt x="1541221" y="87798"/>
                  </a:lnTo>
                  <a:close/>
                </a:path>
                <a:path w="1584325" h="226060">
                  <a:moveTo>
                    <a:pt x="1521713" y="91227"/>
                  </a:moveTo>
                  <a:lnTo>
                    <a:pt x="1484484" y="112944"/>
                  </a:lnTo>
                  <a:lnTo>
                    <a:pt x="1521713" y="134661"/>
                  </a:lnTo>
                  <a:lnTo>
                    <a:pt x="1521713" y="91227"/>
                  </a:lnTo>
                  <a:close/>
                </a:path>
                <a:path w="1584325" h="226060">
                  <a:moveTo>
                    <a:pt x="1534413" y="91227"/>
                  </a:moveTo>
                  <a:lnTo>
                    <a:pt x="1521713" y="91227"/>
                  </a:lnTo>
                  <a:lnTo>
                    <a:pt x="1521713" y="134661"/>
                  </a:lnTo>
                  <a:lnTo>
                    <a:pt x="1534413" y="134661"/>
                  </a:lnTo>
                  <a:lnTo>
                    <a:pt x="1534413" y="91227"/>
                  </a:lnTo>
                  <a:close/>
                </a:path>
                <a:path w="1584325" h="226060">
                  <a:moveTo>
                    <a:pt x="1386752" y="0"/>
                  </a:moveTo>
                  <a:lnTo>
                    <a:pt x="1377124" y="629"/>
                  </a:lnTo>
                  <a:lnTo>
                    <a:pt x="1368448" y="4806"/>
                  </a:lnTo>
                  <a:lnTo>
                    <a:pt x="1361820" y="12233"/>
                  </a:lnTo>
                  <a:lnTo>
                    <a:pt x="1358604" y="21718"/>
                  </a:lnTo>
                  <a:lnTo>
                    <a:pt x="1359233" y="31347"/>
                  </a:lnTo>
                  <a:lnTo>
                    <a:pt x="1363410" y="40022"/>
                  </a:lnTo>
                  <a:lnTo>
                    <a:pt x="1370837" y="46650"/>
                  </a:lnTo>
                  <a:lnTo>
                    <a:pt x="1484484" y="112944"/>
                  </a:lnTo>
                  <a:lnTo>
                    <a:pt x="1521713" y="91227"/>
                  </a:lnTo>
                  <a:lnTo>
                    <a:pt x="1534413" y="91227"/>
                  </a:lnTo>
                  <a:lnTo>
                    <a:pt x="1534413" y="87798"/>
                  </a:lnTo>
                  <a:lnTo>
                    <a:pt x="1541221" y="87798"/>
                  </a:lnTo>
                  <a:lnTo>
                    <a:pt x="1396237" y="3216"/>
                  </a:lnTo>
                  <a:lnTo>
                    <a:pt x="13867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771257" y="3980623"/>
              <a:ext cx="2016252" cy="23942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83276" y="34089"/>
            <a:ext cx="7775497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zh-TW" altLang="en-US" sz="4400" spc="-5" dirty="0">
                <a:solidFill>
                  <a:srgbClr val="90C226"/>
                </a:solidFill>
              </a:rPr>
              <a:t>精準灌溉</a:t>
            </a:r>
            <a:r>
              <a:rPr lang="en-US" altLang="zh-TW" sz="4400" spc="190" dirty="0"/>
              <a:t>- </a:t>
            </a:r>
            <a:r>
              <a:rPr lang="zh-TW" altLang="en-US" spc="-10" dirty="0"/>
              <a:t> </a:t>
            </a:r>
            <a:r>
              <a:rPr lang="zh-TW" altLang="en-US" spc="30" dirty="0"/>
              <a:t>灌溉系统實景</a:t>
            </a:r>
            <a:endParaRPr sz="2400" dirty="0"/>
          </a:p>
        </p:txBody>
      </p:sp>
      <p:grpSp>
        <p:nvGrpSpPr>
          <p:cNvPr id="11" name="object 11"/>
          <p:cNvGrpSpPr/>
          <p:nvPr/>
        </p:nvGrpSpPr>
        <p:grpSpPr>
          <a:xfrm>
            <a:off x="1408176" y="756666"/>
            <a:ext cx="9242821" cy="6098084"/>
            <a:chOff x="-278654" y="792480"/>
            <a:chExt cx="9242821" cy="6098084"/>
          </a:xfrm>
        </p:grpSpPr>
        <p:sp>
          <p:nvSpPr>
            <p:cNvPr id="12" name="object 12"/>
            <p:cNvSpPr/>
            <p:nvPr/>
          </p:nvSpPr>
          <p:spPr>
            <a:xfrm>
              <a:off x="-278654" y="6398514"/>
              <a:ext cx="8859535" cy="492050"/>
            </a:xfrm>
            <a:custGeom>
              <a:avLst/>
              <a:gdLst/>
              <a:ahLst/>
              <a:cxnLst/>
              <a:rect l="l" t="t" r="r" b="b"/>
              <a:pathLst>
                <a:path w="7680959" h="344804">
                  <a:moveTo>
                    <a:pt x="5160264" y="338328"/>
                  </a:moveTo>
                  <a:lnTo>
                    <a:pt x="7680959" y="338328"/>
                  </a:lnTo>
                  <a:lnTo>
                    <a:pt x="7680959" y="0"/>
                  </a:lnTo>
                  <a:lnTo>
                    <a:pt x="5160264" y="0"/>
                  </a:lnTo>
                  <a:lnTo>
                    <a:pt x="5160264" y="338328"/>
                  </a:lnTo>
                  <a:close/>
                </a:path>
                <a:path w="7680959" h="344804">
                  <a:moveTo>
                    <a:pt x="0" y="344424"/>
                  </a:moveTo>
                  <a:lnTo>
                    <a:pt x="4753356" y="344424"/>
                  </a:lnTo>
                  <a:lnTo>
                    <a:pt x="4753356" y="6096"/>
                  </a:lnTo>
                  <a:lnTo>
                    <a:pt x="0" y="6096"/>
                  </a:lnTo>
                  <a:lnTo>
                    <a:pt x="0" y="344424"/>
                  </a:lnTo>
                  <a:close/>
                </a:path>
              </a:pathLst>
            </a:custGeom>
            <a:ln w="381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082539" y="792480"/>
              <a:ext cx="2002536" cy="25389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7171943" y="792480"/>
              <a:ext cx="1792224" cy="25389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769369" y="3432810"/>
            <a:ext cx="2991343" cy="285335"/>
          </a:xfrm>
          <a:prstGeom prst="rect">
            <a:avLst/>
          </a:prstGeom>
          <a:ln w="38100">
            <a:solidFill>
              <a:srgbClr val="2E5496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89560" marR="0" lvl="0" indent="0" algn="l" defTabSz="457200" rtl="0" eaLnBrk="1" fontAlgn="auto" latinLnBrk="0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圳溝門</a:t>
            </a:r>
            <a:r>
              <a:rPr kumimoji="0" lang="en-US" altLang="zh-TW" sz="16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(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Water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ditch</a:t>
            </a:r>
            <a:r>
              <a:rPr kumimoji="0" sz="1600" b="0" i="0" u="none" strike="noStrike" kern="1200" cap="none" spc="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gate</a:t>
            </a:r>
            <a:r>
              <a:rPr kumimoji="0" lang="en-US" altLang="zh-TW" sz="16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)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72768" y="6416346"/>
            <a:ext cx="5399304" cy="304571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田間灌溉閥門和水位感測器</a:t>
            </a:r>
            <a:r>
              <a:rPr kumimoji="0" lang="en-US" altLang="zh-TW" sz="11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(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Field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irrigation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Valves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and </a:t>
            </a:r>
            <a:r>
              <a:rPr kumimoji="0" sz="1100" b="0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water 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level</a:t>
            </a:r>
            <a:r>
              <a:rPr kumimoji="0" sz="1100" b="0" i="0" u="none" strike="noStrike" kern="1200" cap="none" spc="29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sensor</a:t>
            </a:r>
            <a:r>
              <a:rPr kumimoji="0" lang="en-US" altLang="zh-TW" sz="11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06640" y="6416346"/>
            <a:ext cx="2893449" cy="273793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雷射水位感測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Laser 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water level</a:t>
            </a:r>
            <a:r>
              <a:rPr kumimoji="0" sz="1200" b="0" i="0" u="none" strike="noStrike" kern="1200" cap="none" spc="1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 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sensor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51492" y="6465214"/>
            <a:ext cx="180975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19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66946" y="3476753"/>
            <a:ext cx="3348094" cy="286617"/>
          </a:xfrm>
          <a:prstGeom prst="rect">
            <a:avLst/>
          </a:prstGeom>
          <a:ln w="38100">
            <a:solidFill>
              <a:srgbClr val="2E5496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234950" marR="0" lvl="0" indent="0" algn="l" defTabSz="457200" rtl="0" eaLnBrk="1" fontAlgn="auto" latinLnBrk="0" hangingPunct="1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分水閘門</a:t>
            </a:r>
            <a:r>
              <a:rPr kumimoji="0" lang="en-US" altLang="zh-TW" sz="16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(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Water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divide</a:t>
            </a:r>
            <a:r>
              <a:rPr kumimoji="0" sz="1600" b="0" i="0" u="none" strike="noStrike" kern="1200" cap="none" spc="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gate</a:t>
            </a:r>
            <a:r>
              <a:rPr kumimoji="0" lang="en-US" altLang="zh-TW" sz="16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)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64136" y="1529652"/>
            <a:ext cx="5568696" cy="3594162"/>
            <a:chOff x="3052572" y="990958"/>
            <a:chExt cx="5568696" cy="4176925"/>
          </a:xfrm>
        </p:grpSpPr>
        <p:sp>
          <p:nvSpPr>
            <p:cNvPr id="3" name="object 3"/>
            <p:cNvSpPr/>
            <p:nvPr/>
          </p:nvSpPr>
          <p:spPr>
            <a:xfrm>
              <a:off x="6457188" y="2144267"/>
              <a:ext cx="2164080" cy="30236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087752" y="990958"/>
              <a:ext cx="3333623" cy="19508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052572" y="1005839"/>
              <a:ext cx="3333750" cy="1951355"/>
            </a:xfrm>
            <a:custGeom>
              <a:avLst/>
              <a:gdLst/>
              <a:ahLst/>
              <a:cxnLst/>
              <a:rect l="l" t="t" r="r" b="b"/>
              <a:pathLst>
                <a:path w="3333750" h="1951355">
                  <a:moveTo>
                    <a:pt x="0" y="267715"/>
                  </a:moveTo>
                  <a:lnTo>
                    <a:pt x="4314" y="219600"/>
                  </a:lnTo>
                  <a:lnTo>
                    <a:pt x="16752" y="174312"/>
                  </a:lnTo>
                  <a:lnTo>
                    <a:pt x="36557" y="132606"/>
                  </a:lnTo>
                  <a:lnTo>
                    <a:pt x="62972" y="95241"/>
                  </a:lnTo>
                  <a:lnTo>
                    <a:pt x="95241" y="62972"/>
                  </a:lnTo>
                  <a:lnTo>
                    <a:pt x="132606" y="36557"/>
                  </a:lnTo>
                  <a:lnTo>
                    <a:pt x="174312" y="16752"/>
                  </a:lnTo>
                  <a:lnTo>
                    <a:pt x="219600" y="4314"/>
                  </a:lnTo>
                  <a:lnTo>
                    <a:pt x="267715" y="0"/>
                  </a:lnTo>
                  <a:lnTo>
                    <a:pt x="1820672" y="0"/>
                  </a:lnTo>
                  <a:lnTo>
                    <a:pt x="2600960" y="0"/>
                  </a:lnTo>
                  <a:lnTo>
                    <a:pt x="2853436" y="0"/>
                  </a:lnTo>
                  <a:lnTo>
                    <a:pt x="2901551" y="4314"/>
                  </a:lnTo>
                  <a:lnTo>
                    <a:pt x="2946839" y="16752"/>
                  </a:lnTo>
                  <a:lnTo>
                    <a:pt x="2988545" y="36557"/>
                  </a:lnTo>
                  <a:lnTo>
                    <a:pt x="3025910" y="62972"/>
                  </a:lnTo>
                  <a:lnTo>
                    <a:pt x="3058179" y="95241"/>
                  </a:lnTo>
                  <a:lnTo>
                    <a:pt x="3084594" y="132606"/>
                  </a:lnTo>
                  <a:lnTo>
                    <a:pt x="3104399" y="174312"/>
                  </a:lnTo>
                  <a:lnTo>
                    <a:pt x="3116837" y="219600"/>
                  </a:lnTo>
                  <a:lnTo>
                    <a:pt x="3121152" y="267715"/>
                  </a:lnTo>
                  <a:lnTo>
                    <a:pt x="3121152" y="937006"/>
                  </a:lnTo>
                  <a:lnTo>
                    <a:pt x="3121152" y="1338580"/>
                  </a:lnTo>
                  <a:lnTo>
                    <a:pt x="3116837" y="1386695"/>
                  </a:lnTo>
                  <a:lnTo>
                    <a:pt x="3104399" y="1431983"/>
                  </a:lnTo>
                  <a:lnTo>
                    <a:pt x="3084594" y="1473689"/>
                  </a:lnTo>
                  <a:lnTo>
                    <a:pt x="3058179" y="1511054"/>
                  </a:lnTo>
                  <a:lnTo>
                    <a:pt x="3025910" y="1543323"/>
                  </a:lnTo>
                  <a:lnTo>
                    <a:pt x="2988545" y="1569738"/>
                  </a:lnTo>
                  <a:lnTo>
                    <a:pt x="2946839" y="1589543"/>
                  </a:lnTo>
                  <a:lnTo>
                    <a:pt x="2901551" y="1601981"/>
                  </a:lnTo>
                  <a:lnTo>
                    <a:pt x="2853436" y="1606296"/>
                  </a:lnTo>
                  <a:lnTo>
                    <a:pt x="2600960" y="1606296"/>
                  </a:lnTo>
                  <a:lnTo>
                    <a:pt x="3333623" y="1950847"/>
                  </a:lnTo>
                  <a:lnTo>
                    <a:pt x="1820672" y="1606296"/>
                  </a:lnTo>
                  <a:lnTo>
                    <a:pt x="267715" y="1606296"/>
                  </a:lnTo>
                  <a:lnTo>
                    <a:pt x="219600" y="1601981"/>
                  </a:lnTo>
                  <a:lnTo>
                    <a:pt x="174312" y="1589543"/>
                  </a:lnTo>
                  <a:lnTo>
                    <a:pt x="132606" y="1569738"/>
                  </a:lnTo>
                  <a:lnTo>
                    <a:pt x="95241" y="1543323"/>
                  </a:lnTo>
                  <a:lnTo>
                    <a:pt x="62972" y="1511054"/>
                  </a:lnTo>
                  <a:lnTo>
                    <a:pt x="36557" y="1473689"/>
                  </a:lnTo>
                  <a:lnTo>
                    <a:pt x="16752" y="1431983"/>
                  </a:lnTo>
                  <a:lnTo>
                    <a:pt x="4314" y="1386695"/>
                  </a:lnTo>
                  <a:lnTo>
                    <a:pt x="0" y="1338580"/>
                  </a:lnTo>
                  <a:lnTo>
                    <a:pt x="0" y="937006"/>
                  </a:lnTo>
                  <a:lnTo>
                    <a:pt x="0" y="267715"/>
                  </a:lnTo>
                  <a:close/>
                </a:path>
              </a:pathLst>
            </a:custGeom>
            <a:ln w="609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34305" y="1059306"/>
            <a:ext cx="27571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Soil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Moisture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content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of</a:t>
            </a:r>
            <a:r>
              <a:rPr kumimoji="0" sz="1600" b="0" i="0" u="none" strike="noStrike" kern="1200" cap="none" spc="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dry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05933" y="1631960"/>
            <a:ext cx="2763520" cy="99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field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is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under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standard, 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suggest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to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increase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the 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opening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percentage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of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the 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ditch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gate,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estimate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to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close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in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4hrs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61743" y="1475232"/>
            <a:ext cx="6211570" cy="3121660"/>
            <a:chOff x="237743" y="1475232"/>
            <a:chExt cx="6211570" cy="3121660"/>
          </a:xfrm>
        </p:grpSpPr>
        <p:sp>
          <p:nvSpPr>
            <p:cNvPr id="9" name="object 9"/>
            <p:cNvSpPr/>
            <p:nvPr/>
          </p:nvSpPr>
          <p:spPr>
            <a:xfrm>
              <a:off x="3334511" y="3744467"/>
              <a:ext cx="3111118" cy="8488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334511" y="3744467"/>
              <a:ext cx="3111500" cy="848994"/>
            </a:xfrm>
            <a:custGeom>
              <a:avLst/>
              <a:gdLst/>
              <a:ahLst/>
              <a:cxnLst/>
              <a:rect l="l" t="t" r="r" b="b"/>
              <a:pathLst>
                <a:path w="3111500" h="848995">
                  <a:moveTo>
                    <a:pt x="0" y="141477"/>
                  </a:moveTo>
                  <a:lnTo>
                    <a:pt x="7215" y="96771"/>
                  </a:lnTo>
                  <a:lnTo>
                    <a:pt x="27306" y="57936"/>
                  </a:lnTo>
                  <a:lnTo>
                    <a:pt x="57936" y="27306"/>
                  </a:lnTo>
                  <a:lnTo>
                    <a:pt x="96771" y="7215"/>
                  </a:lnTo>
                  <a:lnTo>
                    <a:pt x="141477" y="0"/>
                  </a:lnTo>
                  <a:lnTo>
                    <a:pt x="1702435" y="0"/>
                  </a:lnTo>
                  <a:lnTo>
                    <a:pt x="2432050" y="0"/>
                  </a:lnTo>
                  <a:lnTo>
                    <a:pt x="2776982" y="0"/>
                  </a:lnTo>
                  <a:lnTo>
                    <a:pt x="2821688" y="7215"/>
                  </a:lnTo>
                  <a:lnTo>
                    <a:pt x="2860523" y="27306"/>
                  </a:lnTo>
                  <a:lnTo>
                    <a:pt x="2891153" y="57936"/>
                  </a:lnTo>
                  <a:lnTo>
                    <a:pt x="2911244" y="96771"/>
                  </a:lnTo>
                  <a:lnTo>
                    <a:pt x="2918460" y="141477"/>
                  </a:lnTo>
                  <a:lnTo>
                    <a:pt x="3111118" y="185165"/>
                  </a:lnTo>
                  <a:lnTo>
                    <a:pt x="2918460" y="353694"/>
                  </a:lnTo>
                  <a:lnTo>
                    <a:pt x="2918460" y="707389"/>
                  </a:lnTo>
                  <a:lnTo>
                    <a:pt x="2911244" y="752096"/>
                  </a:lnTo>
                  <a:lnTo>
                    <a:pt x="2891153" y="790931"/>
                  </a:lnTo>
                  <a:lnTo>
                    <a:pt x="2860523" y="821561"/>
                  </a:lnTo>
                  <a:lnTo>
                    <a:pt x="2821688" y="841652"/>
                  </a:lnTo>
                  <a:lnTo>
                    <a:pt x="2776982" y="848867"/>
                  </a:lnTo>
                  <a:lnTo>
                    <a:pt x="2432050" y="848867"/>
                  </a:lnTo>
                  <a:lnTo>
                    <a:pt x="1702435" y="848867"/>
                  </a:lnTo>
                  <a:lnTo>
                    <a:pt x="141477" y="848867"/>
                  </a:lnTo>
                  <a:lnTo>
                    <a:pt x="96771" y="841652"/>
                  </a:lnTo>
                  <a:lnTo>
                    <a:pt x="57936" y="821561"/>
                  </a:lnTo>
                  <a:lnTo>
                    <a:pt x="27306" y="790931"/>
                  </a:lnTo>
                  <a:lnTo>
                    <a:pt x="7215" y="752096"/>
                  </a:lnTo>
                  <a:lnTo>
                    <a:pt x="0" y="707389"/>
                  </a:lnTo>
                  <a:lnTo>
                    <a:pt x="0" y="353694"/>
                  </a:lnTo>
                  <a:lnTo>
                    <a:pt x="0" y="141477"/>
                  </a:lnTo>
                  <a:close/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37743" y="1475232"/>
              <a:ext cx="2071116" cy="646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61743" y="1475233"/>
            <a:ext cx="2071370" cy="59503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539115" marR="103505" lvl="0" indent="-425450" algn="l" defTabSz="457200" rtl="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Farm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irrigator 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69 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years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old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11714" y="6427724"/>
            <a:ext cx="19304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20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78784" y="1759025"/>
            <a:ext cx="8407504" cy="4466082"/>
            <a:chOff x="254784" y="1813498"/>
            <a:chExt cx="8407504" cy="4466082"/>
          </a:xfrm>
        </p:grpSpPr>
        <p:sp>
          <p:nvSpPr>
            <p:cNvPr id="15" name="object 15"/>
            <p:cNvSpPr/>
            <p:nvPr/>
          </p:nvSpPr>
          <p:spPr>
            <a:xfrm>
              <a:off x="2136139" y="4613402"/>
              <a:ext cx="2071116" cy="3915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136139" y="4613402"/>
              <a:ext cx="1990853" cy="334063"/>
            </a:xfrm>
            <a:custGeom>
              <a:avLst/>
              <a:gdLst/>
              <a:ahLst/>
              <a:cxnLst/>
              <a:rect l="l" t="t" r="r" b="b"/>
              <a:pathLst>
                <a:path w="2530475" h="571500">
                  <a:moveTo>
                    <a:pt x="0" y="0"/>
                  </a:moveTo>
                  <a:lnTo>
                    <a:pt x="1028827" y="153797"/>
                  </a:lnTo>
                  <a:lnTo>
                    <a:pt x="1073376" y="144305"/>
                  </a:lnTo>
                  <a:lnTo>
                    <a:pt x="1119501" y="135669"/>
                  </a:lnTo>
                  <a:lnTo>
                    <a:pt x="1167050" y="127887"/>
                  </a:lnTo>
                  <a:lnTo>
                    <a:pt x="1215874" y="120955"/>
                  </a:lnTo>
                  <a:lnTo>
                    <a:pt x="1265822" y="114871"/>
                  </a:lnTo>
                  <a:lnTo>
                    <a:pt x="1316746" y="109632"/>
                  </a:lnTo>
                  <a:lnTo>
                    <a:pt x="1368494" y="105235"/>
                  </a:lnTo>
                  <a:lnTo>
                    <a:pt x="1420918" y="101677"/>
                  </a:lnTo>
                  <a:lnTo>
                    <a:pt x="1473866" y="98955"/>
                  </a:lnTo>
                  <a:lnTo>
                    <a:pt x="1527189" y="97067"/>
                  </a:lnTo>
                  <a:lnTo>
                    <a:pt x="1580737" y="96010"/>
                  </a:lnTo>
                  <a:lnTo>
                    <a:pt x="1634361" y="95781"/>
                  </a:lnTo>
                  <a:lnTo>
                    <a:pt x="1687909" y="96377"/>
                  </a:lnTo>
                  <a:lnTo>
                    <a:pt x="1741232" y="97795"/>
                  </a:lnTo>
                  <a:lnTo>
                    <a:pt x="1794181" y="100032"/>
                  </a:lnTo>
                  <a:lnTo>
                    <a:pt x="1846605" y="103087"/>
                  </a:lnTo>
                  <a:lnTo>
                    <a:pt x="1898354" y="106955"/>
                  </a:lnTo>
                  <a:lnTo>
                    <a:pt x="1949278" y="111634"/>
                  </a:lnTo>
                  <a:lnTo>
                    <a:pt x="1999228" y="117121"/>
                  </a:lnTo>
                  <a:lnTo>
                    <a:pt x="2048053" y="123414"/>
                  </a:lnTo>
                  <a:lnTo>
                    <a:pt x="2095603" y="130510"/>
                  </a:lnTo>
                  <a:lnTo>
                    <a:pt x="2141729" y="138405"/>
                  </a:lnTo>
                  <a:lnTo>
                    <a:pt x="2186280" y="147097"/>
                  </a:lnTo>
                  <a:lnTo>
                    <a:pt x="2229107" y="156583"/>
                  </a:lnTo>
                  <a:lnTo>
                    <a:pt x="2270059" y="166860"/>
                  </a:lnTo>
                  <a:lnTo>
                    <a:pt x="2308987" y="177927"/>
                  </a:lnTo>
                  <a:lnTo>
                    <a:pt x="2363049" y="195937"/>
                  </a:lnTo>
                  <a:lnTo>
                    <a:pt x="2409482" y="214866"/>
                  </a:lnTo>
                  <a:lnTo>
                    <a:pt x="2448325" y="234573"/>
                  </a:lnTo>
                  <a:lnTo>
                    <a:pt x="2503396" y="275757"/>
                  </a:lnTo>
                  <a:lnTo>
                    <a:pt x="2528569" y="318361"/>
                  </a:lnTo>
                  <a:lnTo>
                    <a:pt x="2530040" y="339843"/>
                  </a:lnTo>
                  <a:lnTo>
                    <a:pt x="2524153" y="361257"/>
                  </a:lnTo>
                  <a:lnTo>
                    <a:pt x="2490458" y="403318"/>
                  </a:lnTo>
                  <a:lnTo>
                    <a:pt x="2427792" y="443415"/>
                  </a:lnTo>
                  <a:lnTo>
                    <a:pt x="2385692" y="462374"/>
                  </a:lnTo>
                  <a:lnTo>
                    <a:pt x="2336465" y="480420"/>
                  </a:lnTo>
                  <a:lnTo>
                    <a:pt x="2280149" y="497411"/>
                  </a:lnTo>
                  <a:lnTo>
                    <a:pt x="2216785" y="513206"/>
                  </a:lnTo>
                  <a:lnTo>
                    <a:pt x="2172235" y="522698"/>
                  </a:lnTo>
                  <a:lnTo>
                    <a:pt x="2126110" y="531334"/>
                  </a:lnTo>
                  <a:lnTo>
                    <a:pt x="2078561" y="539116"/>
                  </a:lnTo>
                  <a:lnTo>
                    <a:pt x="2029737" y="546048"/>
                  </a:lnTo>
                  <a:lnTo>
                    <a:pt x="1979789" y="552132"/>
                  </a:lnTo>
                  <a:lnTo>
                    <a:pt x="1928865" y="557371"/>
                  </a:lnTo>
                  <a:lnTo>
                    <a:pt x="1877117" y="561768"/>
                  </a:lnTo>
                  <a:lnTo>
                    <a:pt x="1824693" y="565326"/>
                  </a:lnTo>
                  <a:lnTo>
                    <a:pt x="1771745" y="568048"/>
                  </a:lnTo>
                  <a:lnTo>
                    <a:pt x="1718422" y="569936"/>
                  </a:lnTo>
                  <a:lnTo>
                    <a:pt x="1664874" y="570993"/>
                  </a:lnTo>
                  <a:lnTo>
                    <a:pt x="1611250" y="571222"/>
                  </a:lnTo>
                  <a:lnTo>
                    <a:pt x="1557702" y="570626"/>
                  </a:lnTo>
                  <a:lnTo>
                    <a:pt x="1504379" y="569208"/>
                  </a:lnTo>
                  <a:lnTo>
                    <a:pt x="1451430" y="566971"/>
                  </a:lnTo>
                  <a:lnTo>
                    <a:pt x="1399006" y="563916"/>
                  </a:lnTo>
                  <a:lnTo>
                    <a:pt x="1347257" y="560048"/>
                  </a:lnTo>
                  <a:lnTo>
                    <a:pt x="1296333" y="555369"/>
                  </a:lnTo>
                  <a:lnTo>
                    <a:pt x="1246383" y="549882"/>
                  </a:lnTo>
                  <a:lnTo>
                    <a:pt x="1197558" y="543589"/>
                  </a:lnTo>
                  <a:lnTo>
                    <a:pt x="1150008" y="536493"/>
                  </a:lnTo>
                  <a:lnTo>
                    <a:pt x="1103882" y="528598"/>
                  </a:lnTo>
                  <a:lnTo>
                    <a:pt x="1059331" y="519906"/>
                  </a:lnTo>
                  <a:lnTo>
                    <a:pt x="1016504" y="510420"/>
                  </a:lnTo>
                  <a:lnTo>
                    <a:pt x="975552" y="500143"/>
                  </a:lnTo>
                  <a:lnTo>
                    <a:pt x="936625" y="489077"/>
                  </a:lnTo>
                  <a:lnTo>
                    <a:pt x="875433" y="468357"/>
                  </a:lnTo>
                  <a:lnTo>
                    <a:pt x="823960" y="446317"/>
                  </a:lnTo>
                  <a:lnTo>
                    <a:pt x="782308" y="423178"/>
                  </a:lnTo>
                  <a:lnTo>
                    <a:pt x="750580" y="399162"/>
                  </a:lnTo>
                  <a:lnTo>
                    <a:pt x="717306" y="349390"/>
                  </a:lnTo>
                  <a:lnTo>
                    <a:pt x="715964" y="324078"/>
                  </a:lnTo>
                  <a:lnTo>
                    <a:pt x="724956" y="298778"/>
                  </a:lnTo>
                  <a:lnTo>
                    <a:pt x="744384" y="273712"/>
                  </a:lnTo>
                  <a:lnTo>
                    <a:pt x="774351" y="249102"/>
                  </a:lnTo>
                  <a:lnTo>
                    <a:pt x="814959" y="225171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364233" y="5157978"/>
              <a:ext cx="3034155" cy="112160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364232" y="5157978"/>
              <a:ext cx="3111500" cy="1068013"/>
            </a:xfrm>
            <a:custGeom>
              <a:avLst/>
              <a:gdLst/>
              <a:ahLst/>
              <a:cxnLst/>
              <a:rect l="l" t="t" r="r" b="b"/>
              <a:pathLst>
                <a:path w="4824730" h="1609090">
                  <a:moveTo>
                    <a:pt x="0" y="0"/>
                  </a:moveTo>
                  <a:lnTo>
                    <a:pt x="1310258" y="229489"/>
                  </a:lnTo>
                  <a:lnTo>
                    <a:pt x="1358820" y="218351"/>
                  </a:lnTo>
                  <a:lnTo>
                    <a:pt x="1407929" y="207702"/>
                  </a:lnTo>
                  <a:lnTo>
                    <a:pt x="1457563" y="197538"/>
                  </a:lnTo>
                  <a:lnTo>
                    <a:pt x="1507693" y="187859"/>
                  </a:lnTo>
                  <a:lnTo>
                    <a:pt x="1558296" y="178663"/>
                  </a:lnTo>
                  <a:lnTo>
                    <a:pt x="1609344" y="169948"/>
                  </a:lnTo>
                  <a:lnTo>
                    <a:pt x="1660814" y="161713"/>
                  </a:lnTo>
                  <a:lnTo>
                    <a:pt x="1712678" y="153957"/>
                  </a:lnTo>
                  <a:lnTo>
                    <a:pt x="1764912" y="146677"/>
                  </a:lnTo>
                  <a:lnTo>
                    <a:pt x="1817489" y="139873"/>
                  </a:lnTo>
                  <a:lnTo>
                    <a:pt x="1870385" y="133542"/>
                  </a:lnTo>
                  <a:lnTo>
                    <a:pt x="1923573" y="127683"/>
                  </a:lnTo>
                  <a:lnTo>
                    <a:pt x="1977028" y="122295"/>
                  </a:lnTo>
                  <a:lnTo>
                    <a:pt x="2030724" y="117375"/>
                  </a:lnTo>
                  <a:lnTo>
                    <a:pt x="2084636" y="112923"/>
                  </a:lnTo>
                  <a:lnTo>
                    <a:pt x="2138737" y="108937"/>
                  </a:lnTo>
                  <a:lnTo>
                    <a:pt x="2193003" y="105416"/>
                  </a:lnTo>
                  <a:lnTo>
                    <a:pt x="2247408" y="102357"/>
                  </a:lnTo>
                  <a:lnTo>
                    <a:pt x="2301926" y="99759"/>
                  </a:lnTo>
                  <a:lnTo>
                    <a:pt x="2356531" y="97621"/>
                  </a:lnTo>
                  <a:lnTo>
                    <a:pt x="2411198" y="95941"/>
                  </a:lnTo>
                  <a:lnTo>
                    <a:pt x="2465901" y="94718"/>
                  </a:lnTo>
                  <a:lnTo>
                    <a:pt x="2520615" y="93949"/>
                  </a:lnTo>
                  <a:lnTo>
                    <a:pt x="2575313" y="93634"/>
                  </a:lnTo>
                  <a:lnTo>
                    <a:pt x="2629971" y="93771"/>
                  </a:lnTo>
                  <a:lnTo>
                    <a:pt x="2684562" y="94358"/>
                  </a:lnTo>
                  <a:lnTo>
                    <a:pt x="2739062" y="95394"/>
                  </a:lnTo>
                  <a:lnTo>
                    <a:pt x="2793444" y="96878"/>
                  </a:lnTo>
                  <a:lnTo>
                    <a:pt x="2847682" y="98806"/>
                  </a:lnTo>
                  <a:lnTo>
                    <a:pt x="2901752" y="101179"/>
                  </a:lnTo>
                  <a:lnTo>
                    <a:pt x="2955627" y="103995"/>
                  </a:lnTo>
                  <a:lnTo>
                    <a:pt x="3009282" y="107252"/>
                  </a:lnTo>
                  <a:lnTo>
                    <a:pt x="3062691" y="110948"/>
                  </a:lnTo>
                  <a:lnTo>
                    <a:pt x="3115829" y="115082"/>
                  </a:lnTo>
                  <a:lnTo>
                    <a:pt x="3168669" y="119652"/>
                  </a:lnTo>
                  <a:lnTo>
                    <a:pt x="3221187" y="124657"/>
                  </a:lnTo>
                  <a:lnTo>
                    <a:pt x="3273357" y="130095"/>
                  </a:lnTo>
                  <a:lnTo>
                    <a:pt x="3325152" y="135965"/>
                  </a:lnTo>
                  <a:lnTo>
                    <a:pt x="3376549" y="142265"/>
                  </a:lnTo>
                  <a:lnTo>
                    <a:pt x="3427519" y="148994"/>
                  </a:lnTo>
                  <a:lnTo>
                    <a:pt x="3478039" y="156150"/>
                  </a:lnTo>
                  <a:lnTo>
                    <a:pt x="3528083" y="163731"/>
                  </a:lnTo>
                  <a:lnTo>
                    <a:pt x="3577624" y="171736"/>
                  </a:lnTo>
                  <a:lnTo>
                    <a:pt x="3626638" y="180163"/>
                  </a:lnTo>
                  <a:lnTo>
                    <a:pt x="3675098" y="189011"/>
                  </a:lnTo>
                  <a:lnTo>
                    <a:pt x="3722980" y="198279"/>
                  </a:lnTo>
                  <a:lnTo>
                    <a:pt x="3770256" y="207964"/>
                  </a:lnTo>
                  <a:lnTo>
                    <a:pt x="3816903" y="218065"/>
                  </a:lnTo>
                  <a:lnTo>
                    <a:pt x="3862893" y="228581"/>
                  </a:lnTo>
                  <a:lnTo>
                    <a:pt x="3908202" y="239510"/>
                  </a:lnTo>
                  <a:lnTo>
                    <a:pt x="3952804" y="250851"/>
                  </a:lnTo>
                  <a:lnTo>
                    <a:pt x="3996673" y="262601"/>
                  </a:lnTo>
                  <a:lnTo>
                    <a:pt x="4039784" y="274759"/>
                  </a:lnTo>
                  <a:lnTo>
                    <a:pt x="4082110" y="287325"/>
                  </a:lnTo>
                  <a:lnTo>
                    <a:pt x="4123627" y="300296"/>
                  </a:lnTo>
                  <a:lnTo>
                    <a:pt x="4164308" y="313670"/>
                  </a:lnTo>
                  <a:lnTo>
                    <a:pt x="4204129" y="327447"/>
                  </a:lnTo>
                  <a:lnTo>
                    <a:pt x="4243063" y="341624"/>
                  </a:lnTo>
                  <a:lnTo>
                    <a:pt x="4281085" y="356200"/>
                  </a:lnTo>
                  <a:lnTo>
                    <a:pt x="4318168" y="371174"/>
                  </a:lnTo>
                  <a:lnTo>
                    <a:pt x="4354289" y="386544"/>
                  </a:lnTo>
                  <a:lnTo>
                    <a:pt x="4389420" y="402308"/>
                  </a:lnTo>
                  <a:lnTo>
                    <a:pt x="4468210" y="441032"/>
                  </a:lnTo>
                  <a:lnTo>
                    <a:pt x="4510186" y="463942"/>
                  </a:lnTo>
                  <a:lnTo>
                    <a:pt x="4549476" y="487173"/>
                  </a:lnTo>
                  <a:lnTo>
                    <a:pt x="4586092" y="510702"/>
                  </a:lnTo>
                  <a:lnTo>
                    <a:pt x="4620046" y="534507"/>
                  </a:lnTo>
                  <a:lnTo>
                    <a:pt x="4651350" y="558566"/>
                  </a:lnTo>
                  <a:lnTo>
                    <a:pt x="4706052" y="607355"/>
                  </a:lnTo>
                  <a:lnTo>
                    <a:pt x="4750295" y="656890"/>
                  </a:lnTo>
                  <a:lnTo>
                    <a:pt x="4784173" y="706994"/>
                  </a:lnTo>
                  <a:lnTo>
                    <a:pt x="4807779" y="757488"/>
                  </a:lnTo>
                  <a:lnTo>
                    <a:pt x="4821209" y="808193"/>
                  </a:lnTo>
                  <a:lnTo>
                    <a:pt x="4824557" y="858931"/>
                  </a:lnTo>
                  <a:lnTo>
                    <a:pt x="4822480" y="884257"/>
                  </a:lnTo>
                  <a:lnTo>
                    <a:pt x="4810883" y="934710"/>
                  </a:lnTo>
                  <a:lnTo>
                    <a:pt x="4789439" y="984750"/>
                  </a:lnTo>
                  <a:lnTo>
                    <a:pt x="4758245" y="1034198"/>
                  </a:lnTo>
                  <a:lnTo>
                    <a:pt x="4717394" y="1082876"/>
                  </a:lnTo>
                  <a:lnTo>
                    <a:pt x="4666981" y="1130607"/>
                  </a:lnTo>
                  <a:lnTo>
                    <a:pt x="4607100" y="1177210"/>
                  </a:lnTo>
                  <a:lnTo>
                    <a:pt x="4573639" y="1200033"/>
                  </a:lnTo>
                  <a:lnTo>
                    <a:pt x="4537846" y="1222508"/>
                  </a:lnTo>
                  <a:lnTo>
                    <a:pt x="4499734" y="1244612"/>
                  </a:lnTo>
                  <a:lnTo>
                    <a:pt x="4459314" y="1266322"/>
                  </a:lnTo>
                  <a:lnTo>
                    <a:pt x="4416597" y="1287617"/>
                  </a:lnTo>
                  <a:lnTo>
                    <a:pt x="4371597" y="1308474"/>
                  </a:lnTo>
                  <a:lnTo>
                    <a:pt x="4324324" y="1328871"/>
                  </a:lnTo>
                  <a:lnTo>
                    <a:pt x="4274791" y="1348786"/>
                  </a:lnTo>
                  <a:lnTo>
                    <a:pt x="4223008" y="1368196"/>
                  </a:lnTo>
                  <a:lnTo>
                    <a:pt x="4168989" y="1387078"/>
                  </a:lnTo>
                  <a:lnTo>
                    <a:pt x="4112745" y="1405412"/>
                  </a:lnTo>
                  <a:lnTo>
                    <a:pt x="4054287" y="1423174"/>
                  </a:lnTo>
                  <a:lnTo>
                    <a:pt x="3993628" y="1440341"/>
                  </a:lnTo>
                  <a:lnTo>
                    <a:pt x="3930779" y="1456893"/>
                  </a:lnTo>
                  <a:lnTo>
                    <a:pt x="3865753" y="1472806"/>
                  </a:lnTo>
                  <a:lnTo>
                    <a:pt x="3817191" y="1483942"/>
                  </a:lnTo>
                  <a:lnTo>
                    <a:pt x="3768082" y="1494590"/>
                  </a:lnTo>
                  <a:lnTo>
                    <a:pt x="3718448" y="1504752"/>
                  </a:lnTo>
                  <a:lnTo>
                    <a:pt x="3668318" y="1514430"/>
                  </a:lnTo>
                  <a:lnTo>
                    <a:pt x="3617715" y="1523624"/>
                  </a:lnTo>
                  <a:lnTo>
                    <a:pt x="3566667" y="1532338"/>
                  </a:lnTo>
                  <a:lnTo>
                    <a:pt x="3515197" y="1540571"/>
                  </a:lnTo>
                  <a:lnTo>
                    <a:pt x="3463333" y="1548327"/>
                  </a:lnTo>
                  <a:lnTo>
                    <a:pt x="3411099" y="1555605"/>
                  </a:lnTo>
                  <a:lnTo>
                    <a:pt x="3358522" y="1562409"/>
                  </a:lnTo>
                  <a:lnTo>
                    <a:pt x="3305626" y="1568739"/>
                  </a:lnTo>
                  <a:lnTo>
                    <a:pt x="3252438" y="1574597"/>
                  </a:lnTo>
                  <a:lnTo>
                    <a:pt x="3198983" y="1579984"/>
                  </a:lnTo>
                  <a:lnTo>
                    <a:pt x="3145287" y="1584903"/>
                  </a:lnTo>
                  <a:lnTo>
                    <a:pt x="3091375" y="1589354"/>
                  </a:lnTo>
                  <a:lnTo>
                    <a:pt x="3037274" y="1593339"/>
                  </a:lnTo>
                  <a:lnTo>
                    <a:pt x="2983008" y="1596860"/>
                  </a:lnTo>
                  <a:lnTo>
                    <a:pt x="2928603" y="1599919"/>
                  </a:lnTo>
                  <a:lnTo>
                    <a:pt x="2874085" y="1602516"/>
                  </a:lnTo>
                  <a:lnTo>
                    <a:pt x="2819480" y="1604654"/>
                  </a:lnTo>
                  <a:lnTo>
                    <a:pt x="2764813" y="1606333"/>
                  </a:lnTo>
                  <a:lnTo>
                    <a:pt x="2710110" y="1607556"/>
                  </a:lnTo>
                  <a:lnTo>
                    <a:pt x="2655396" y="1608325"/>
                  </a:lnTo>
                  <a:lnTo>
                    <a:pt x="2600698" y="1608640"/>
                  </a:lnTo>
                  <a:lnTo>
                    <a:pt x="2546040" y="1608503"/>
                  </a:lnTo>
                  <a:lnTo>
                    <a:pt x="2491449" y="1607915"/>
                  </a:lnTo>
                  <a:lnTo>
                    <a:pt x="2436949" y="1606880"/>
                  </a:lnTo>
                  <a:lnTo>
                    <a:pt x="2382567" y="1605397"/>
                  </a:lnTo>
                  <a:lnTo>
                    <a:pt x="2328329" y="1603468"/>
                  </a:lnTo>
                  <a:lnTo>
                    <a:pt x="2274259" y="1601095"/>
                  </a:lnTo>
                  <a:lnTo>
                    <a:pt x="2220384" y="1598280"/>
                  </a:lnTo>
                  <a:lnTo>
                    <a:pt x="2166729" y="1595024"/>
                  </a:lnTo>
                  <a:lnTo>
                    <a:pt x="2113320" y="1591329"/>
                  </a:lnTo>
                  <a:lnTo>
                    <a:pt x="2060182" y="1587196"/>
                  </a:lnTo>
                  <a:lnTo>
                    <a:pt x="2007342" y="1582626"/>
                  </a:lnTo>
                  <a:lnTo>
                    <a:pt x="1954824" y="1577622"/>
                  </a:lnTo>
                  <a:lnTo>
                    <a:pt x="1902654" y="1572185"/>
                  </a:lnTo>
                  <a:lnTo>
                    <a:pt x="1850859" y="1566316"/>
                  </a:lnTo>
                  <a:lnTo>
                    <a:pt x="1799462" y="1560017"/>
                  </a:lnTo>
                  <a:lnTo>
                    <a:pt x="1748492" y="1553290"/>
                  </a:lnTo>
                  <a:lnTo>
                    <a:pt x="1697972" y="1546136"/>
                  </a:lnTo>
                  <a:lnTo>
                    <a:pt x="1647928" y="1538556"/>
                  </a:lnTo>
                  <a:lnTo>
                    <a:pt x="1598387" y="1530553"/>
                  </a:lnTo>
                  <a:lnTo>
                    <a:pt x="1549373" y="1522127"/>
                  </a:lnTo>
                  <a:lnTo>
                    <a:pt x="1500913" y="1513281"/>
                  </a:lnTo>
                  <a:lnTo>
                    <a:pt x="1453031" y="1504015"/>
                  </a:lnTo>
                  <a:lnTo>
                    <a:pt x="1405755" y="1494332"/>
                  </a:lnTo>
                  <a:lnTo>
                    <a:pt x="1359108" y="1484233"/>
                  </a:lnTo>
                  <a:lnTo>
                    <a:pt x="1313118" y="1473719"/>
                  </a:lnTo>
                  <a:lnTo>
                    <a:pt x="1267809" y="1462793"/>
                  </a:lnTo>
                  <a:lnTo>
                    <a:pt x="1223207" y="1451455"/>
                  </a:lnTo>
                  <a:lnTo>
                    <a:pt x="1179338" y="1439707"/>
                  </a:lnTo>
                  <a:lnTo>
                    <a:pt x="1136227" y="1427551"/>
                  </a:lnTo>
                  <a:lnTo>
                    <a:pt x="1093901" y="1414989"/>
                  </a:lnTo>
                  <a:lnTo>
                    <a:pt x="1052384" y="1402021"/>
                  </a:lnTo>
                  <a:lnTo>
                    <a:pt x="1011703" y="1388650"/>
                  </a:lnTo>
                  <a:lnTo>
                    <a:pt x="971882" y="1374876"/>
                  </a:lnTo>
                  <a:lnTo>
                    <a:pt x="932948" y="1360702"/>
                  </a:lnTo>
                  <a:lnTo>
                    <a:pt x="894926" y="1346130"/>
                  </a:lnTo>
                  <a:lnTo>
                    <a:pt x="857843" y="1331160"/>
                  </a:lnTo>
                  <a:lnTo>
                    <a:pt x="821722" y="1315794"/>
                  </a:lnTo>
                  <a:lnTo>
                    <a:pt x="786591" y="1300033"/>
                  </a:lnTo>
                  <a:lnTo>
                    <a:pt x="700402" y="1257380"/>
                  </a:lnTo>
                  <a:lnTo>
                    <a:pt x="651943" y="1230336"/>
                  </a:lnTo>
                  <a:lnTo>
                    <a:pt x="607098" y="1202787"/>
                  </a:lnTo>
                  <a:lnTo>
                    <a:pt x="565871" y="1174771"/>
                  </a:lnTo>
                  <a:lnTo>
                    <a:pt x="528262" y="1146329"/>
                  </a:lnTo>
                  <a:lnTo>
                    <a:pt x="494274" y="1117499"/>
                  </a:lnTo>
                  <a:lnTo>
                    <a:pt x="463907" y="1088319"/>
                  </a:lnTo>
                  <a:lnTo>
                    <a:pt x="437165" y="1058829"/>
                  </a:lnTo>
                  <a:lnTo>
                    <a:pt x="394558" y="999075"/>
                  </a:lnTo>
                  <a:lnTo>
                    <a:pt x="366468" y="938547"/>
                  </a:lnTo>
                  <a:lnTo>
                    <a:pt x="352908" y="877557"/>
                  </a:lnTo>
                  <a:lnTo>
                    <a:pt x="351581" y="846986"/>
                  </a:lnTo>
                  <a:lnTo>
                    <a:pt x="353892" y="816417"/>
                  </a:lnTo>
                  <a:lnTo>
                    <a:pt x="369434" y="755439"/>
                  </a:lnTo>
                  <a:lnTo>
                    <a:pt x="399549" y="694933"/>
                  </a:lnTo>
                  <a:lnTo>
                    <a:pt x="444250" y="635212"/>
                  </a:lnTo>
                  <a:lnTo>
                    <a:pt x="472074" y="605743"/>
                  </a:lnTo>
                  <a:lnTo>
                    <a:pt x="503551" y="576587"/>
                  </a:lnTo>
                  <a:lnTo>
                    <a:pt x="538681" y="547784"/>
                  </a:lnTo>
                  <a:lnTo>
                    <a:pt x="577466" y="519371"/>
                  </a:lnTo>
                  <a:lnTo>
                    <a:pt x="619908" y="491388"/>
                  </a:lnTo>
                  <a:lnTo>
                    <a:pt x="666010" y="463873"/>
                  </a:lnTo>
                  <a:lnTo>
                    <a:pt x="715772" y="436867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54784" y="2311496"/>
              <a:ext cx="2071116" cy="31318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498208" y="1813498"/>
              <a:ext cx="2164080" cy="6461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757882" y="273559"/>
            <a:ext cx="8653831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zh-TW" altLang="en-US" sz="4400" spc="-5" dirty="0">
                <a:solidFill>
                  <a:srgbClr val="90C226"/>
                </a:solidFill>
              </a:rPr>
              <a:t>精準灌溉</a:t>
            </a:r>
            <a:r>
              <a:rPr lang="en-US" altLang="zh-TW" sz="4400" spc="190" dirty="0"/>
              <a:t>- </a:t>
            </a:r>
            <a:r>
              <a:rPr lang="zh-TW" altLang="en-US" spc="-10" dirty="0"/>
              <a:t> 農民經驗</a:t>
            </a:r>
            <a:r>
              <a:rPr lang="en-US" altLang="zh-TW" spc="-10" dirty="0"/>
              <a:t>+</a:t>
            </a:r>
            <a:r>
              <a:rPr lang="zh-TW" altLang="en-US" spc="-10" dirty="0"/>
              <a:t>科學分析</a:t>
            </a:r>
            <a:endParaRPr sz="2400" dirty="0"/>
          </a:p>
        </p:txBody>
      </p:sp>
      <p:sp>
        <p:nvSpPr>
          <p:cNvPr id="22" name="object 22"/>
          <p:cNvSpPr txBox="1"/>
          <p:nvPr/>
        </p:nvSpPr>
        <p:spPr>
          <a:xfrm>
            <a:off x="7981188" y="1759884"/>
            <a:ext cx="2164080" cy="595035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182880" marR="173990" lvl="0" indent="335280" algn="l" defTabSz="457200" rtl="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Intelligent  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Decision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System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32859" y="2878715"/>
            <a:ext cx="2460198" cy="648070"/>
            <a:chOff x="2192401" y="2798022"/>
            <a:chExt cx="2878455" cy="565150"/>
          </a:xfrm>
        </p:grpSpPr>
        <p:sp>
          <p:nvSpPr>
            <p:cNvPr id="24" name="object 24"/>
            <p:cNvSpPr/>
            <p:nvPr/>
          </p:nvSpPr>
          <p:spPr>
            <a:xfrm>
              <a:off x="2195449" y="2801070"/>
              <a:ext cx="2871910" cy="5589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195449" y="2801070"/>
              <a:ext cx="2872105" cy="559435"/>
            </a:xfrm>
            <a:custGeom>
              <a:avLst/>
              <a:gdLst/>
              <a:ahLst/>
              <a:cxnLst/>
              <a:rect l="l" t="t" r="r" b="b"/>
              <a:pathLst>
                <a:path w="2872104" h="559435">
                  <a:moveTo>
                    <a:pt x="0" y="558968"/>
                  </a:moveTo>
                  <a:lnTo>
                    <a:pt x="525526" y="382565"/>
                  </a:lnTo>
                  <a:lnTo>
                    <a:pt x="473383" y="369306"/>
                  </a:lnTo>
                  <a:lnTo>
                    <a:pt x="426915" y="355628"/>
                  </a:lnTo>
                  <a:lnTo>
                    <a:pt x="386084" y="341581"/>
                  </a:lnTo>
                  <a:lnTo>
                    <a:pt x="321191" y="312578"/>
                  </a:lnTo>
                  <a:lnTo>
                    <a:pt x="278416" y="282694"/>
                  </a:lnTo>
                  <a:lnTo>
                    <a:pt x="255093" y="237084"/>
                  </a:lnTo>
                  <a:lnTo>
                    <a:pt x="258065" y="221870"/>
                  </a:lnTo>
                  <a:lnTo>
                    <a:pt x="298716" y="176891"/>
                  </a:lnTo>
                  <a:lnTo>
                    <a:pt x="351902" y="147954"/>
                  </a:lnTo>
                  <a:lnTo>
                    <a:pt x="425620" y="120318"/>
                  </a:lnTo>
                  <a:lnTo>
                    <a:pt x="470088" y="107112"/>
                  </a:lnTo>
                  <a:lnTo>
                    <a:pt x="519581" y="94381"/>
                  </a:lnTo>
                  <a:lnTo>
                    <a:pt x="574063" y="82173"/>
                  </a:lnTo>
                  <a:lnTo>
                    <a:pt x="633497" y="70539"/>
                  </a:lnTo>
                  <a:lnTo>
                    <a:pt x="697848" y="59528"/>
                  </a:lnTo>
                  <a:lnTo>
                    <a:pt x="767080" y="49190"/>
                  </a:lnTo>
                  <a:lnTo>
                    <a:pt x="815403" y="42753"/>
                  </a:lnTo>
                  <a:lnTo>
                    <a:pt x="864794" y="36775"/>
                  </a:lnTo>
                  <a:lnTo>
                    <a:pt x="915173" y="31256"/>
                  </a:lnTo>
                  <a:lnTo>
                    <a:pt x="966457" y="26191"/>
                  </a:lnTo>
                  <a:lnTo>
                    <a:pt x="1018567" y="21581"/>
                  </a:lnTo>
                  <a:lnTo>
                    <a:pt x="1071420" y="17422"/>
                  </a:lnTo>
                  <a:lnTo>
                    <a:pt x="1124937" y="13713"/>
                  </a:lnTo>
                  <a:lnTo>
                    <a:pt x="1179036" y="10452"/>
                  </a:lnTo>
                  <a:lnTo>
                    <a:pt x="1233636" y="7637"/>
                  </a:lnTo>
                  <a:lnTo>
                    <a:pt x="1288656" y="5266"/>
                  </a:lnTo>
                  <a:lnTo>
                    <a:pt x="1344016" y="3337"/>
                  </a:lnTo>
                  <a:lnTo>
                    <a:pt x="1399634" y="1847"/>
                  </a:lnTo>
                  <a:lnTo>
                    <a:pt x="1455429" y="796"/>
                  </a:lnTo>
                  <a:lnTo>
                    <a:pt x="1511321" y="181"/>
                  </a:lnTo>
                  <a:lnTo>
                    <a:pt x="1567228" y="0"/>
                  </a:lnTo>
                  <a:lnTo>
                    <a:pt x="1623069" y="251"/>
                  </a:lnTo>
                  <a:lnTo>
                    <a:pt x="1678764" y="932"/>
                  </a:lnTo>
                  <a:lnTo>
                    <a:pt x="1734232" y="2041"/>
                  </a:lnTo>
                  <a:lnTo>
                    <a:pt x="1789391" y="3577"/>
                  </a:lnTo>
                  <a:lnTo>
                    <a:pt x="1844161" y="5537"/>
                  </a:lnTo>
                  <a:lnTo>
                    <a:pt x="1898461" y="7919"/>
                  </a:lnTo>
                  <a:lnTo>
                    <a:pt x="1952210" y="10722"/>
                  </a:lnTo>
                  <a:lnTo>
                    <a:pt x="2005326" y="13943"/>
                  </a:lnTo>
                  <a:lnTo>
                    <a:pt x="2057729" y="17581"/>
                  </a:lnTo>
                  <a:lnTo>
                    <a:pt x="2109338" y="21633"/>
                  </a:lnTo>
                  <a:lnTo>
                    <a:pt x="2160071" y="26098"/>
                  </a:lnTo>
                  <a:lnTo>
                    <a:pt x="2209849" y="30973"/>
                  </a:lnTo>
                  <a:lnTo>
                    <a:pt x="2258590" y="36257"/>
                  </a:lnTo>
                  <a:lnTo>
                    <a:pt x="2306213" y="41948"/>
                  </a:lnTo>
                  <a:lnTo>
                    <a:pt x="2352636" y="48043"/>
                  </a:lnTo>
                  <a:lnTo>
                    <a:pt x="2397780" y="54542"/>
                  </a:lnTo>
                  <a:lnTo>
                    <a:pt x="2441563" y="61440"/>
                  </a:lnTo>
                  <a:lnTo>
                    <a:pt x="2483904" y="68738"/>
                  </a:lnTo>
                  <a:lnTo>
                    <a:pt x="2524723" y="76433"/>
                  </a:lnTo>
                  <a:lnTo>
                    <a:pt x="2563938" y="84522"/>
                  </a:lnTo>
                  <a:lnTo>
                    <a:pt x="2601467" y="93005"/>
                  </a:lnTo>
                  <a:lnTo>
                    <a:pt x="2653610" y="106264"/>
                  </a:lnTo>
                  <a:lnTo>
                    <a:pt x="2700078" y="119942"/>
                  </a:lnTo>
                  <a:lnTo>
                    <a:pt x="2740909" y="133989"/>
                  </a:lnTo>
                  <a:lnTo>
                    <a:pt x="2805803" y="162992"/>
                  </a:lnTo>
                  <a:lnTo>
                    <a:pt x="2848581" y="192876"/>
                  </a:lnTo>
                  <a:lnTo>
                    <a:pt x="2871910" y="238486"/>
                  </a:lnTo>
                  <a:lnTo>
                    <a:pt x="2868940" y="253700"/>
                  </a:lnTo>
                  <a:lnTo>
                    <a:pt x="2828302" y="298679"/>
                  </a:lnTo>
                  <a:lnTo>
                    <a:pt x="2775128" y="327616"/>
                  </a:lnTo>
                  <a:lnTo>
                    <a:pt x="2701426" y="355252"/>
                  </a:lnTo>
                  <a:lnTo>
                    <a:pt x="2656968" y="368458"/>
                  </a:lnTo>
                  <a:lnTo>
                    <a:pt x="2607485" y="381189"/>
                  </a:lnTo>
                  <a:lnTo>
                    <a:pt x="2553015" y="393397"/>
                  </a:lnTo>
                  <a:lnTo>
                    <a:pt x="2493594" y="405031"/>
                  </a:lnTo>
                  <a:lnTo>
                    <a:pt x="2429257" y="416042"/>
                  </a:lnTo>
                  <a:lnTo>
                    <a:pt x="2360041" y="426380"/>
                  </a:lnTo>
                  <a:lnTo>
                    <a:pt x="2315724" y="432301"/>
                  </a:lnTo>
                  <a:lnTo>
                    <a:pt x="2270372" y="437845"/>
                  </a:lnTo>
                  <a:lnTo>
                    <a:pt x="2224050" y="443012"/>
                  </a:lnTo>
                  <a:lnTo>
                    <a:pt x="2176826" y="447801"/>
                  </a:lnTo>
                  <a:lnTo>
                    <a:pt x="2128767" y="452211"/>
                  </a:lnTo>
                  <a:lnTo>
                    <a:pt x="2079940" y="456242"/>
                  </a:lnTo>
                  <a:lnTo>
                    <a:pt x="2030412" y="459892"/>
                  </a:lnTo>
                  <a:lnTo>
                    <a:pt x="1980251" y="463162"/>
                  </a:lnTo>
                  <a:lnTo>
                    <a:pt x="1929523" y="466050"/>
                  </a:lnTo>
                  <a:lnTo>
                    <a:pt x="1878296" y="468556"/>
                  </a:lnTo>
                  <a:lnTo>
                    <a:pt x="1826637" y="470679"/>
                  </a:lnTo>
                  <a:lnTo>
                    <a:pt x="1774612" y="472418"/>
                  </a:lnTo>
                  <a:lnTo>
                    <a:pt x="1722290" y="473774"/>
                  </a:lnTo>
                  <a:lnTo>
                    <a:pt x="1669737" y="474744"/>
                  </a:lnTo>
                  <a:lnTo>
                    <a:pt x="1617021" y="475329"/>
                  </a:lnTo>
                  <a:lnTo>
                    <a:pt x="1564208" y="475527"/>
                  </a:lnTo>
                  <a:lnTo>
                    <a:pt x="1511366" y="475338"/>
                  </a:lnTo>
                  <a:lnTo>
                    <a:pt x="1458561" y="474762"/>
                  </a:lnTo>
                  <a:lnTo>
                    <a:pt x="1405862" y="473797"/>
                  </a:lnTo>
                  <a:lnTo>
                    <a:pt x="1353335" y="472443"/>
                  </a:lnTo>
                  <a:lnTo>
                    <a:pt x="1301047" y="470699"/>
                  </a:lnTo>
                  <a:lnTo>
                    <a:pt x="1249065" y="468565"/>
                  </a:lnTo>
                  <a:lnTo>
                    <a:pt x="1197457" y="466040"/>
                  </a:lnTo>
                  <a:lnTo>
                    <a:pt x="1146290" y="463123"/>
                  </a:lnTo>
                  <a:lnTo>
                    <a:pt x="1095630" y="459813"/>
                  </a:lnTo>
                  <a:lnTo>
                    <a:pt x="1045546" y="456110"/>
                  </a:lnTo>
                  <a:lnTo>
                    <a:pt x="996103" y="452014"/>
                  </a:lnTo>
                  <a:lnTo>
                    <a:pt x="947370" y="447522"/>
                  </a:lnTo>
                  <a:lnTo>
                    <a:pt x="899413" y="442636"/>
                  </a:lnTo>
                  <a:lnTo>
                    <a:pt x="0" y="558968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05933" y="2934526"/>
            <a:ext cx="3216275" cy="2869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No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problem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376555" marR="0" lvl="0" indent="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After </a:t>
            </a:r>
            <a:r>
              <a:rPr kumimoji="0" sz="2400" b="0" i="0" u="none" strike="noStrike" kern="1200" cap="none" spc="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one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 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day…..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309880" marR="438784" lvl="0" indent="0" algn="l" defTabSz="457200" rtl="0" eaLnBrk="1" fontAlgn="auto" latinLnBrk="0" hangingPunct="1">
              <a:lnSpc>
                <a:spcPct val="100000"/>
              </a:lnSpc>
              <a:spcBef>
                <a:spcPts val="8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paddy field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water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height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average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rises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,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suggest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to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close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water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ditch</a:t>
            </a:r>
            <a:r>
              <a:rPr kumimoji="0" sz="1600" b="0" i="0" u="none" strike="noStrike" kern="1200" cap="none" spc="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gate.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3613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Ok！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  <a:p>
            <a:pPr marL="384175" marR="5080" lvl="0" indent="1905" algn="ctr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b="0" i="0" u="none" strike="noStrike" kern="1200" cap="none" spc="3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JP Medium"/>
              <a:ea typeface="微軟正黑體" panose="020B0604030504040204" pitchFamily="34" charset="-120"/>
              <a:cs typeface="Noto Sans CJK JP Medium"/>
            </a:endParaRPr>
          </a:p>
          <a:p>
            <a:pPr marL="384175" marR="5080" lvl="0" indent="1905" algn="ctr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865875A-DA3E-4E03-882C-551E891B7881}"/>
              </a:ext>
            </a:extLst>
          </p:cNvPr>
          <p:cNvSpPr/>
          <p:nvPr/>
        </p:nvSpPr>
        <p:spPr>
          <a:xfrm>
            <a:off x="2205867" y="5421460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掌水官經驗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643B70A-155C-4D45-915A-47D309AA523F}"/>
              </a:ext>
            </a:extLst>
          </p:cNvPr>
          <p:cNvSpPr/>
          <p:nvPr/>
        </p:nvSpPr>
        <p:spPr>
          <a:xfrm>
            <a:off x="4576572" y="973411"/>
            <a:ext cx="55438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土壤溼度感測回傳數據分析，提供專家決策依據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AAD2D9-CE7C-4199-83A8-2BF97214CB66}"/>
              </a:ext>
            </a:extLst>
          </p:cNvPr>
          <p:cNvSpPr/>
          <p:nvPr/>
        </p:nvSpPr>
        <p:spPr>
          <a:xfrm>
            <a:off x="4695697" y="5355165"/>
            <a:ext cx="1718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有手機巡田水，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勿驚風吹日曬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!!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2C5FCD8-7CE7-4FAC-8A38-1C9EFA9633AE}"/>
              </a:ext>
            </a:extLst>
          </p:cNvPr>
          <p:cNvSpPr/>
          <p:nvPr/>
        </p:nvSpPr>
        <p:spPr>
          <a:xfrm>
            <a:off x="8614386" y="54396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專家系統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914398"/>
            <a:ext cx="9144000" cy="5943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3370" y="207722"/>
            <a:ext cx="7757795" cy="50590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zh-TW" altLang="en-US" sz="3200" spc="-5" dirty="0">
                <a:solidFill>
                  <a:srgbClr val="90C226"/>
                </a:solidFill>
              </a:rPr>
              <a:t>精準灌溉</a:t>
            </a:r>
            <a:r>
              <a:rPr lang="en-US" altLang="zh-TW" sz="3200" spc="190" dirty="0"/>
              <a:t>- </a:t>
            </a:r>
            <a:r>
              <a:rPr lang="zh-TW" altLang="en-US" sz="3200" spc="-10" dirty="0"/>
              <a:t> 農民經驗談</a:t>
            </a:r>
            <a:r>
              <a:rPr lang="en-US" altLang="zh-TW" sz="3200" spc="-10" dirty="0"/>
              <a:t>(</a:t>
            </a:r>
            <a:r>
              <a:rPr lang="zh-TW" altLang="en-US" sz="3200" spc="-10" dirty="0"/>
              <a:t>嘉南灌溉協會</a:t>
            </a:r>
            <a:r>
              <a:rPr lang="en-US" altLang="zh-TW" sz="3200" spc="-10" dirty="0"/>
              <a:t>)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1763370" y="935052"/>
            <a:ext cx="8549005" cy="358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9845" lvl="0" indent="-342900" algn="l" defTabSz="4572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54965" algn="l"/>
                <a:tab pos="355600" algn="l"/>
              </a:tabLst>
              <a:defRPr/>
            </a:pPr>
            <a:r>
              <a:rPr kumimoji="0" lang="zh-TW" alt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精確控制</a:t>
            </a:r>
            <a:r>
              <a:rPr kumimoji="0" lang="zh-TW" altLang="en-US" sz="17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水的分配，迅速反應，減輕灌溉工作量</a:t>
            </a:r>
            <a:r>
              <a:rPr kumimoji="0" lang="en-US" altLang="zh-TW" sz="17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(</a:t>
            </a:r>
            <a:r>
              <a:rPr kumimoji="0" lang="en-US" altLang="zh-TW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Precisely</a:t>
            </a:r>
            <a:r>
              <a:rPr kumimoji="0" lang="en-US" altLang="zh-TW" sz="1800" b="0" i="0" u="none" strike="noStrike" kern="1200" cap="none" spc="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control</a:t>
            </a:r>
            <a:r>
              <a:rPr kumimoji="0" lang="en-US" altLang="zh-TW" sz="18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the</a:t>
            </a:r>
            <a:r>
              <a:rPr kumimoji="0" lang="en-US" altLang="zh-TW" sz="18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water</a:t>
            </a:r>
            <a:r>
              <a:rPr kumimoji="0" lang="en-US" altLang="zh-TW" sz="1800" b="0" i="0" u="none" strike="noStrike" kern="1200" cap="none" spc="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distribution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、</a:t>
            </a:r>
            <a:r>
              <a:rPr kumimoji="0" lang="en-US" altLang="zh-TW" sz="18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swiftly</a:t>
            </a:r>
            <a:r>
              <a:rPr kumimoji="0" lang="en-US" altLang="zh-TW" sz="1800" b="0" i="0" u="none" strike="noStrike" kern="1200" cap="none" spc="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react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reduce</a:t>
            </a:r>
            <a:r>
              <a:rPr kumimoji="0" lang="en-US" altLang="zh-TW" sz="1800" b="0" i="0" u="none" strike="noStrike" kern="1200" cap="none" spc="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the</a:t>
            </a:r>
            <a:r>
              <a:rPr kumimoji="0" lang="en-US" altLang="zh-TW" sz="1800" b="0" i="0" u="none" strike="noStrike" kern="1200" cap="none" spc="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work</a:t>
            </a:r>
            <a:r>
              <a:rPr kumimoji="0" lang="en-US" altLang="zh-TW" sz="1800" b="0" i="0" u="none" strike="noStrike" kern="1200" cap="none" spc="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load</a:t>
            </a:r>
            <a:r>
              <a:rPr kumimoji="0" lang="en-US" altLang="zh-TW" sz="1800" b="0" i="0" u="none" strike="noStrike" kern="1200" cap="none" spc="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of 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farm</a:t>
            </a:r>
            <a:r>
              <a:rPr kumimoji="0" lang="en-US" altLang="zh-TW" sz="1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irrigator)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微軟正黑體" panose="020B0604030504040204" pitchFamily="34" charset="-120"/>
              <a:cs typeface="Noto Sans CJK JP Medium"/>
            </a:endParaRPr>
          </a:p>
          <a:p>
            <a:pPr marL="355600" marR="29845" lvl="0" indent="-342900" algn="l" defTabSz="4572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54965" algn="l"/>
                <a:tab pos="355600" algn="l"/>
              </a:tabLst>
              <a:defRPr/>
            </a:pPr>
            <a:r>
              <a:rPr kumimoji="0" lang="zh-TW" altLang="en-US" sz="17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根據溝渠和農作物灌溉的需求，為農場提供</a:t>
            </a:r>
            <a:r>
              <a:rPr kumimoji="0" lang="zh-TW" alt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優化的灌溉計劃</a:t>
            </a:r>
            <a:r>
              <a:rPr kumimoji="0" lang="zh-TW" altLang="en-US" sz="17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。</a:t>
            </a:r>
            <a:r>
              <a:rPr kumimoji="0" lang="en-US" altLang="zh-TW" sz="17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(</a:t>
            </a:r>
            <a:r>
              <a:rPr kumimoji="0" lang="en-US" altLang="zh-TW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Base </a:t>
            </a:r>
            <a:r>
              <a:rPr kumimoji="0" lang="en-US" altLang="zh-TW" sz="18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on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the </a:t>
            </a:r>
            <a:r>
              <a:rPr kumimoji="0" lang="en-US" altLang="zh-TW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ditch </a:t>
            </a:r>
            <a:r>
              <a:rPr kumimoji="0" lang="en-US" altLang="zh-TW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and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crop </a:t>
            </a:r>
            <a:r>
              <a:rPr kumimoji="0" lang="en-US" altLang="zh-TW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irrigation </a:t>
            </a:r>
            <a:r>
              <a:rPr kumimoji="0" lang="en-US" altLang="zh-TW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requirement, </a:t>
            </a:r>
            <a:r>
              <a:rPr kumimoji="0" lang="en-US" altLang="zh-TW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to </a:t>
            </a:r>
            <a:r>
              <a:rPr kumimoji="0" lang="en-US" altLang="zh-TW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provide </a:t>
            </a:r>
            <a:r>
              <a:rPr kumimoji="0" lang="en-US" altLang="zh-TW" sz="18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optimized  </a:t>
            </a:r>
            <a:r>
              <a:rPr kumimoji="0" lang="en-US" altLang="zh-TW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irrigation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plan</a:t>
            </a:r>
            <a:r>
              <a:rPr kumimoji="0" lang="en-US" altLang="zh-TW" sz="1800" b="0" i="0" u="none" strike="noStrike" kern="1200" cap="none" spc="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for</a:t>
            </a:r>
            <a:r>
              <a:rPr kumimoji="0" lang="en-US" altLang="zh-TW" sz="1800" b="0" i="0" u="none" strike="noStrike" kern="1200" cap="none" spc="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the</a:t>
            </a:r>
            <a:r>
              <a:rPr kumimoji="0" lang="en-US" altLang="zh-TW" sz="1800" b="0" i="0" u="none" strike="noStrike" kern="1200" cap="none" spc="4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farm</a:t>
            </a:r>
            <a:r>
              <a:rPr kumimoji="0" lang="en-US" altLang="zh-TW" sz="1800" b="0" i="0" u="none" strike="noStrike" kern="1200" cap="none" spc="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irrigator</a:t>
            </a:r>
            <a:r>
              <a:rPr kumimoji="0" lang="en-US" altLang="zh-TW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,</a:t>
            </a:r>
            <a:r>
              <a:rPr kumimoji="0" lang="en-US" altLang="zh-TW" sz="1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in</a:t>
            </a:r>
            <a:r>
              <a:rPr kumimoji="0" lang="en-US" altLang="zh-TW" sz="18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older</a:t>
            </a:r>
            <a:r>
              <a:rPr kumimoji="0" lang="en-US" altLang="zh-TW" sz="18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to</a:t>
            </a:r>
            <a:r>
              <a:rPr kumimoji="0" lang="en-US" altLang="zh-TW" sz="18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help</a:t>
            </a:r>
            <a:r>
              <a:rPr kumimoji="0" lang="en-US" altLang="zh-TW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them</a:t>
            </a:r>
            <a:r>
              <a:rPr kumimoji="0" lang="en-US" altLang="zh-TW" sz="18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rest</a:t>
            </a:r>
            <a:r>
              <a:rPr kumimoji="0" lang="en-US" altLang="zh-TW" sz="1800" b="0" i="0" u="none" strike="noStrike" kern="1200" cap="none" spc="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at</a:t>
            </a:r>
            <a:r>
              <a:rPr kumimoji="0" lang="en-US" altLang="zh-TW" sz="1800" b="0" i="0" u="none" strike="noStrike" kern="1200" cap="none" spc="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the</a:t>
            </a:r>
            <a:r>
              <a:rPr kumimoji="0" lang="en-US" altLang="zh-TW" sz="1800" b="0" i="0" u="none" strike="noStrike" kern="1200" cap="none" spc="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right</a:t>
            </a:r>
            <a:r>
              <a:rPr kumimoji="0" lang="en-US" altLang="zh-TW" sz="1800" b="0" i="0" u="none" strike="noStrike" kern="1200" cap="none" spc="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time</a:t>
            </a:r>
            <a:r>
              <a:rPr kumimoji="0" lang="en-US" altLang="zh-TW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.)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微軟正黑體" panose="020B0604030504040204" pitchFamily="34" charset="-120"/>
              <a:cs typeface="Noto Sans CJK JP Medium"/>
            </a:endParaRPr>
          </a:p>
          <a:p>
            <a:pPr marL="355600" marR="29845" lvl="0" indent="-342900" algn="l" defTabSz="4572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54965" algn="l"/>
                <a:tab pos="355600" algn="l"/>
              </a:tabLst>
              <a:defRPr/>
            </a:pPr>
            <a:r>
              <a:rPr kumimoji="0" lang="zh-TW" altLang="en-US" sz="17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開發低成本蝶閥，水位感測器以達到</a:t>
            </a:r>
            <a:r>
              <a:rPr kumimoji="0" lang="zh-TW" alt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經濟效益</a:t>
            </a:r>
            <a:r>
              <a:rPr kumimoji="0" lang="en-US" altLang="zh-TW" sz="16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(</a:t>
            </a:r>
            <a:r>
              <a:rPr kumimoji="0" lang="en-US" altLang="zh-TW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Develop </a:t>
            </a:r>
            <a:r>
              <a:rPr kumimoji="0" lang="en-US" altLang="zh-TW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l</a:t>
            </a:r>
            <a:r>
              <a:rPr kumimoji="0" lang="en-US" altLang="zh-TW" sz="16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ow-cost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butterfly </a:t>
            </a:r>
            <a:r>
              <a:rPr kumimoji="0" lang="en-US" altLang="zh-TW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valves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、 </a:t>
            </a:r>
            <a:r>
              <a:rPr kumimoji="0" lang="en-US" altLang="zh-TW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water level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sensor</a:t>
            </a:r>
            <a:r>
              <a:rPr kumimoji="0" lang="en-US" altLang="zh-TW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 </a:t>
            </a:r>
            <a:r>
              <a:rPr kumimoji="0" lang="en-US" altLang="zh-TW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for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future </a:t>
            </a:r>
            <a:r>
              <a:rPr kumimoji="0" lang="en-US" altLang="zh-TW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mass  </a:t>
            </a:r>
            <a:r>
              <a:rPr kumimoji="0" lang="en-US" altLang="zh-TW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construction)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微軟正黑體" panose="020B0604030504040204" pitchFamily="34" charset="-120"/>
              <a:cs typeface="Noto Sans CJK JP Medium"/>
            </a:endParaRPr>
          </a:p>
          <a:p>
            <a:pPr marL="355600" marR="29845" lvl="0" indent="-342900" algn="l" defTabSz="4572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54965" algn="l"/>
                <a:tab pos="355600" algn="l"/>
              </a:tabLst>
              <a:defRPr/>
            </a:pPr>
            <a:endParaRPr kumimoji="0" lang="en-US" altLang="zh-TW" sz="1700" b="0" i="0" u="none" strike="noStrike" kern="1200" cap="none" spc="-2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Noto Sans CJK JP Medium"/>
              <a:ea typeface="微軟正黑體" panose="020B0604030504040204" pitchFamily="34" charset="-120"/>
              <a:cs typeface="Noto Sans CJK JP Medi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48307" y="3886197"/>
            <a:ext cx="7723632" cy="2726435"/>
            <a:chOff x="874775" y="4131564"/>
            <a:chExt cx="7723632" cy="2726435"/>
          </a:xfrm>
        </p:grpSpPr>
        <p:sp>
          <p:nvSpPr>
            <p:cNvPr id="6" name="object 6"/>
            <p:cNvSpPr/>
            <p:nvPr/>
          </p:nvSpPr>
          <p:spPr>
            <a:xfrm>
              <a:off x="874775" y="4131564"/>
              <a:ext cx="3410712" cy="27264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069847" y="4326636"/>
              <a:ext cx="2822448" cy="22829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469766" y="4168140"/>
              <a:ext cx="5128641" cy="1615974"/>
            </a:xfrm>
            <a:custGeom>
              <a:avLst/>
              <a:gdLst/>
              <a:ahLst/>
              <a:cxnLst/>
              <a:rect l="l" t="t" r="r" b="b"/>
              <a:pathLst>
                <a:path w="5334634" h="1938654">
                  <a:moveTo>
                    <a:pt x="5011293" y="0"/>
                  </a:moveTo>
                  <a:lnTo>
                    <a:pt x="1487805" y="0"/>
                  </a:lnTo>
                  <a:lnTo>
                    <a:pt x="1440061" y="3503"/>
                  </a:lnTo>
                  <a:lnTo>
                    <a:pt x="1394493" y="13679"/>
                  </a:lnTo>
                  <a:lnTo>
                    <a:pt x="1351599" y="30028"/>
                  </a:lnTo>
                  <a:lnTo>
                    <a:pt x="1311880" y="52051"/>
                  </a:lnTo>
                  <a:lnTo>
                    <a:pt x="1275836" y="79248"/>
                  </a:lnTo>
                  <a:lnTo>
                    <a:pt x="1243965" y="111119"/>
                  </a:lnTo>
                  <a:lnTo>
                    <a:pt x="1216768" y="147163"/>
                  </a:lnTo>
                  <a:lnTo>
                    <a:pt x="1194745" y="186882"/>
                  </a:lnTo>
                  <a:lnTo>
                    <a:pt x="1178396" y="229776"/>
                  </a:lnTo>
                  <a:lnTo>
                    <a:pt x="1168220" y="275344"/>
                  </a:lnTo>
                  <a:lnTo>
                    <a:pt x="1164717" y="323088"/>
                  </a:lnTo>
                  <a:lnTo>
                    <a:pt x="0" y="675640"/>
                  </a:lnTo>
                  <a:lnTo>
                    <a:pt x="1164717" y="807720"/>
                  </a:lnTo>
                  <a:lnTo>
                    <a:pt x="1164717" y="1615427"/>
                  </a:lnTo>
                  <a:lnTo>
                    <a:pt x="1168220" y="1663173"/>
                  </a:lnTo>
                  <a:lnTo>
                    <a:pt x="1178396" y="1708744"/>
                  </a:lnTo>
                  <a:lnTo>
                    <a:pt x="1194745" y="1751640"/>
                  </a:lnTo>
                  <a:lnTo>
                    <a:pt x="1216768" y="1791360"/>
                  </a:lnTo>
                  <a:lnTo>
                    <a:pt x="1243965" y="1827406"/>
                  </a:lnTo>
                  <a:lnTo>
                    <a:pt x="1275836" y="1859278"/>
                  </a:lnTo>
                  <a:lnTo>
                    <a:pt x="1311880" y="1886475"/>
                  </a:lnTo>
                  <a:lnTo>
                    <a:pt x="1351599" y="1908498"/>
                  </a:lnTo>
                  <a:lnTo>
                    <a:pt x="1394493" y="1924848"/>
                  </a:lnTo>
                  <a:lnTo>
                    <a:pt x="1440061" y="1935024"/>
                  </a:lnTo>
                  <a:lnTo>
                    <a:pt x="1487805" y="1938528"/>
                  </a:lnTo>
                  <a:lnTo>
                    <a:pt x="5011293" y="1938528"/>
                  </a:lnTo>
                  <a:lnTo>
                    <a:pt x="5059036" y="1935024"/>
                  </a:lnTo>
                  <a:lnTo>
                    <a:pt x="5104604" y="1924848"/>
                  </a:lnTo>
                  <a:lnTo>
                    <a:pt x="5147498" y="1908498"/>
                  </a:lnTo>
                  <a:lnTo>
                    <a:pt x="5187217" y="1886475"/>
                  </a:lnTo>
                  <a:lnTo>
                    <a:pt x="5223261" y="1859278"/>
                  </a:lnTo>
                  <a:lnTo>
                    <a:pt x="5255132" y="1827406"/>
                  </a:lnTo>
                  <a:lnTo>
                    <a:pt x="5282329" y="1791360"/>
                  </a:lnTo>
                  <a:lnTo>
                    <a:pt x="5304352" y="1751640"/>
                  </a:lnTo>
                  <a:lnTo>
                    <a:pt x="5320701" y="1708744"/>
                  </a:lnTo>
                  <a:lnTo>
                    <a:pt x="5330877" y="1663173"/>
                  </a:lnTo>
                  <a:lnTo>
                    <a:pt x="5334381" y="1615427"/>
                  </a:lnTo>
                  <a:lnTo>
                    <a:pt x="5334381" y="323088"/>
                  </a:lnTo>
                  <a:lnTo>
                    <a:pt x="5330877" y="275344"/>
                  </a:lnTo>
                  <a:lnTo>
                    <a:pt x="5320701" y="229776"/>
                  </a:lnTo>
                  <a:lnTo>
                    <a:pt x="5304352" y="186882"/>
                  </a:lnTo>
                  <a:lnTo>
                    <a:pt x="5282329" y="147163"/>
                  </a:lnTo>
                  <a:lnTo>
                    <a:pt x="5255132" y="111119"/>
                  </a:lnTo>
                  <a:lnTo>
                    <a:pt x="5223261" y="79248"/>
                  </a:lnTo>
                  <a:lnTo>
                    <a:pt x="5187217" y="52051"/>
                  </a:lnTo>
                  <a:lnTo>
                    <a:pt x="5147498" y="30028"/>
                  </a:lnTo>
                  <a:lnTo>
                    <a:pt x="5104604" y="13679"/>
                  </a:lnTo>
                  <a:lnTo>
                    <a:pt x="5059036" y="3503"/>
                  </a:lnTo>
                  <a:lnTo>
                    <a:pt x="5011293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332983" y="4013254"/>
            <a:ext cx="3772535" cy="1456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5680" algn="l"/>
                <a:tab pos="1326515" algn="l"/>
              </a:tabLst>
              <a:defRPr/>
            </a:pPr>
            <a:r>
              <a:rPr kumimoji="0" lang="zh-TW" altLang="en-US" sz="360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CJK JP Medium"/>
                <a:ea typeface="微軟正黑體" panose="020B0604030504040204" pitchFamily="34" charset="-120"/>
                <a:cs typeface="Noto Sans CJK JP Medium"/>
              </a:rPr>
              <a:t>省錢擱省力省很大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Taiwan </a:t>
            </a:r>
            <a:r>
              <a:rPr kumimoji="0" sz="1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Chia-Nan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Irrigation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Association </a:t>
            </a:r>
            <a:r>
              <a:rPr kumimoji="0" sz="14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/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farm</a:t>
            </a: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Medium"/>
                <a:ea typeface="+mn-ea"/>
                <a:cs typeface="Noto Sans CJK JP Medium"/>
              </a:rPr>
              <a:t>irrigator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Medium"/>
              <a:ea typeface="+mn-ea"/>
              <a:cs typeface="Noto Sans CJK JP Medium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356A2FD-6C3B-4149-BCCC-521DA8D9D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98" y="792698"/>
            <a:ext cx="10971603" cy="599846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66D30CA-F855-4F03-ABBD-319925C6D87A}"/>
              </a:ext>
            </a:extLst>
          </p:cNvPr>
          <p:cNvSpPr/>
          <p:nvPr/>
        </p:nvSpPr>
        <p:spPr>
          <a:xfrm>
            <a:off x="-1120384" y="28697"/>
            <a:ext cx="14251168" cy="830839"/>
          </a:xfrm>
          <a:prstGeom prst="rect">
            <a:avLst/>
          </a:prstGeom>
        </p:spPr>
        <p:txBody>
          <a:bodyPr wrap="square" lIns="91284" tIns="45642" rIns="91284" bIns="45642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Gen Jyuu Gothic LP Heavy" panose="020B0702020203020207" pitchFamily="34" charset="-120"/>
                <a:hlinkClick r:id="rId4"/>
              </a:rPr>
              <a:t>屏科大智慧農場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Gen Jyuu Gothic LP Heavy" panose="020B0702020203020207" pitchFamily="34" charset="-120"/>
              </a:rPr>
              <a:t>https://youtu.be/DPVTlr9WcpM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Gen Jyuu Gothic LP Heavy" panose="020B0702020203020207" pitchFamily="34" charset="-120"/>
            </a:endParaRPr>
          </a:p>
        </p:txBody>
      </p:sp>
      <p:sp>
        <p:nvSpPr>
          <p:cNvPr id="9" name="AutoShape 2" descr="智慧農業中心暨智慧農業生產示範基地揭牌- 國立屏東科技大學">
            <a:extLst>
              <a:ext uri="{FF2B5EF4-FFF2-40B4-BE49-F238E27FC236}">
                <a16:creationId xmlns:a16="http://schemas.microsoft.com/office/drawing/2014/main" id="{EBE50112-A693-42A4-B90B-A34E73C6A3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98358" y="588641"/>
            <a:ext cx="304800" cy="20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038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extLst>
    <p:ext uri="{E180D4A7-C9FB-4DFB-919C-405C955672EB}">
      <p14:showEvtLst xmlns:p14="http://schemas.microsoft.com/office/powerpoint/2010/main">
        <p14:playEvt time="77" objId="10"/>
      </p14:showEvt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接點 38"/>
          <p:cNvCxnSpPr/>
          <p:nvPr/>
        </p:nvCxnSpPr>
        <p:spPr>
          <a:xfrm flipH="1">
            <a:off x="6121852" y="2367795"/>
            <a:ext cx="1238106" cy="957053"/>
          </a:xfrm>
          <a:prstGeom prst="line">
            <a:avLst/>
          </a:prstGeom>
          <a:ln w="28575" cap="rnd">
            <a:solidFill>
              <a:schemeClr val="bg1">
                <a:lumMod val="50000"/>
              </a:schemeClr>
            </a:solidFill>
            <a:prstDash val="dash"/>
            <a:round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 flipH="1" flipV="1">
            <a:off x="6227076" y="3410825"/>
            <a:ext cx="2618423" cy="873825"/>
          </a:xfrm>
          <a:prstGeom prst="line">
            <a:avLst/>
          </a:prstGeom>
          <a:ln w="28575" cap="rnd">
            <a:solidFill>
              <a:schemeClr val="bg1">
                <a:lumMod val="50000"/>
              </a:schemeClr>
            </a:solidFill>
            <a:prstDash val="dash"/>
            <a:round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 flipV="1">
            <a:off x="5894789" y="3347764"/>
            <a:ext cx="1268403" cy="1547076"/>
          </a:xfrm>
          <a:prstGeom prst="line">
            <a:avLst/>
          </a:prstGeom>
          <a:ln w="28575" cap="rnd">
            <a:solidFill>
              <a:schemeClr val="bg1">
                <a:lumMod val="50000"/>
              </a:schemeClr>
            </a:solidFill>
            <a:prstDash val="dash"/>
            <a:round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ãæºæ§æ ¡å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3" t="41185" r="21474" b="-1"/>
          <a:stretch/>
        </p:blipFill>
        <p:spPr bwMode="auto">
          <a:xfrm>
            <a:off x="585216" y="399656"/>
            <a:ext cx="4162855" cy="26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接點 23"/>
          <p:cNvCxnSpPr/>
          <p:nvPr/>
        </p:nvCxnSpPr>
        <p:spPr>
          <a:xfrm>
            <a:off x="4419642" y="2326131"/>
            <a:ext cx="1427163" cy="946156"/>
          </a:xfrm>
          <a:prstGeom prst="line">
            <a:avLst/>
          </a:prstGeom>
          <a:ln w="28575" cap="rnd">
            <a:solidFill>
              <a:schemeClr val="bg1">
                <a:lumMod val="50000"/>
              </a:schemeClr>
            </a:solidFill>
            <a:prstDash val="dash"/>
            <a:round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85216" y="4217423"/>
            <a:ext cx="659683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專案特色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 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完整的行動物聯網教育課程，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產學研無縫接軌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連接中華電信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IoT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大平台 ，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快速驗證創意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全台最大物聯網路涵蓋，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隨時隨地作驗證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整合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CMP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網路雲平台，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資訊一手掌握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28" name="Picture 4" descr="ãbig data 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92" b="82769" l="18846" r="82000">
                        <a14:foregroundMark x1="50462" y1="38385" x2="50692" y2="48077"/>
                        <a14:foregroundMark x1="50462" y1="60692" x2="50077" y2="63385"/>
                        <a14:foregroundMark x1="45538" y1="72846" x2="48615" y2="76154"/>
                        <a14:foregroundMark x1="52538" y1="77000" x2="59308" y2="76769"/>
                        <a14:foregroundMark x1="61615" y1="75538" x2="64692" y2="74077"/>
                        <a14:foregroundMark x1="71077" y1="72077" x2="71077" y2="72077"/>
                        <a14:foregroundMark x1="40154" y1="66231" x2="39923" y2="70000"/>
                        <a14:foregroundMark x1="38923" y1="71615" x2="42000" y2="70769"/>
                        <a14:foregroundMark x1="42846" y1="71615" x2="45077" y2="73462"/>
                        <a14:foregroundMark x1="49231" y1="57154" x2="50231" y2="67308"/>
                        <a14:foregroundMark x1="64462" y1="35308" x2="63462" y2="52231"/>
                        <a14:foregroundMark x1="71308" y1="35308" x2="71308" y2="47077"/>
                        <a14:foregroundMark x1="75462" y1="58615" x2="73154" y2="68769"/>
                        <a14:foregroundMark x1="66385" y1="57000" x2="71538" y2="56769"/>
                        <a14:foregroundMark x1="69231" y1="58000" x2="68846" y2="67462"/>
                        <a14:foregroundMark x1="62000" y1="57000" x2="64077" y2="66846"/>
                        <a14:foregroundMark x1="61154" y1="58231" x2="58923" y2="68538"/>
                        <a14:foregroundMark x1="63462" y1="66692" x2="64077" y2="68923"/>
                        <a14:foregroundMark x1="51462" y1="57385" x2="54000" y2="57615"/>
                        <a14:foregroundMark x1="49615" y1="68769" x2="54000" y2="69154"/>
                        <a14:foregroundMark x1="75615" y1="57154" x2="77308" y2="59692"/>
                        <a14:foregroundMark x1="38923" y1="64846" x2="39769" y2="65462"/>
                        <a14:foregroundMark x1="77308" y1="60077" x2="78923" y2="69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75" t="16829" r="18177" b="17414"/>
          <a:stretch/>
        </p:blipFill>
        <p:spPr bwMode="auto">
          <a:xfrm>
            <a:off x="8896529" y="995901"/>
            <a:ext cx="743971" cy="76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AI 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050" y="354959"/>
            <a:ext cx="837119" cy="83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ãBlock Chain 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16"/>
          <a:stretch/>
        </p:blipFill>
        <p:spPr bwMode="auto">
          <a:xfrm>
            <a:off x="9021526" y="1833074"/>
            <a:ext cx="946071" cy="72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ãè³å® iconãçåçæå°çµ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386" y="118702"/>
            <a:ext cx="742025" cy="72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ç¸éåç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3" t="5023" r="14295" b="20124"/>
          <a:stretch/>
        </p:blipFill>
        <p:spPr bwMode="auto">
          <a:xfrm>
            <a:off x="8968616" y="3891768"/>
            <a:ext cx="867217" cy="94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5803853" y="1143792"/>
            <a:ext cx="16635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kumimoji="0" lang="zh-TW" altLang="en-US" sz="2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應用</a:t>
            </a:r>
            <a:endParaRPr kumimoji="0" lang="zh-TW" altLang="en-US" sz="2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black"/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26681" y="763245"/>
            <a:ext cx="16635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資安憑證</a:t>
            </a:r>
            <a:endParaRPr kumimoji="0" lang="zh-TW" altLang="en-US" sz="2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black"/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199279" y="1140909"/>
            <a:ext cx="17614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大數據</a:t>
            </a:r>
            <a:endParaRPr kumimoji="0" lang="en-US" altLang="zh-TW" sz="2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black"/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工具</a:t>
            </a:r>
            <a:endParaRPr kumimoji="0" lang="zh-TW" altLang="en-US" sz="2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black"/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131868" y="2409789"/>
            <a:ext cx="17614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區塊鍊</a:t>
            </a:r>
            <a:endParaRPr kumimoji="0" lang="zh-TW" altLang="en-US" sz="2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black"/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896528" y="3531395"/>
            <a:ext cx="1761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54A021">
                    <a:lumMod val="50000"/>
                  </a:srgbClr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開發套件</a:t>
            </a:r>
            <a:endParaRPr kumimoji="0" lang="zh-TW" altLang="en-US" sz="24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54A021">
                  <a:lumMod val="50000"/>
                </a:srgbClr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42" name="Picture 18" descr="ãé»æ¿ iconãçåçæå°çµæ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6828">
            <a:off x="6929205" y="4927512"/>
            <a:ext cx="1421502" cy="142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7744391" y="5939726"/>
            <a:ext cx="1761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54A021">
                    <a:lumMod val="50000"/>
                  </a:srgbClr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教育課程</a:t>
            </a:r>
            <a:endParaRPr kumimoji="0" lang="zh-TW" altLang="en-US" sz="24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54A021">
                  <a:lumMod val="50000"/>
                </a:srgbClr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橢圓 24"/>
          <p:cNvSpPr>
            <a:spLocks noChangeAspect="1"/>
          </p:cNvSpPr>
          <p:nvPr/>
        </p:nvSpPr>
        <p:spPr>
          <a:xfrm>
            <a:off x="4637935" y="2248224"/>
            <a:ext cx="2193711" cy="2193711"/>
          </a:xfrm>
          <a:prstGeom prst="ellipse">
            <a:avLst/>
          </a:prstGeom>
          <a:solidFill>
            <a:schemeClr val="bg1"/>
          </a:solidFill>
          <a:ln w="76200">
            <a:solidFill>
              <a:srgbClr val="C4D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95248" y="2240720"/>
            <a:ext cx="647336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1200" cap="none" spc="0" normalizeH="0" baseline="0" noProof="0" dirty="0">
                <a:ln w="0"/>
                <a:solidFill>
                  <a:srgbClr val="99CA3C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農業物聯網</a:t>
            </a:r>
            <a:endParaRPr kumimoji="0" lang="zh-TW" altLang="en-US" sz="4800" b="1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>
                <a:ln w="0"/>
                <a:solidFill>
                  <a:srgbClr val="0000FF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跨領域產學合作</a:t>
            </a:r>
            <a:endParaRPr kumimoji="0" lang="en-US" altLang="zh-TW" sz="6600" b="1" i="0" u="none" strike="noStrike" kern="1200" cap="none" spc="0" normalizeH="0" baseline="0" noProof="0" dirty="0">
              <a:ln w="0"/>
              <a:solidFill>
                <a:srgbClr val="99CA3C"/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https://youtu.be/DZQwvtFcDmU</a:t>
            </a:r>
            <a:r>
              <a:rPr kumimoji="0" lang="zh-TW" altLang="en-US" sz="3600" b="1" i="0" u="none" strike="noStrike" kern="1200" cap="none" spc="0" normalizeH="0" baseline="0" noProof="0" dirty="0">
                <a:ln w="0"/>
                <a:solidFill>
                  <a:srgbClr val="99CA3C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kumimoji="0" lang="zh-TW" altLang="en-US" sz="3600" b="1" i="0" u="none" strike="noStrike" kern="1200" cap="none" spc="0" normalizeH="0" baseline="0" noProof="0" dirty="0">
              <a:ln w="0"/>
              <a:gradFill>
                <a:gsLst>
                  <a:gs pos="0">
                    <a:srgbClr val="C42F1A">
                      <a:lumMod val="50000"/>
                    </a:srgbClr>
                  </a:gs>
                  <a:gs pos="50000">
                    <a:srgbClr val="C42F1A"/>
                  </a:gs>
                  <a:gs pos="100000">
                    <a:srgbClr val="C42F1A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2" name="圖片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5" y="1208833"/>
            <a:ext cx="2212431" cy="1277790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1" t="27355"/>
          <a:stretch/>
        </p:blipFill>
        <p:spPr>
          <a:xfrm>
            <a:off x="7688897" y="1755749"/>
            <a:ext cx="1145916" cy="3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57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6E5A4-6F02-4954-B984-4BDD5131641A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874962"/>
            <a:ext cx="11375136" cy="598303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64366" y="167077"/>
            <a:ext cx="70036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智慧農場規劃架構 </a:t>
            </a:r>
            <a:endParaRPr kumimoji="0" lang="zh-TW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562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4366135" y="5748754"/>
            <a:ext cx="68333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6E5A4-6F02-4954-B984-4BDD5131641A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96697" y="166068"/>
            <a:ext cx="101652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智慧農場</a:t>
            </a: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環境監控</a:t>
            </a: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需求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設施溫室與田間生產區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681256"/>
              </p:ext>
            </p:extLst>
          </p:nvPr>
        </p:nvGraphicFramePr>
        <p:xfrm>
          <a:off x="277663" y="1052310"/>
          <a:ext cx="4001731" cy="1514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6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977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2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溫室各</a:t>
                      </a:r>
                      <a:r>
                        <a:rPr lang="en-US" altLang="zh-TW" sz="12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2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支</a:t>
                      </a:r>
                      <a:r>
                        <a:rPr lang="en-US" altLang="zh-TW" sz="12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備註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977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土壤三合一感測器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sz="12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溫度、濕度、</a:t>
                      </a:r>
                      <a:r>
                        <a:rPr lang="en-US" altLang="zh-TW" sz="12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EC</a:t>
                      </a:r>
                      <a:endParaRPr lang="zh-TW" altLang="en-US" sz="12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光照度感測器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sz="12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12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9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2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CO2+</a:t>
                      </a:r>
                      <a:r>
                        <a:rPr lang="zh-TW" altLang="en-US" sz="12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溫溼度感測器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sz="12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12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55"/>
          <a:stretch/>
        </p:blipFill>
        <p:spPr>
          <a:xfrm>
            <a:off x="509367" y="2719795"/>
            <a:ext cx="3922778" cy="37272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71472" y="3706135"/>
            <a:ext cx="879231" cy="1125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投影片編號版面配置區 1">
            <a:extLst>
              <a:ext uri="{FF2B5EF4-FFF2-40B4-BE49-F238E27FC236}">
                <a16:creationId xmlns:a16="http://schemas.microsoft.com/office/drawing/2014/main" id="{EC0F860F-4E13-4B10-84D7-84D249ADF8E2}"/>
              </a:ext>
            </a:extLst>
          </p:cNvPr>
          <p:cNvSpPr txBox="1">
            <a:spLocks/>
          </p:cNvSpPr>
          <p:nvPr/>
        </p:nvSpPr>
        <p:spPr>
          <a:xfrm>
            <a:off x="9077016" y="6079726"/>
            <a:ext cx="256916" cy="3202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0F6E5A4-6F02-4954-B984-4BDD5131641A}" type="slidenum">
              <a:rPr lang="zh-TW" altLang="en-US" smtClean="0">
                <a:solidFill>
                  <a:srgbClr val="90C226"/>
                </a:solidFill>
                <a:latin typeface="Trebuchet MS" panose="020B0603020202020204"/>
                <a:ea typeface="微軟正黑體" panose="020B0604030504040204" pitchFamily="34" charset="-120"/>
              </a:rPr>
              <a:pPr>
                <a:defRPr/>
              </a:pPr>
              <a:t>46</a:t>
            </a:fld>
            <a:endParaRPr lang="zh-TW" altLang="en-US" dirty="0">
              <a:solidFill>
                <a:srgbClr val="90C226"/>
              </a:solidFill>
              <a:latin typeface="Trebuchet MS" panose="020B0603020202020204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61D1B38-F962-4A7C-873C-37FEC90CE7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43"/>
          <a:stretch/>
        </p:blipFill>
        <p:spPr>
          <a:xfrm>
            <a:off x="4815489" y="1847088"/>
            <a:ext cx="6867144" cy="46000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CCEC658-6327-4301-83E3-87F8E2ED53E2}"/>
              </a:ext>
            </a:extLst>
          </p:cNvPr>
          <p:cNvSpPr/>
          <p:nvPr/>
        </p:nvSpPr>
        <p:spPr>
          <a:xfrm>
            <a:off x="8988552" y="2636391"/>
            <a:ext cx="1453896" cy="1632451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F61599-5278-4D3B-AFC3-EE9F9FC68379}"/>
              </a:ext>
            </a:extLst>
          </p:cNvPr>
          <p:cNvSpPr/>
          <p:nvPr/>
        </p:nvSpPr>
        <p:spPr>
          <a:xfrm>
            <a:off x="5077968" y="1043553"/>
            <a:ext cx="71140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需求：依土壤濕度及電導度條件來啟動水泵並驅動噴灑系統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	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需考量未來可結合水肥池一起灌溉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EB3EAA-4607-4A5A-BD13-C9F102E327EA}"/>
              </a:ext>
            </a:extLst>
          </p:cNvPr>
          <p:cNvSpPr/>
          <p:nvPr/>
        </p:nvSpPr>
        <p:spPr>
          <a:xfrm>
            <a:off x="8435046" y="4831550"/>
            <a:ext cx="2007401" cy="1615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7E3BF5-20CC-4EBE-8D50-4B10A30822A3}"/>
              </a:ext>
            </a:extLst>
          </p:cNvPr>
          <p:cNvSpPr/>
          <p:nvPr/>
        </p:nvSpPr>
        <p:spPr>
          <a:xfrm>
            <a:off x="7746029" y="5479390"/>
            <a:ext cx="689017" cy="512977"/>
          </a:xfrm>
          <a:prstGeom prst="rect">
            <a:avLst/>
          </a:prstGeom>
          <a:solidFill>
            <a:srgbClr val="BFBFBF">
              <a:alpha val="41176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819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9010" r="1035"/>
          <a:stretch/>
        </p:blipFill>
        <p:spPr>
          <a:xfrm>
            <a:off x="667512" y="1203794"/>
            <a:ext cx="10689335" cy="5392576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66936" y="126577"/>
            <a:ext cx="480131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智慧農場</a:t>
            </a: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物聯網</a:t>
            </a: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需求</a:t>
            </a:r>
            <a:endParaRPr kumimoji="0" lang="en-US" altLang="zh-TW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設施與生產區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856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5" t="30771" r="-695" b="686"/>
          <a:stretch/>
        </p:blipFill>
        <p:spPr>
          <a:xfrm>
            <a:off x="612648" y="1248930"/>
            <a:ext cx="11237976" cy="50782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63993" y="113024"/>
            <a:ext cx="678968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智慧農場</a:t>
            </a: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雲端作業</a:t>
            </a: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需求</a:t>
            </a:r>
            <a:endParaRPr kumimoji="0" lang="en-US" altLang="zh-TW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  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智慧農園管理中心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233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6E5A4-6F02-4954-B984-4BDD5131641A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398527" y="607935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溫室感測器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552" y="813843"/>
            <a:ext cx="2213040" cy="128027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527" y="4445380"/>
            <a:ext cx="1143000" cy="1633973"/>
          </a:xfrm>
          <a:prstGeom prst="rect">
            <a:avLst/>
          </a:prstGeom>
        </p:spPr>
      </p:pic>
      <p:pic>
        <p:nvPicPr>
          <p:cNvPr id="1026" name="Picture 2" descr="ãæ¤ç©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553" y="5351239"/>
            <a:ext cx="652951" cy="6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sensor 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243" y="4768906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arduino icon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282" y="4609763"/>
            <a:ext cx="629337" cy="44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ãsensor 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07" y="4456169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7667281" y="509297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開發板套件</a:t>
            </a:r>
          </a:p>
        </p:txBody>
      </p:sp>
      <p:pic>
        <p:nvPicPr>
          <p:cNvPr id="1032" name="Picture 8" descr="ãCO2 iconãçåçæå°çµ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1" y="1995887"/>
            <a:ext cx="421999" cy="42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ãåç§ iconãçåçæå°çµæ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094" y="2045626"/>
            <a:ext cx="344794" cy="34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ãsensor iconãçåçæå°çµæ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966" y="2417886"/>
            <a:ext cx="380571" cy="3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ãæº«æº¼åº¦ 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776" t="13340" r="41703" b="13071"/>
          <a:stretch/>
        </p:blipFill>
        <p:spPr bwMode="auto">
          <a:xfrm>
            <a:off x="8575527" y="2390421"/>
            <a:ext cx="240671" cy="4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肘形接點 18"/>
          <p:cNvCxnSpPr>
            <a:stCxn id="33" idx="2"/>
            <a:endCxn id="23" idx="0"/>
          </p:cNvCxnSpPr>
          <p:nvPr/>
        </p:nvCxnSpPr>
        <p:spPr>
          <a:xfrm rot="10800000" flipV="1">
            <a:off x="4970027" y="3273071"/>
            <a:ext cx="650188" cy="1142875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946749" y="278305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教學用感測器</a:t>
            </a:r>
          </a:p>
        </p:txBody>
      </p:sp>
      <p:sp>
        <p:nvSpPr>
          <p:cNvPr id="23" name="橢圓 22"/>
          <p:cNvSpPr/>
          <p:nvPr/>
        </p:nvSpPr>
        <p:spPr>
          <a:xfrm>
            <a:off x="4873312" y="4415946"/>
            <a:ext cx="193431" cy="17584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2"/>
          <a:srcRect l="18666"/>
          <a:stretch/>
        </p:blipFill>
        <p:spPr>
          <a:xfrm>
            <a:off x="5678367" y="2635754"/>
            <a:ext cx="679172" cy="726047"/>
          </a:xfrm>
          <a:prstGeom prst="rect">
            <a:avLst/>
          </a:prstGeom>
        </p:spPr>
      </p:pic>
      <p:sp>
        <p:nvSpPr>
          <p:cNvPr id="35" name="橢圓 34"/>
          <p:cNvSpPr/>
          <p:nvPr/>
        </p:nvSpPr>
        <p:spPr>
          <a:xfrm>
            <a:off x="6237280" y="3187842"/>
            <a:ext cx="193431" cy="17584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6241043" y="2900955"/>
            <a:ext cx="193431" cy="17584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9" name="肘形接點 38"/>
          <p:cNvCxnSpPr>
            <a:stCxn id="40" idx="2"/>
            <a:endCxn id="36" idx="6"/>
          </p:cNvCxnSpPr>
          <p:nvPr/>
        </p:nvCxnSpPr>
        <p:spPr>
          <a:xfrm rot="10800000" flipV="1">
            <a:off x="6434475" y="2521457"/>
            <a:ext cx="1661777" cy="467421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/>
          <p:cNvSpPr/>
          <p:nvPr/>
        </p:nvSpPr>
        <p:spPr>
          <a:xfrm>
            <a:off x="8096251" y="2433534"/>
            <a:ext cx="193431" cy="17584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1" name="橢圓 40"/>
          <p:cNvSpPr/>
          <p:nvPr/>
        </p:nvSpPr>
        <p:spPr>
          <a:xfrm>
            <a:off x="8066582" y="4464109"/>
            <a:ext cx="193431" cy="17584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45" name="肘形接點 44"/>
          <p:cNvCxnSpPr>
            <a:stCxn id="41" idx="0"/>
            <a:endCxn id="35" idx="6"/>
          </p:cNvCxnSpPr>
          <p:nvPr/>
        </p:nvCxnSpPr>
        <p:spPr>
          <a:xfrm rot="16200000" flipV="1">
            <a:off x="6702832" y="3003644"/>
            <a:ext cx="1188344" cy="1732587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5468730" y="330372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中華基地台</a:t>
            </a: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7143" y="4470217"/>
            <a:ext cx="2486361" cy="1077471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66621" y="3468832"/>
            <a:ext cx="592209" cy="472149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19300" y="2367303"/>
            <a:ext cx="486849" cy="590127"/>
          </a:xfrm>
          <a:prstGeom prst="rect">
            <a:avLst/>
          </a:prstGeom>
        </p:spPr>
      </p:pic>
      <p:cxnSp>
        <p:nvCxnSpPr>
          <p:cNvPr id="53" name="肘形接點 52"/>
          <p:cNvCxnSpPr>
            <a:stCxn id="55" idx="2"/>
            <a:endCxn id="54" idx="0"/>
          </p:cNvCxnSpPr>
          <p:nvPr/>
        </p:nvCxnSpPr>
        <p:spPr>
          <a:xfrm rot="10800000" flipV="1">
            <a:off x="2852402" y="3750753"/>
            <a:ext cx="440594" cy="753579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橢圓 53"/>
          <p:cNvSpPr/>
          <p:nvPr/>
        </p:nvSpPr>
        <p:spPr>
          <a:xfrm>
            <a:off x="2755687" y="4504332"/>
            <a:ext cx="193431" cy="17584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3292997" y="3662830"/>
            <a:ext cx="193431" cy="17584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7" name="肘形接點 56"/>
          <p:cNvCxnSpPr>
            <a:stCxn id="59" idx="2"/>
            <a:endCxn id="58" idx="0"/>
          </p:cNvCxnSpPr>
          <p:nvPr/>
        </p:nvCxnSpPr>
        <p:spPr>
          <a:xfrm rot="10800000" flipV="1">
            <a:off x="3562725" y="1914895"/>
            <a:ext cx="1770503" cy="553044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 57"/>
          <p:cNvSpPr/>
          <p:nvPr/>
        </p:nvSpPr>
        <p:spPr>
          <a:xfrm>
            <a:off x="3466008" y="2467939"/>
            <a:ext cx="193431" cy="17584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9" name="橢圓 58"/>
          <p:cNvSpPr/>
          <p:nvPr/>
        </p:nvSpPr>
        <p:spPr>
          <a:xfrm>
            <a:off x="5333227" y="1826972"/>
            <a:ext cx="193431" cy="17584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0" name="直線單箭頭接點 49"/>
          <p:cNvCxnSpPr>
            <a:endCxn id="24" idx="0"/>
          </p:cNvCxnSpPr>
          <p:nvPr/>
        </p:nvCxnSpPr>
        <p:spPr>
          <a:xfrm>
            <a:off x="6017953" y="2068217"/>
            <a:ext cx="0" cy="56753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3566738" y="2937458"/>
            <a:ext cx="0" cy="56753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/>
          <p:cNvSpPr txBox="1"/>
          <p:nvPr/>
        </p:nvSpPr>
        <p:spPr>
          <a:xfrm>
            <a:off x="2593794" y="2467940"/>
            <a:ext cx="829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AP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or 4G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分享器</a:t>
            </a:r>
          </a:p>
        </p:txBody>
      </p:sp>
      <p:sp>
        <p:nvSpPr>
          <p:cNvPr id="72" name="文字方塊 71"/>
          <p:cNvSpPr txBox="1"/>
          <p:nvPr/>
        </p:nvSpPr>
        <p:spPr>
          <a:xfrm>
            <a:off x="3158010" y="3843599"/>
            <a:ext cx="829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Gateway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2163339" y="3802481"/>
            <a:ext cx="829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LoRa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4891849" y="3722235"/>
            <a:ext cx="829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NB-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IoT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7370134" y="3612253"/>
            <a:ext cx="829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NB-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IoT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7178403" y="2506070"/>
            <a:ext cx="829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NB-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IoT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6009502" y="2213486"/>
            <a:ext cx="829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Internet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3833825" y="1635435"/>
            <a:ext cx="829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Internet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3516037" y="3081918"/>
            <a:ext cx="829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Network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3833918" y="1920956"/>
            <a:ext cx="829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TCP/IP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5620216" y="3185148"/>
            <a:ext cx="193431" cy="17584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479186" y="261642"/>
            <a:ext cx="77080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 智慧農場物聯網規劃架構圖 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8917115" y="2045627"/>
            <a:ext cx="1750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CO2+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溫濕度計*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支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光照度計*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支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土壤濕度計*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支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NB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門號*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門</a:t>
            </a:r>
          </a:p>
        </p:txBody>
      </p:sp>
      <p:sp>
        <p:nvSpPr>
          <p:cNvPr id="88" name="文字方塊 87"/>
          <p:cNvSpPr txBox="1"/>
          <p:nvPr/>
        </p:nvSpPr>
        <p:spPr>
          <a:xfrm>
            <a:off x="8721994" y="4506108"/>
            <a:ext cx="1946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阿米巴開發套件*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套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IoT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大平台帳密*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12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組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NB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門號*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門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平台應用實務教學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(2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天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5568308" y="4691028"/>
            <a:ext cx="175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多功能感測器*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支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NB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門號*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門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1648487" y="5547688"/>
            <a:ext cx="193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土壤三合一感測器*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8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支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4G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門號*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門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噴灌系統尚未規劃</a:t>
            </a:r>
          </a:p>
        </p:txBody>
      </p:sp>
    </p:spTree>
    <p:extLst>
      <p:ext uri="{BB962C8B-B14F-4D97-AF65-F5344CB8AC3E}">
        <p14:creationId xmlns:p14="http://schemas.microsoft.com/office/powerpoint/2010/main" val="167811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內容版面配置區 4">
            <a:extLst>
              <a:ext uri="{FF2B5EF4-FFF2-40B4-BE49-F238E27FC236}">
                <a16:creationId xmlns:a16="http://schemas.microsoft.com/office/drawing/2014/main" id="{4A56FB3A-F84A-46D2-BCF1-5C90258B0805}"/>
              </a:ext>
            </a:extLst>
          </p:cNvPr>
          <p:cNvSpPr txBox="1">
            <a:spLocks/>
          </p:cNvSpPr>
          <p:nvPr/>
        </p:nvSpPr>
        <p:spPr>
          <a:xfrm>
            <a:off x="1310761" y="941795"/>
            <a:ext cx="8532000" cy="1165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IOT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大平台；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係指提供軟體服務商開發物聯網領域應用之軟體系統平台，透過物聯網、雲端、大數據、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AI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人工智慧、區塊鍊等技術，收容感測設備數據，並進行數據分析、即時反應、決策支援等應用。滿足物聯網軟硬體服務商在物聯網應用開發的需求，是協助企業應用物聯網技術實現智慧化之重要關鍵服務。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6E5A4-6F02-4954-B984-4BDD5131641A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77" name="群組 76"/>
          <p:cNvGrpSpPr/>
          <p:nvPr/>
        </p:nvGrpSpPr>
        <p:grpSpPr>
          <a:xfrm>
            <a:off x="1664208" y="1527048"/>
            <a:ext cx="9070847" cy="4464671"/>
            <a:chOff x="994655" y="2040540"/>
            <a:chExt cx="7376234" cy="4146204"/>
          </a:xfrm>
        </p:grpSpPr>
        <p:sp>
          <p:nvSpPr>
            <p:cNvPr id="78" name="矩形 77"/>
            <p:cNvSpPr/>
            <p:nvPr/>
          </p:nvSpPr>
          <p:spPr bwMode="auto">
            <a:xfrm>
              <a:off x="994656" y="3110916"/>
              <a:ext cx="7376233" cy="186373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7913" tIns="30675" rIns="77913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77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IoT</a:t>
              </a:r>
              <a:r>
                <a:rPr kumimoji="0" lang="zh-TW" altLang="en-US" sz="1477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大平台</a:t>
              </a:r>
            </a:p>
          </p:txBody>
        </p:sp>
        <p:sp>
          <p:nvSpPr>
            <p:cNvPr id="79" name="矩形 78"/>
            <p:cNvSpPr/>
            <p:nvPr/>
          </p:nvSpPr>
          <p:spPr bwMode="auto">
            <a:xfrm>
              <a:off x="5809533" y="3590676"/>
              <a:ext cx="2473777" cy="1018512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7913" tIns="0" rIns="77913" bIns="3323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領域應用模組</a:t>
              </a:r>
            </a:p>
          </p:txBody>
        </p:sp>
        <p:sp>
          <p:nvSpPr>
            <p:cNvPr id="80" name="矩形 79"/>
            <p:cNvSpPr/>
            <p:nvPr/>
          </p:nvSpPr>
          <p:spPr bwMode="auto">
            <a:xfrm>
              <a:off x="3162045" y="3595523"/>
              <a:ext cx="2577352" cy="1020118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7913" tIns="0" rIns="77913" bIns="3323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智慧應用模組</a:t>
              </a:r>
            </a:p>
          </p:txBody>
        </p:sp>
        <p:sp>
          <p:nvSpPr>
            <p:cNvPr id="81" name="矩形 80"/>
            <p:cNvSpPr/>
            <p:nvPr/>
          </p:nvSpPr>
          <p:spPr bwMode="auto">
            <a:xfrm>
              <a:off x="1135334" y="3541586"/>
              <a:ext cx="1948286" cy="105831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7913" tIns="0" rIns="77913" bIns="3323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核心模組</a:t>
              </a:r>
            </a:p>
          </p:txBody>
        </p:sp>
        <p:sp>
          <p:nvSpPr>
            <p:cNvPr id="82" name="矩形 81"/>
            <p:cNvSpPr/>
            <p:nvPr/>
          </p:nvSpPr>
          <p:spPr bwMode="auto">
            <a:xfrm>
              <a:off x="1000015" y="5295934"/>
              <a:ext cx="7370873" cy="8908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1350" tIns="30675" rIns="61350" bIns="30675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77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IoT</a:t>
              </a:r>
              <a:r>
                <a:rPr kumimoji="0" lang="zh-TW" altLang="en-US" sz="147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裝置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2788856" y="4637064"/>
              <a:ext cx="5423905" cy="2774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0675" rIns="30675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雲平台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(ACM)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資源管理 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(IaaS/PaaS)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2415730" y="3797781"/>
              <a:ext cx="598130" cy="74937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0675" rIns="30675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網路連線管理</a:t>
              </a:r>
              <a:r>
                <a:rPr kumimoji="0" lang="en-US" altLang="zh-TW" sz="93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(CMP)</a:t>
              </a:r>
              <a:endParaRPr kumimoji="0" lang="zh-TW" altLang="en-US" sz="93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5152878" y="3806978"/>
              <a:ext cx="529657" cy="74405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0675" rIns="30675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區塊鏈</a:t>
              </a:r>
              <a:endParaRPr kumimoji="0" lang="en-US" altLang="zh-TW" sz="102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服務</a:t>
              </a:r>
              <a:endParaRPr kumimoji="0" lang="en-US" altLang="zh-TW" sz="102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3760594" y="3816205"/>
              <a:ext cx="478643" cy="7298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0675" rIns="30675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大數據</a:t>
              </a:r>
              <a:endParaRPr kumimoji="0" lang="en-US" altLang="zh-TW" sz="102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分析</a:t>
              </a:r>
              <a:endParaRPr kumimoji="0" lang="en-US" altLang="zh-TW" sz="102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4286834" y="3817608"/>
              <a:ext cx="419609" cy="7284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0675" rIns="30675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23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AIaaS</a:t>
              </a:r>
              <a:endParaRPr kumimoji="0" lang="en-US" altLang="zh-TW" sz="102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4744433" y="3812513"/>
              <a:ext cx="352935" cy="74405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0675" rIns="30675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2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AR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2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協作</a:t>
              </a:r>
              <a:endParaRPr kumimoji="0" lang="en-US" altLang="zh-TW" sz="102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1216998" y="3797978"/>
              <a:ext cx="301729" cy="7480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0675" rIns="30675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937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營維運</a:t>
              </a:r>
              <a:endParaRPr kumimoji="0" lang="en-US" altLang="zh-TW" sz="937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6503405" y="3804192"/>
              <a:ext cx="400873" cy="7429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0675" rIns="30675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智慧交通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3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(ITS)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5864936" y="3810407"/>
              <a:ext cx="598336" cy="7429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0675" rIns="30675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智慧建築</a:t>
              </a:r>
              <a:r>
                <a:rPr kumimoji="0" lang="en-US" altLang="zh-TW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/</a:t>
              </a: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家庭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3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(Home)</a:t>
              </a:r>
            </a:p>
          </p:txBody>
        </p:sp>
        <p:sp>
          <p:nvSpPr>
            <p:cNvPr id="92" name="矩形 91"/>
            <p:cNvSpPr/>
            <p:nvPr/>
          </p:nvSpPr>
          <p:spPr>
            <a:xfrm>
              <a:off x="6935438" y="3804192"/>
              <a:ext cx="400873" cy="7429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0675" rIns="30675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智慧能源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3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(Energy)</a:t>
              </a:r>
            </a:p>
          </p:txBody>
        </p:sp>
        <p:sp>
          <p:nvSpPr>
            <p:cNvPr id="93" name="矩形 92"/>
            <p:cNvSpPr/>
            <p:nvPr/>
          </p:nvSpPr>
          <p:spPr>
            <a:xfrm>
              <a:off x="7381453" y="3804192"/>
              <a:ext cx="400873" cy="7429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0675" rIns="30675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智慧安防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3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(IVS)</a:t>
              </a:r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7977324" y="3535256"/>
              <a:ext cx="296876" cy="249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…</a:t>
              </a:r>
              <a:endParaRPr kumimoji="0" lang="zh-TW" altLang="en-US" sz="102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5627532" y="4609188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</a:p>
          </p:txBody>
        </p:sp>
        <p:sp>
          <p:nvSpPr>
            <p:cNvPr id="96" name="圓角矩形 95"/>
            <p:cNvSpPr/>
            <p:nvPr/>
          </p:nvSpPr>
          <p:spPr>
            <a:xfrm>
              <a:off x="1476480" y="5540814"/>
              <a:ext cx="6576219" cy="214722"/>
            </a:xfrm>
            <a:prstGeom prst="roundRect">
              <a:avLst/>
            </a:prstGeom>
            <a:ln w="34925">
              <a:solidFill>
                <a:srgbClr val="0000FF"/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0675" tIns="30675" rIns="30675" bIns="30675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193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裝置連線</a:t>
              </a:r>
              <a:r>
                <a:rPr kumimoji="0" lang="en-US" altLang="zh-TW" sz="1193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SDK/Adapter</a:t>
              </a:r>
              <a:r>
                <a:rPr kumimoji="0" lang="en-US" altLang="zh-TW" sz="1108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	(DMP)</a:t>
              </a:r>
              <a:endParaRPr kumimoji="0" lang="zh-TW" altLang="en-US" sz="102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97" name="圓角矩形 96"/>
            <p:cNvSpPr/>
            <p:nvPr/>
          </p:nvSpPr>
          <p:spPr>
            <a:xfrm>
              <a:off x="1221854" y="5807902"/>
              <a:ext cx="1036768" cy="33167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 </a:t>
              </a:r>
              <a:r>
                <a:rPr kumimoji="0" lang="en-US" altLang="zh-TW" sz="1023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NB-</a:t>
              </a:r>
              <a:r>
                <a:rPr kumimoji="0" lang="en-US" altLang="zh-TW" sz="1023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IoT</a:t>
              </a: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en-US" altLang="zh-TW" sz="1023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Gateway</a:t>
              </a:r>
              <a:endParaRPr kumimoji="0" lang="zh-TW" altLang="en-US" sz="1023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98" name="圓角矩形 97"/>
            <p:cNvSpPr/>
            <p:nvPr/>
          </p:nvSpPr>
          <p:spPr>
            <a:xfrm>
              <a:off x="2422236" y="5833110"/>
              <a:ext cx="971069" cy="34151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23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NB-</a:t>
              </a:r>
              <a:r>
                <a:rPr kumimoji="0" lang="en-US" altLang="zh-TW" sz="1023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IoT</a:t>
              </a:r>
              <a:r>
                <a:rPr kumimoji="0" lang="en-US" altLang="zh-TW" sz="1023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Tracker</a:t>
              </a:r>
              <a:endParaRPr kumimoji="0" lang="zh-TW" altLang="en-US" sz="1023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99" name="圓角矩形 98"/>
            <p:cNvSpPr/>
            <p:nvPr/>
          </p:nvSpPr>
          <p:spPr>
            <a:xfrm>
              <a:off x="5214461" y="5807902"/>
              <a:ext cx="903059" cy="336672"/>
            </a:xfrm>
            <a:prstGeom prst="roundRect">
              <a:avLst/>
            </a:prstGeom>
            <a:solidFill>
              <a:srgbClr val="CCECFF">
                <a:alpha val="50000"/>
              </a:srgbClr>
            </a:solidFill>
            <a:ln w="19050"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服務</a:t>
              </a:r>
              <a:endParaRPr kumimoji="0" lang="en-US" altLang="zh-TW" sz="102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控制器</a:t>
              </a:r>
            </a:p>
          </p:txBody>
        </p:sp>
        <p:pic>
          <p:nvPicPr>
            <p:cNvPr id="100" name="Picture 2" descr="C:\Documents and Settings\Administrator\桌面\RIMG0010.jpg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5292526" y="5852301"/>
              <a:ext cx="328602" cy="223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" name="圓角矩形 100"/>
            <p:cNvSpPr/>
            <p:nvPr/>
          </p:nvSpPr>
          <p:spPr>
            <a:xfrm>
              <a:off x="6270365" y="5788027"/>
              <a:ext cx="818412" cy="360991"/>
            </a:xfrm>
            <a:prstGeom prst="roundRect">
              <a:avLst/>
            </a:prstGeom>
            <a:solidFill>
              <a:srgbClr val="CCECFF">
                <a:alpha val="50000"/>
              </a:srgbClr>
            </a:solidFill>
            <a:ln w="19050"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工具機</a:t>
              </a:r>
            </a:p>
          </p:txBody>
        </p:sp>
        <p:pic>
          <p:nvPicPr>
            <p:cNvPr id="102" name="Picture 2" descr="C:\Users\ray\Desktop\2013120513135334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3187" y="5833325"/>
              <a:ext cx="203599" cy="280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圓角矩形 102"/>
            <p:cNvSpPr/>
            <p:nvPr/>
          </p:nvSpPr>
          <p:spPr>
            <a:xfrm>
              <a:off x="7206745" y="5789581"/>
              <a:ext cx="818412" cy="360991"/>
            </a:xfrm>
            <a:prstGeom prst="roundRect">
              <a:avLst/>
            </a:prstGeom>
            <a:solidFill>
              <a:srgbClr val="CCECFF">
                <a:alpha val="50000"/>
              </a:srgbClr>
            </a:solidFill>
            <a:ln w="19050"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智慧</a:t>
              </a:r>
              <a:endParaRPr kumimoji="0" lang="en-US" altLang="zh-TW" sz="102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家電</a:t>
              </a:r>
            </a:p>
          </p:txBody>
        </p:sp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2174" y="5825575"/>
              <a:ext cx="340868" cy="294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" name="矩形 104"/>
            <p:cNvSpPr/>
            <p:nvPr/>
          </p:nvSpPr>
          <p:spPr>
            <a:xfrm>
              <a:off x="994655" y="5023547"/>
              <a:ext cx="7376233" cy="2486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有線 </a:t>
              </a:r>
              <a:r>
                <a:rPr kumimoji="0" lang="en-US" altLang="zh-TW" sz="93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en-US" altLang="zh-TW" sz="93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FTTx</a:t>
              </a:r>
              <a:r>
                <a:rPr kumimoji="0" lang="en-US" altLang="zh-TW" sz="93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/ADSL/</a:t>
              </a:r>
              <a:r>
                <a:rPr kumimoji="0" lang="zh-TW" altLang="en-US" sz="93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專線</a:t>
              </a:r>
              <a:r>
                <a:rPr kumimoji="0" lang="en-US" altLang="zh-TW" sz="102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02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en-US" altLang="zh-TW" sz="102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/</a:t>
              </a: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無線網路 </a:t>
              </a:r>
              <a:r>
                <a:rPr kumimoji="0" lang="en-US" altLang="zh-TW" sz="93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en-US" altLang="zh-TW" sz="93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WiFi</a:t>
              </a:r>
              <a:r>
                <a:rPr kumimoji="0" lang="en-US" altLang="zh-TW" sz="93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/3G/4G/NB-</a:t>
              </a:r>
              <a:r>
                <a:rPr kumimoji="0" lang="en-US" altLang="zh-TW" sz="93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IoT</a:t>
              </a:r>
              <a:r>
                <a:rPr kumimoji="0" lang="en-US" altLang="zh-TW" sz="93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endParaRPr kumimoji="0" lang="zh-TW" altLang="en-US" sz="93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06" name="上-下雙向箭號 105"/>
            <p:cNvSpPr/>
            <p:nvPr/>
          </p:nvSpPr>
          <p:spPr bwMode="auto">
            <a:xfrm>
              <a:off x="5121621" y="5005680"/>
              <a:ext cx="265846" cy="613491"/>
            </a:xfrm>
            <a:prstGeom prst="upDownArrow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7913" tIns="38957" rIns="77913" bIns="38957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7791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53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07" name="文字方塊 106"/>
            <p:cNvSpPr txBox="1"/>
            <p:nvPr/>
          </p:nvSpPr>
          <p:spPr>
            <a:xfrm>
              <a:off x="2996177" y="5066213"/>
              <a:ext cx="1651833" cy="600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南向介面</a:t>
              </a:r>
            </a:p>
          </p:txBody>
        </p:sp>
        <p:sp>
          <p:nvSpPr>
            <p:cNvPr id="108" name="矩形 107"/>
            <p:cNvSpPr/>
            <p:nvPr/>
          </p:nvSpPr>
          <p:spPr>
            <a:xfrm>
              <a:off x="1613354" y="3793170"/>
              <a:ext cx="684000" cy="3756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0675" rIns="30675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3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AEP</a:t>
              </a:r>
              <a:r>
                <a:rPr kumimoji="0" lang="zh-TW" altLang="en-US" sz="93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                             </a:t>
              </a:r>
              <a:endParaRPr kumimoji="0" lang="en-US" altLang="zh-TW" sz="93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250195" y="3810406"/>
              <a:ext cx="465231" cy="74405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0675" rIns="30675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23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IoT</a:t>
              </a:r>
              <a:endParaRPr kumimoji="0" lang="en-US" altLang="zh-TW" sz="102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資安監控中心</a:t>
              </a:r>
              <a:endParaRPr kumimoji="0" lang="en-US" altLang="zh-TW" sz="102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1613354" y="4221172"/>
              <a:ext cx="684000" cy="32598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0675" rIns="30675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3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DMP</a:t>
              </a:r>
              <a:r>
                <a:rPr kumimoji="0" lang="zh-TW" altLang="en-US" sz="93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                 </a:t>
              </a:r>
              <a:endParaRPr kumimoji="0" lang="en-US" altLang="zh-TW" sz="93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11" name="流程圖: 磁碟 77"/>
            <p:cNvSpPr/>
            <p:nvPr/>
          </p:nvSpPr>
          <p:spPr bwMode="auto">
            <a:xfrm>
              <a:off x="1056908" y="4645039"/>
              <a:ext cx="1735316" cy="315174"/>
            </a:xfrm>
            <a:prstGeom prst="flowChartMagneticDisk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4406" tIns="42203" rIns="84406" bIns="4220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92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巨量儲存空間</a:t>
              </a:r>
            </a:p>
          </p:txBody>
        </p:sp>
        <p:sp>
          <p:nvSpPr>
            <p:cNvPr id="112" name="矩形 111"/>
            <p:cNvSpPr/>
            <p:nvPr/>
          </p:nvSpPr>
          <p:spPr>
            <a:xfrm>
              <a:off x="7816428" y="3803105"/>
              <a:ext cx="400873" cy="7429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0675" rIns="30675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電話連結</a:t>
              </a:r>
              <a:r>
                <a:rPr kumimoji="0" lang="en-US" altLang="zh-TW" sz="93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(TAS)</a:t>
              </a:r>
            </a:p>
          </p:txBody>
        </p:sp>
        <p:sp>
          <p:nvSpPr>
            <p:cNvPr id="113" name="矩形 112"/>
            <p:cNvSpPr/>
            <p:nvPr/>
          </p:nvSpPr>
          <p:spPr bwMode="auto">
            <a:xfrm>
              <a:off x="1000015" y="3336534"/>
              <a:ext cx="7143047" cy="191550"/>
            </a:xfrm>
            <a:prstGeom prst="rect">
              <a:avLst/>
            </a:prstGeom>
            <a:solidFill>
              <a:srgbClr val="FFFFCC"/>
            </a:solidFill>
            <a:ln w="3175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1350" tIns="30675" rIns="61350" bIns="30675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8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		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              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                 </a:t>
              </a:r>
              <a:r>
                <a:rPr kumimoji="0" lang="zh-TW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北向介面</a:t>
              </a:r>
            </a:p>
          </p:txBody>
        </p:sp>
        <p:sp>
          <p:nvSpPr>
            <p:cNvPr id="114" name="圓角矩形 113"/>
            <p:cNvSpPr/>
            <p:nvPr/>
          </p:nvSpPr>
          <p:spPr>
            <a:xfrm>
              <a:off x="3399435" y="5800676"/>
              <a:ext cx="779780" cy="328468"/>
            </a:xfrm>
            <a:prstGeom prst="roundRect">
              <a:avLst/>
            </a:prstGeom>
            <a:solidFill>
              <a:srgbClr val="CCECFF">
                <a:alpha val="50000"/>
              </a:srgbClr>
            </a:solidFill>
            <a:ln w="19050"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車機</a:t>
              </a:r>
            </a:p>
          </p:txBody>
        </p:sp>
        <p:pic>
          <p:nvPicPr>
            <p:cNvPr id="115" name="圖片 94" descr="PND.PNG"/>
            <p:cNvPicPr>
              <a:picLocks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3469727" y="5834858"/>
              <a:ext cx="443397" cy="306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6" name="圓角矩形 115"/>
            <p:cNvSpPr/>
            <p:nvPr/>
          </p:nvSpPr>
          <p:spPr>
            <a:xfrm>
              <a:off x="4239238" y="5807902"/>
              <a:ext cx="882383" cy="334018"/>
            </a:xfrm>
            <a:prstGeom prst="roundRect">
              <a:avLst/>
            </a:prstGeom>
            <a:solidFill>
              <a:srgbClr val="CCECFF">
                <a:alpha val="50000"/>
              </a:srgbClr>
            </a:solidFill>
            <a:ln w="19050"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0675" tIns="30675" rIns="30675" bIns="0" rtlCol="0" anchor="ctr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AR</a:t>
              </a: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裝置</a:t>
              </a:r>
            </a:p>
          </p:txBody>
        </p:sp>
        <p:pic>
          <p:nvPicPr>
            <p:cNvPr id="117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307128" y="5868441"/>
              <a:ext cx="424776" cy="207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8" name="上-下雙向箭號 117"/>
            <p:cNvSpPr/>
            <p:nvPr/>
          </p:nvSpPr>
          <p:spPr bwMode="auto">
            <a:xfrm>
              <a:off x="5059115" y="3063317"/>
              <a:ext cx="265846" cy="504000"/>
            </a:xfrm>
            <a:prstGeom prst="upDownArrow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7913" tIns="38957" rIns="77913" bIns="38957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7791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53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19" name="矩形 118"/>
            <p:cNvSpPr/>
            <p:nvPr/>
          </p:nvSpPr>
          <p:spPr bwMode="auto">
            <a:xfrm>
              <a:off x="998621" y="2040540"/>
              <a:ext cx="7372268" cy="1004618"/>
            </a:xfrm>
            <a:prstGeom prst="rect">
              <a:avLst/>
            </a:prstGeom>
            <a:solidFill>
              <a:srgbClr val="FFFFCC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6462" tIns="33231" rIns="66462" bIns="3323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IoT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應用</a:t>
              </a:r>
            </a:p>
          </p:txBody>
        </p:sp>
        <p:sp>
          <p:nvSpPr>
            <p:cNvPr id="120" name="圓角矩形 119"/>
            <p:cNvSpPr/>
            <p:nvPr/>
          </p:nvSpPr>
          <p:spPr>
            <a:xfrm>
              <a:off x="1227282" y="2385991"/>
              <a:ext cx="853024" cy="575793"/>
            </a:xfrm>
            <a:prstGeom prst="roundRect">
              <a:avLst/>
            </a:prstGeom>
            <a:solidFill>
              <a:srgbClr val="FFFFCC">
                <a:alpha val="50196"/>
              </a:srgbClr>
            </a:solidFill>
            <a:ln w="19050">
              <a:solidFill>
                <a:srgbClr val="CCE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grpSp>
          <p:nvGrpSpPr>
            <p:cNvPr id="121" name="群組 120"/>
            <p:cNvGrpSpPr/>
            <p:nvPr/>
          </p:nvGrpSpPr>
          <p:grpSpPr>
            <a:xfrm>
              <a:off x="2295064" y="2394594"/>
              <a:ext cx="663464" cy="575793"/>
              <a:chOff x="2331010" y="2288551"/>
              <a:chExt cx="663464" cy="575793"/>
            </a:xfrm>
          </p:grpSpPr>
          <p:sp>
            <p:nvSpPr>
              <p:cNvPr id="150" name="圓角矩形 149"/>
              <p:cNvSpPr/>
              <p:nvPr/>
            </p:nvSpPr>
            <p:spPr>
              <a:xfrm>
                <a:off x="2331010" y="2288551"/>
                <a:ext cx="650106" cy="575793"/>
              </a:xfrm>
              <a:prstGeom prst="roundRect">
                <a:avLst/>
              </a:prstGeom>
              <a:solidFill>
                <a:srgbClr val="FFFFCC">
                  <a:alpha val="50196"/>
                </a:srgbClr>
              </a:solidFill>
              <a:ln w="19050">
                <a:solidFill>
                  <a:srgbClr val="CCE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10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51" name="矩形 150"/>
              <p:cNvSpPr/>
              <p:nvPr/>
            </p:nvSpPr>
            <p:spPr>
              <a:xfrm>
                <a:off x="2344368" y="2714404"/>
                <a:ext cx="650106" cy="1334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15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智慧交通</a:t>
                </a:r>
              </a:p>
            </p:txBody>
          </p:sp>
          <p:pic>
            <p:nvPicPr>
              <p:cNvPr id="152" name="圖片 15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1863" y="2368831"/>
                <a:ext cx="315116" cy="315116"/>
              </a:xfrm>
              <a:prstGeom prst="rect">
                <a:avLst/>
              </a:prstGeom>
            </p:spPr>
          </p:pic>
        </p:grpSp>
        <p:sp>
          <p:nvSpPr>
            <p:cNvPr id="122" name="矩形 121"/>
            <p:cNvSpPr/>
            <p:nvPr/>
          </p:nvSpPr>
          <p:spPr>
            <a:xfrm>
              <a:off x="1180981" y="2778761"/>
              <a:ext cx="942426" cy="2156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3231" rIns="33231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1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智慧建築</a:t>
              </a:r>
              <a:r>
                <a:rPr kumimoji="0" lang="en-US" altLang="zh-TW" sz="101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/</a:t>
              </a:r>
              <a:r>
                <a:rPr kumimoji="0" lang="zh-TW" altLang="en-US" sz="101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家庭</a:t>
              </a:r>
            </a:p>
          </p:txBody>
        </p:sp>
        <p:pic>
          <p:nvPicPr>
            <p:cNvPr id="123" name="圖片 1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9326" y="2478769"/>
              <a:ext cx="324595" cy="324595"/>
            </a:xfrm>
            <a:prstGeom prst="rect">
              <a:avLst/>
            </a:prstGeom>
          </p:spPr>
        </p:pic>
        <p:grpSp>
          <p:nvGrpSpPr>
            <p:cNvPr id="124" name="群組 123"/>
            <p:cNvGrpSpPr/>
            <p:nvPr/>
          </p:nvGrpSpPr>
          <p:grpSpPr>
            <a:xfrm>
              <a:off x="5616508" y="2324338"/>
              <a:ext cx="1004015" cy="637446"/>
              <a:chOff x="5579022" y="2226898"/>
              <a:chExt cx="1004015" cy="637446"/>
            </a:xfrm>
          </p:grpSpPr>
          <p:sp>
            <p:nvSpPr>
              <p:cNvPr id="147" name="圓角矩形 146"/>
              <p:cNvSpPr/>
              <p:nvPr/>
            </p:nvSpPr>
            <p:spPr>
              <a:xfrm>
                <a:off x="5641582" y="2288551"/>
                <a:ext cx="853024" cy="575793"/>
              </a:xfrm>
              <a:prstGeom prst="roundRect">
                <a:avLst/>
              </a:prstGeom>
              <a:solidFill>
                <a:srgbClr val="FFFFCC">
                  <a:alpha val="50196"/>
                </a:srgbClr>
              </a:solidFill>
              <a:ln w="19050">
                <a:solidFill>
                  <a:srgbClr val="CCE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10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pic>
            <p:nvPicPr>
              <p:cNvPr id="148" name="圖片 1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8474" y="2226898"/>
                <a:ext cx="473468" cy="473468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49" name="矩形 148"/>
              <p:cNvSpPr/>
              <p:nvPr/>
            </p:nvSpPr>
            <p:spPr>
              <a:xfrm>
                <a:off x="5579022" y="2671961"/>
                <a:ext cx="1004015" cy="1647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3231" rIns="33231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15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智慧物流</a:t>
                </a:r>
                <a:r>
                  <a:rPr kumimoji="0" lang="en-US" altLang="zh-TW" sz="1015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/</a:t>
                </a:r>
                <a:r>
                  <a:rPr kumimoji="0" lang="zh-TW" altLang="en-US" sz="1015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零售</a:t>
                </a:r>
              </a:p>
            </p:txBody>
          </p:sp>
        </p:grpSp>
        <p:grpSp>
          <p:nvGrpSpPr>
            <p:cNvPr id="125" name="群組 124"/>
            <p:cNvGrpSpPr/>
            <p:nvPr/>
          </p:nvGrpSpPr>
          <p:grpSpPr>
            <a:xfrm>
              <a:off x="3055651" y="2385991"/>
              <a:ext cx="827692" cy="588583"/>
              <a:chOff x="3141253" y="2288551"/>
              <a:chExt cx="827692" cy="588583"/>
            </a:xfrm>
          </p:grpSpPr>
          <p:sp>
            <p:nvSpPr>
              <p:cNvPr id="144" name="圓角矩形 143"/>
              <p:cNvSpPr/>
              <p:nvPr/>
            </p:nvSpPr>
            <p:spPr>
              <a:xfrm>
                <a:off x="3248350" y="2288551"/>
                <a:ext cx="649308" cy="575793"/>
              </a:xfrm>
              <a:prstGeom prst="roundRect">
                <a:avLst/>
              </a:prstGeom>
              <a:solidFill>
                <a:srgbClr val="FFFFCC">
                  <a:alpha val="50196"/>
                </a:srgbClr>
              </a:solidFill>
              <a:ln w="19050">
                <a:solidFill>
                  <a:srgbClr val="CCE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10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pic>
            <p:nvPicPr>
              <p:cNvPr id="145" name="圖片 1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5707" y="2407166"/>
                <a:ext cx="281354" cy="281354"/>
              </a:xfrm>
              <a:prstGeom prst="rect">
                <a:avLst/>
              </a:prstGeom>
            </p:spPr>
          </p:pic>
          <p:sp>
            <p:nvSpPr>
              <p:cNvPr id="146" name="矩形 145"/>
              <p:cNvSpPr/>
              <p:nvPr/>
            </p:nvSpPr>
            <p:spPr>
              <a:xfrm>
                <a:off x="3141253" y="2679818"/>
                <a:ext cx="827692" cy="1973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15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智慧能源</a:t>
                </a:r>
              </a:p>
            </p:txBody>
          </p:sp>
        </p:grpSp>
        <p:grpSp>
          <p:nvGrpSpPr>
            <p:cNvPr id="126" name="群組 125"/>
            <p:cNvGrpSpPr/>
            <p:nvPr/>
          </p:nvGrpSpPr>
          <p:grpSpPr>
            <a:xfrm>
              <a:off x="4828186" y="2385991"/>
              <a:ext cx="729210" cy="575793"/>
              <a:chOff x="4904996" y="2288551"/>
              <a:chExt cx="729210" cy="575793"/>
            </a:xfrm>
          </p:grpSpPr>
          <p:sp>
            <p:nvSpPr>
              <p:cNvPr id="141" name="圓角矩形 140"/>
              <p:cNvSpPr/>
              <p:nvPr/>
            </p:nvSpPr>
            <p:spPr>
              <a:xfrm>
                <a:off x="4978270" y="2288551"/>
                <a:ext cx="588597" cy="575793"/>
              </a:xfrm>
              <a:prstGeom prst="roundRect">
                <a:avLst/>
              </a:prstGeom>
              <a:solidFill>
                <a:srgbClr val="FFFFCC">
                  <a:alpha val="50196"/>
                </a:srgbClr>
              </a:solidFill>
              <a:ln w="19050">
                <a:solidFill>
                  <a:srgbClr val="CCE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10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pic>
            <p:nvPicPr>
              <p:cNvPr id="142" name="圖片 141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7547" y="2374041"/>
                <a:ext cx="371405" cy="293134"/>
              </a:xfrm>
              <a:prstGeom prst="rect">
                <a:avLst/>
              </a:prstGeom>
            </p:spPr>
          </p:pic>
          <p:sp>
            <p:nvSpPr>
              <p:cNvPr id="143" name="矩形 142"/>
              <p:cNvSpPr/>
              <p:nvPr/>
            </p:nvSpPr>
            <p:spPr>
              <a:xfrm>
                <a:off x="4904996" y="2675449"/>
                <a:ext cx="729210" cy="1640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15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智慧製造</a:t>
                </a:r>
                <a:endParaRPr kumimoji="0" lang="en-US" altLang="zh-TW" sz="101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grpSp>
          <p:nvGrpSpPr>
            <p:cNvPr id="127" name="群組 126"/>
            <p:cNvGrpSpPr/>
            <p:nvPr/>
          </p:nvGrpSpPr>
          <p:grpSpPr>
            <a:xfrm>
              <a:off x="7439922" y="2384765"/>
              <a:ext cx="753011" cy="595449"/>
              <a:chOff x="7249231" y="2268895"/>
              <a:chExt cx="753011" cy="595449"/>
            </a:xfrm>
          </p:grpSpPr>
          <p:sp>
            <p:nvSpPr>
              <p:cNvPr id="138" name="圓角矩形 137"/>
              <p:cNvSpPr/>
              <p:nvPr/>
            </p:nvSpPr>
            <p:spPr>
              <a:xfrm>
                <a:off x="7323385" y="2288551"/>
                <a:ext cx="621086" cy="575793"/>
              </a:xfrm>
              <a:prstGeom prst="roundRect">
                <a:avLst/>
              </a:prstGeom>
              <a:solidFill>
                <a:srgbClr val="FFFFCC">
                  <a:alpha val="50196"/>
                </a:srgbClr>
              </a:solidFill>
              <a:ln w="19050">
                <a:solidFill>
                  <a:srgbClr val="CCE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10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pic>
            <p:nvPicPr>
              <p:cNvPr id="139" name="圖片 13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1359" y="2268895"/>
                <a:ext cx="498517" cy="498517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40" name="矩形 139"/>
              <p:cNvSpPr/>
              <p:nvPr/>
            </p:nvSpPr>
            <p:spPr>
              <a:xfrm>
                <a:off x="7249231" y="2656857"/>
                <a:ext cx="753011" cy="1682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15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智慧醫療</a:t>
                </a:r>
                <a:endParaRPr kumimoji="0" lang="en-US" altLang="zh-TW" sz="101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grpSp>
          <p:nvGrpSpPr>
            <p:cNvPr id="128" name="群組 127"/>
            <p:cNvGrpSpPr/>
            <p:nvPr/>
          </p:nvGrpSpPr>
          <p:grpSpPr>
            <a:xfrm>
              <a:off x="6642335" y="2385991"/>
              <a:ext cx="762046" cy="575793"/>
              <a:chOff x="6510921" y="2288551"/>
              <a:chExt cx="762046" cy="575793"/>
            </a:xfrm>
          </p:grpSpPr>
          <p:sp>
            <p:nvSpPr>
              <p:cNvPr id="135" name="圓角矩形 134"/>
              <p:cNvSpPr/>
              <p:nvPr/>
            </p:nvSpPr>
            <p:spPr>
              <a:xfrm>
                <a:off x="6596314" y="2288551"/>
                <a:ext cx="592078" cy="575793"/>
              </a:xfrm>
              <a:prstGeom prst="roundRect">
                <a:avLst/>
              </a:prstGeom>
              <a:solidFill>
                <a:srgbClr val="FFFFCC">
                  <a:alpha val="50196"/>
                </a:srgbClr>
              </a:solidFill>
              <a:ln w="19050">
                <a:solidFill>
                  <a:srgbClr val="CCE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10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pic>
            <p:nvPicPr>
              <p:cNvPr id="136" name="圖片 135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8371" y="2379901"/>
                <a:ext cx="268578" cy="279321"/>
              </a:xfrm>
              <a:prstGeom prst="rect">
                <a:avLst/>
              </a:prstGeom>
            </p:spPr>
          </p:pic>
          <p:sp>
            <p:nvSpPr>
              <p:cNvPr id="137" name="矩形 136"/>
              <p:cNvSpPr/>
              <p:nvPr/>
            </p:nvSpPr>
            <p:spPr>
              <a:xfrm>
                <a:off x="6510921" y="2657445"/>
                <a:ext cx="762046" cy="1820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15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智慧金融</a:t>
                </a:r>
              </a:p>
            </p:txBody>
          </p:sp>
        </p:grpSp>
        <p:grpSp>
          <p:nvGrpSpPr>
            <p:cNvPr id="129" name="群組 128"/>
            <p:cNvGrpSpPr/>
            <p:nvPr/>
          </p:nvGrpSpPr>
          <p:grpSpPr>
            <a:xfrm>
              <a:off x="3998479" y="2385991"/>
              <a:ext cx="719944" cy="616834"/>
              <a:chOff x="4048913" y="2288551"/>
              <a:chExt cx="719944" cy="616834"/>
            </a:xfrm>
          </p:grpSpPr>
          <p:sp>
            <p:nvSpPr>
              <p:cNvPr id="132" name="圓角矩形 131"/>
              <p:cNvSpPr/>
              <p:nvPr/>
            </p:nvSpPr>
            <p:spPr>
              <a:xfrm>
                <a:off x="4048913" y="2288551"/>
                <a:ext cx="692523" cy="575793"/>
              </a:xfrm>
              <a:prstGeom prst="roundRect">
                <a:avLst/>
              </a:prstGeom>
              <a:solidFill>
                <a:srgbClr val="FFFFCC">
                  <a:alpha val="50196"/>
                </a:srgbClr>
              </a:solidFill>
              <a:ln w="19050">
                <a:solidFill>
                  <a:srgbClr val="CCE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10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pic>
            <p:nvPicPr>
              <p:cNvPr id="133" name="圖片 132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2432" y="2361958"/>
                <a:ext cx="479987" cy="324595"/>
              </a:xfrm>
              <a:prstGeom prst="rect">
                <a:avLst/>
              </a:prstGeom>
            </p:spPr>
          </p:pic>
          <p:sp>
            <p:nvSpPr>
              <p:cNvPr id="134" name="矩形 133"/>
              <p:cNvSpPr/>
              <p:nvPr/>
            </p:nvSpPr>
            <p:spPr>
              <a:xfrm>
                <a:off x="4064818" y="2656855"/>
                <a:ext cx="704039" cy="248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15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智慧城市</a:t>
                </a:r>
                <a:endParaRPr kumimoji="0" lang="en-US" altLang="zh-TW" sz="101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pic>
          <p:nvPicPr>
            <p:cNvPr id="130" name="Picture 2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26" y="5843579"/>
              <a:ext cx="273906" cy="24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1" name="Picture 2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354183" y="5827935"/>
              <a:ext cx="214901" cy="296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3" name="文字方塊 152"/>
          <p:cNvSpPr txBox="1"/>
          <p:nvPr/>
        </p:nvSpPr>
        <p:spPr>
          <a:xfrm>
            <a:off x="6565408" y="6045557"/>
            <a:ext cx="3075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ITS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Intelligent Transportation Service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IVS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Intelligent Video Surveillance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TAS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Telephone Access Service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2654975" y="6045557"/>
            <a:ext cx="3340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ACM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Application Container Management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AEP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Application Enablement Platform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CMP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Connectivity Management Platform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DMP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Device Management Platform</a:t>
            </a:r>
          </a:p>
        </p:txBody>
      </p:sp>
      <p:sp>
        <p:nvSpPr>
          <p:cNvPr id="158" name="文字方塊 157"/>
          <p:cNvSpPr txBox="1"/>
          <p:nvPr/>
        </p:nvSpPr>
        <p:spPr>
          <a:xfrm>
            <a:off x="1145569" y="5464301"/>
            <a:ext cx="646331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終端</a:t>
            </a:r>
            <a:endParaRPr kumimoji="0" lang="zh-TW" altLang="en-US" sz="1292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0" name="文字方塊 159"/>
          <p:cNvSpPr txBox="1"/>
          <p:nvPr/>
        </p:nvSpPr>
        <p:spPr>
          <a:xfrm>
            <a:off x="1087661" y="1946142"/>
            <a:ext cx="646331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應用</a:t>
            </a:r>
            <a:endParaRPr kumimoji="0" lang="zh-TW" altLang="en-US" sz="1292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1" name="文字方塊 160"/>
          <p:cNvSpPr txBox="1"/>
          <p:nvPr/>
        </p:nvSpPr>
        <p:spPr>
          <a:xfrm>
            <a:off x="1103878" y="3818783"/>
            <a:ext cx="646331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平台</a:t>
            </a:r>
            <a:endParaRPr kumimoji="0" lang="zh-TW" altLang="en-US" sz="1292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57" name="標題 1"/>
          <p:cNvSpPr txBox="1">
            <a:spLocks/>
          </p:cNvSpPr>
          <p:nvPr/>
        </p:nvSpPr>
        <p:spPr>
          <a:xfrm>
            <a:off x="77821" y="32669"/>
            <a:ext cx="12023388" cy="94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物聯網</a:t>
            </a:r>
            <a:r>
              <a:rPr kumimoji="0" lang="zh-TW" altLang="en-US" sz="4400" b="1" i="0" u="sng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平台</a:t>
            </a:r>
            <a:r>
              <a:rPr lang="zh-TW" altLang="en-US" sz="4400" u="sng" kern="0" dirty="0">
                <a:solidFill>
                  <a:srgbClr val="0000FF"/>
                </a:solidFill>
              </a:rPr>
              <a:t>架構</a:t>
            </a:r>
            <a:r>
              <a:rPr kumimoji="0" lang="zh-TW" altLang="en-US" sz="4400" b="1" i="0" u="sng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</a:t>
            </a:r>
            <a:r>
              <a:rPr kumimoji="0" lang="en-US" altLang="zh-TW" sz="4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-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雲端服務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X1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、南北介面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X2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、應用模組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X3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hlinkClick r:id="rId18"/>
              </a:rPr>
              <a:t>https://youtu.be/HWAF_UCBH6g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424203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594360" y="694944"/>
          <a:ext cx="10232136" cy="3126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3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3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552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設備提供商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系統整合商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03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</a:t>
                      </a:r>
                      <a:r>
                        <a:rPr lang="en-US" altLang="zh-TW" sz="1400" baseline="-25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溫濕度計</a:t>
                      </a:r>
                      <a:endParaRPr lang="en-US" altLang="zh-TW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For NB-</a:t>
                      </a:r>
                      <a:r>
                        <a:rPr lang="en-US" altLang="zh-TW" sz="14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IoT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</a:t>
                      </a:r>
                      <a:r>
                        <a:rPr lang="en-US" altLang="zh-TW" sz="1400" baseline="-25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Monitoring Range 0~3000ppm</a:t>
                      </a:r>
                    </a:p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Operating Temperature 0~50°C</a:t>
                      </a:r>
                    </a:p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Operating Humidity 0~85%RH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3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光照度計</a:t>
                      </a:r>
                      <a:endParaRPr lang="en-US" altLang="zh-TW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For NB-</a:t>
                      </a:r>
                      <a:r>
                        <a:rPr lang="en-US" altLang="zh-TW" sz="14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IoT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量測範圍 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0-200000 </a:t>
                      </a:r>
                      <a:r>
                        <a:rPr lang="it-IT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Lux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03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土壤濕度計</a:t>
                      </a:r>
                      <a:endParaRPr lang="en-US" altLang="zh-TW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For NB-</a:t>
                      </a:r>
                      <a:r>
                        <a:rPr lang="en-US" altLang="zh-TW" sz="14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IoT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溫度測試範圍 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0.0-99.0°C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56" name="Picture 8" descr="ãCHT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528" y="2091851"/>
            <a:ext cx="1058165" cy="102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932689" y="4440521"/>
            <a:ext cx="95704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電信服務：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	1.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專案期間物聯網門號通信服務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(LTE/Cat-M1/NB-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IoT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	2.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IoT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大平台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_DMP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設備管理服務功能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	3.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IoT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大平台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_CMP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連線管理服務功能 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       4.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IoT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大平台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_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加值服務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(AI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應用、領域應用、大數據工具、區塊鍊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</p:txBody>
      </p:sp>
      <p:sp>
        <p:nvSpPr>
          <p:cNvPr id="5" name="矩形 4"/>
          <p:cNvSpPr/>
          <p:nvPr/>
        </p:nvSpPr>
        <p:spPr>
          <a:xfrm>
            <a:off x="1593575" y="-1044"/>
            <a:ext cx="89095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物聯網生產場域設備規劃 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96" b="89899" l="4691" r="93817">
                        <a14:foregroundMark x1="7676" y1="35859" x2="11407" y2="29293"/>
                        <a14:foregroundMark x1="10448" y1="42424" x2="14499" y2="35101"/>
                        <a14:foregroundMark x1="30277" y1="51515" x2="30277" y2="54545"/>
                        <a14:foregroundMark x1="38273" y1="57828" x2="38486" y2="59596"/>
                        <a14:foregroundMark x1="43923" y1="57576" x2="43923" y2="59343"/>
                        <a14:foregroundMark x1="50640" y1="56818" x2="50640" y2="56818"/>
                        <a14:foregroundMark x1="57036" y1="47980" x2="57036" y2="47980"/>
                        <a14:foregroundMark x1="57143" y1="57071" x2="57143" y2="57071"/>
                        <a14:foregroundMark x1="59595" y1="54798" x2="59595" y2="54798"/>
                        <a14:foregroundMark x1="65991" y1="58333" x2="65991" y2="58333"/>
                        <a14:foregroundMark x1="74947" y1="50000" x2="74947" y2="50000"/>
                        <a14:foregroundMark x1="80064" y1="54545" x2="80064" y2="54545"/>
                        <a14:foregroundMark x1="87207" y1="54545" x2="87207" y2="54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0546" y="2091850"/>
            <a:ext cx="1829532" cy="772382"/>
          </a:xfrm>
          <a:prstGeom prst="rect">
            <a:avLst/>
          </a:prstGeom>
          <a:effectLst/>
        </p:spPr>
      </p:pic>
      <p:sp>
        <p:nvSpPr>
          <p:cNvPr id="9" name="文字方塊 8"/>
          <p:cNvSpPr txBox="1"/>
          <p:nvPr/>
        </p:nvSpPr>
        <p:spPr>
          <a:xfrm>
            <a:off x="1671921" y="3807070"/>
            <a:ext cx="8831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*上述設備通電即可直接上傳數據至中華電信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IoT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大平台</a:t>
            </a:r>
          </a:p>
        </p:txBody>
      </p:sp>
    </p:spTree>
    <p:extLst>
      <p:ext uri="{BB962C8B-B14F-4D97-AF65-F5344CB8AC3E}">
        <p14:creationId xmlns:p14="http://schemas.microsoft.com/office/powerpoint/2010/main" val="3002201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85800" y="890106"/>
          <a:ext cx="9793356" cy="3505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6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1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05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0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套件內容物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型號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元件提供商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系統整合商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867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NB-</a:t>
                      </a:r>
                      <a:r>
                        <a:rPr lang="en-US" altLang="zh-TW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IoT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it-IT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Modem</a:t>
                      </a:r>
                    </a:p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ENK </a:t>
                      </a:r>
                      <a:r>
                        <a:rPr lang="en-US" altLang="zh-TW" sz="14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FullBand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支援各物聯頻段並附有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SDK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，可快速將資料導入中華電信</a:t>
                      </a:r>
                      <a:r>
                        <a:rPr lang="en-US" altLang="zh-TW" sz="14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IoT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大平台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114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控制主板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開發版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瑞昱 </a:t>
                      </a:r>
                      <a:r>
                        <a:rPr lang="it-IT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Realtek Ameba 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開發板</a:t>
                      </a:r>
                      <a:endParaRPr lang="it-IT" altLang="zh-TW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含天線、</a:t>
                      </a:r>
                      <a:r>
                        <a:rPr lang="en-US" altLang="zh-TW" sz="14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MicroUSB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連接線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零件包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麵包版、杜邦線、公母排線、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LED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RGB 3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色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LED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、電阻、超音波感測器、溫溼度感測器、光照度感測器、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LCD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模組、土壤濕度計、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CO2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感測器、繼電器模組、收納盒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14" descr="ç¸éåç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63" b="78759" l="20273" r="785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63" t="5023" r="14295" b="20124"/>
          <a:stretch/>
        </p:blipFill>
        <p:spPr bwMode="auto">
          <a:xfrm>
            <a:off x="7837079" y="2821387"/>
            <a:ext cx="860851" cy="94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ãCHT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376" y="2184001"/>
            <a:ext cx="1238448" cy="119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742260" y="4891976"/>
            <a:ext cx="87345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電信服務：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	1.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專案期間物聯網門號通信服務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(LTE/Cat-M1/NB-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IoT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	2.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IoT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大平台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_DMP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設備管理服務功能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	3.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IoT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大平台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_CMP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連線管理服務功能 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	4.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IoT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大平台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_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加值服務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(AI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應用、領域應用、大數據工具、區塊鍊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93575" y="-1044"/>
            <a:ext cx="70036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物聯網教學實驗套件規劃 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72684" y="556836"/>
            <a:ext cx="8734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開發套件：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260" y1="18349" x2="47619" y2="17431"/>
                        <a14:foregroundMark x1="22078" y1="80275" x2="24675" y2="73394"/>
                        <a14:foregroundMark x1="25541" y1="80734" x2="25974" y2="80734"/>
                        <a14:foregroundMark x1="32035" y1="75688" x2="32468" y2="74312"/>
                        <a14:foregroundMark x1="45022" y1="73853" x2="45022" y2="76606"/>
                        <a14:foregroundMark x1="52814" y1="73853" x2="53247" y2="75688"/>
                        <a14:foregroundMark x1="71429" y1="74771" x2="71429" y2="75688"/>
                        <a14:foregroundMark x1="81385" y1="75229" x2="81385" y2="77982"/>
                        <a14:foregroundMark x1="12554" y1="76147" x2="12554" y2="76147"/>
                        <a14:foregroundMark x1="64935" y1="74771" x2="64935" y2="74771"/>
                        <a14:foregroundMark x1="55411" y1="14679" x2="55411" y2="14679"/>
                        <a14:foregroundMark x1="50216" y1="14220" x2="50216" y2="142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44" t="7616" r="7286" b="13361"/>
          <a:stretch/>
        </p:blipFill>
        <p:spPr>
          <a:xfrm>
            <a:off x="7735910" y="1265373"/>
            <a:ext cx="1041743" cy="91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002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05BA67-E03D-49D4-A47F-2AEBE0F9B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智慧畜牧</a:t>
            </a:r>
            <a:r>
              <a:rPr lang="en-US" altLang="zh-TW" dirty="0">
                <a:solidFill>
                  <a:schemeClr val="bg1"/>
                </a:solidFill>
              </a:rPr>
              <a:t>-</a:t>
            </a:r>
            <a:r>
              <a:rPr lang="en-US" altLang="zh-TW" dirty="0">
                <a:solidFill>
                  <a:srgbClr val="92D050"/>
                </a:solidFill>
              </a:rPr>
              <a:t>Connected Cow</a:t>
            </a:r>
            <a:endParaRPr lang="zh-TW" altLang="en-US" dirty="0">
              <a:solidFill>
                <a:srgbClr val="92D05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525666-3245-44C3-971F-E1364B250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在物聯網世界中，連母牛都將被連接和監控。 傳感器被植入牛的耳朵。 這使農民可以監視奶牛的健康狀況並跟踪其運動，從而確保人們食用更健康，更豐富的牛奶和肉類。 平均而言，每頭母牛每年產生約</a:t>
            </a:r>
            <a:r>
              <a:rPr lang="en-US" altLang="zh-TW" sz="2400" dirty="0">
                <a:solidFill>
                  <a:schemeClr val="bg1"/>
                </a:solidFill>
              </a:rPr>
              <a:t>200 MB</a:t>
            </a:r>
            <a:r>
              <a:rPr lang="zh-TW" altLang="en-US" sz="2400" dirty="0">
                <a:solidFill>
                  <a:schemeClr val="bg1"/>
                </a:solidFill>
              </a:rPr>
              <a:t>的信息。</a:t>
            </a:r>
          </a:p>
        </p:txBody>
      </p:sp>
      <p:pic>
        <p:nvPicPr>
          <p:cNvPr id="4" name="Picture 7">
            <a:hlinkClick r:id="rId2"/>
            <a:extLst>
              <a:ext uri="{FF2B5EF4-FFF2-40B4-BE49-F238E27FC236}">
                <a16:creationId xmlns:a16="http://schemas.microsoft.com/office/drawing/2014/main" id="{ED57B1A1-1656-4C56-8737-5360CE89B2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601320" y="723939"/>
            <a:ext cx="6421816" cy="5058078"/>
          </a:xfrm>
          <a:prstGeom prst="rect">
            <a:avLst/>
          </a:prstGeom>
          <a:noFill/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F31C011-FB34-425D-8622-8EFA350CF9D7}"/>
              </a:ext>
            </a:extLst>
          </p:cNvPr>
          <p:cNvSpPr txBox="1"/>
          <p:nvPr/>
        </p:nvSpPr>
        <p:spPr>
          <a:xfrm>
            <a:off x="5885482" y="6015949"/>
            <a:ext cx="6217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2"/>
              </a:rPr>
              <a:t>http://www.bbc.com/storyworks/specials/world-of-possibility/connected-cows/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001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5250" y="1078051"/>
            <a:ext cx="10170942" cy="5356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82CE07-E3FA-4D4E-8CB0-546D53732986}"/>
              </a:ext>
            </a:extLst>
          </p:cNvPr>
          <p:cNvSpPr/>
          <p:nvPr/>
        </p:nvSpPr>
        <p:spPr>
          <a:xfrm>
            <a:off x="548074" y="57330"/>
            <a:ext cx="612218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智慧畜牧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Connected Cow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42831-E55F-422C-8CE5-417B3482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zh-TW" altLang="en-US" dirty="0"/>
              <a:t>智慧畜牧</a:t>
            </a:r>
            <a:r>
              <a:rPr lang="en-US" altLang="zh-TW" dirty="0"/>
              <a:t>-Connected Pig</a:t>
            </a:r>
            <a:endParaRPr lang="zh-TW" alt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E66940-8CE9-45D5-ABF8-0B5C6B752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3201" y="2182961"/>
            <a:ext cx="4070456" cy="3880773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農業的未來已經到來。 中國養豬戶利用</a:t>
            </a:r>
            <a:r>
              <a:rPr lang="en-US" altLang="zh-TW" sz="2400" dirty="0"/>
              <a:t>AI</a:t>
            </a:r>
            <a:r>
              <a:rPr lang="zh-TW" altLang="en-US" sz="2400" dirty="0"/>
              <a:t>和</a:t>
            </a:r>
            <a:r>
              <a:rPr lang="en-US" altLang="zh-TW" sz="2400" dirty="0"/>
              <a:t>5G</a:t>
            </a:r>
            <a:r>
              <a:rPr lang="zh-TW" altLang="en-US" sz="2400" dirty="0"/>
              <a:t>追踪動物，幫助定義農業的未來。 </a:t>
            </a:r>
            <a:endParaRPr lang="en-US" altLang="zh-TW" sz="2400" dirty="0"/>
          </a:p>
          <a:p>
            <a:r>
              <a:rPr lang="zh-TW" altLang="en-US" sz="2400" dirty="0"/>
              <a:t>京東（</a:t>
            </a:r>
            <a:r>
              <a:rPr lang="en-US" altLang="zh-TW" sz="2400" dirty="0"/>
              <a:t>JD.com</a:t>
            </a:r>
            <a:r>
              <a:rPr lang="zh-TW" altLang="en-US" sz="2400" dirty="0"/>
              <a:t>）正在開發可幫助養豬戶的</a:t>
            </a:r>
            <a:r>
              <a:rPr lang="en-US" altLang="zh-TW" sz="2400" dirty="0"/>
              <a:t>AI</a:t>
            </a:r>
            <a:r>
              <a:rPr lang="zh-TW" altLang="en-US" sz="2400" dirty="0"/>
              <a:t>工具，包括使用面部識別技術跟踪豬並發現疾病的工具。</a:t>
            </a:r>
            <a:endParaRPr lang="en-US" sz="2400" dirty="0"/>
          </a:p>
        </p:txBody>
      </p:sp>
      <p:pic>
        <p:nvPicPr>
          <p:cNvPr id="4" name="內容版面配置區 3">
            <a:hlinkClick r:id="rId2"/>
            <a:extLst>
              <a:ext uri="{FF2B5EF4-FFF2-40B4-BE49-F238E27FC236}">
                <a16:creationId xmlns:a16="http://schemas.microsoft.com/office/drawing/2014/main" id="{098045A8-567B-4E88-8221-47DA0DA8B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53" r="3" b="3"/>
          <a:stretch/>
        </p:blipFill>
        <p:spPr>
          <a:xfrm>
            <a:off x="677334" y="2159331"/>
            <a:ext cx="6975323" cy="388236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524D688-8271-4AAD-9388-B6E6B2BBD264}"/>
              </a:ext>
            </a:extLst>
          </p:cNvPr>
          <p:cNvSpPr/>
          <p:nvPr/>
        </p:nvSpPr>
        <p:spPr>
          <a:xfrm>
            <a:off x="1479604" y="6063734"/>
            <a:ext cx="3637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https://youtu.be/G2rGp2V8MmM</a:t>
            </a:r>
          </a:p>
        </p:txBody>
      </p:sp>
    </p:spTree>
    <p:extLst>
      <p:ext uri="{BB962C8B-B14F-4D97-AF65-F5344CB8AC3E}">
        <p14:creationId xmlns:p14="http://schemas.microsoft.com/office/powerpoint/2010/main" val="31403047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A13159-0742-4FB7-92DD-91EC07415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智慧畜牧</a:t>
            </a:r>
            <a:r>
              <a:rPr lang="en-US" altLang="zh-TW" dirty="0"/>
              <a:t>-Connected chicken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8BFC33-D52D-4B5A-9511-5EDA5E762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638800"/>
            <a:ext cx="8596668" cy="10230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https://mashable.com/video/floating-chicken-farm/?jwsource=cl</a:t>
            </a:r>
            <a:endParaRPr lang="zh-TW" altLang="en-US" dirty="0"/>
          </a:p>
        </p:txBody>
      </p:sp>
      <p:pic>
        <p:nvPicPr>
          <p:cNvPr id="4" name="圖片 3">
            <a:hlinkClick r:id="rId2"/>
            <a:extLst>
              <a:ext uri="{FF2B5EF4-FFF2-40B4-BE49-F238E27FC236}">
                <a16:creationId xmlns:a16="http://schemas.microsoft.com/office/drawing/2014/main" id="{77047D02-6BAA-4DED-81F7-17ED42AFE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56" y="1270000"/>
            <a:ext cx="9648423" cy="47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773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en-US" dirty="0">
                <a:cs typeface="Gen Jyuu Gothic LP Heavy" panose="020B0702020203020207" pitchFamily="34" charset="-120"/>
              </a:rPr>
              <a:t>其他</a:t>
            </a:r>
            <a:r>
              <a:rPr lang="zh-TW" altLang="en-US" dirty="0">
                <a:latin typeface="微軟正黑體" panose="020B0604030504040204" pitchFamily="34" charset="-120"/>
                <a:cs typeface="Gen Jyuu Gothic LP Heavy" panose="020B0702020203020207" pitchFamily="34" charset="-120"/>
              </a:rPr>
              <a:t>農業應用案例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10202" y="1842065"/>
            <a:ext cx="1362075" cy="198391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Freeform 106"/>
          <p:cNvSpPr>
            <a:spLocks/>
          </p:cNvSpPr>
          <p:nvPr/>
        </p:nvSpPr>
        <p:spPr bwMode="auto">
          <a:xfrm>
            <a:off x="6093279" y="2834024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Freeform 107"/>
          <p:cNvSpPr>
            <a:spLocks/>
          </p:cNvSpPr>
          <p:nvPr/>
        </p:nvSpPr>
        <p:spPr bwMode="auto">
          <a:xfrm>
            <a:off x="6093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5414964" y="2159910"/>
            <a:ext cx="1362075" cy="1362075"/>
          </a:xfrm>
          <a:prstGeom prst="ellipse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660" y="2393327"/>
            <a:ext cx="895238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23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99985" y="234191"/>
            <a:ext cx="8101973" cy="1013448"/>
          </a:xfrm>
        </p:spPr>
        <p:txBody>
          <a:bodyPr>
            <a:normAutofit fontScale="90000"/>
          </a:bodyPr>
          <a:lstStyle/>
          <a:p>
            <a:r>
              <a:rPr lang="zh-TW" altLang="en-US" sz="4900" dirty="0">
                <a:ea typeface="微軟正黑體" panose="020B0604030504040204" pitchFamily="34" charset="-120"/>
                <a:hlinkClick r:id="rId3"/>
              </a:rPr>
              <a:t>台肥花蓮海藻智慧養殖</a:t>
            </a:r>
            <a:r>
              <a:rPr lang="en-US" altLang="zh-TW" sz="3100" dirty="0">
                <a:solidFill>
                  <a:srgbClr val="0000FF"/>
                </a:solidFill>
              </a:rPr>
              <a:t>https://youtu.be/-yJCAa6HB-Y</a:t>
            </a:r>
            <a:endParaRPr lang="zh-TW" altLang="en-US" sz="3100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2881" y="1689773"/>
            <a:ext cx="4508966" cy="228524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201211" marR="0" lvl="0" indent="-201211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抽取</a:t>
            </a: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660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公尺深之海洋深層水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至地面蓄水槽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  <a:p>
            <a:pPr marL="201211" marR="0" lvl="0" indent="-201211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透過重力原理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將海水分流至三個階段區，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分區養殖不同海藻蝦池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  <a:p>
            <a:pPr marL="201211" marR="0" lvl="0" indent="-201211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以智慧化監測方式，取代傳統人工量測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，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導入物聯網養殖技術，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提供舒適養殖環境、穩定產值、並節制每日抽取海洋深層水量，移用於礦泉水等其他用途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85"/>
          <a:stretch/>
        </p:blipFill>
        <p:spPr>
          <a:xfrm>
            <a:off x="539497" y="4061972"/>
            <a:ext cx="4314368" cy="25618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874" y="1592797"/>
            <a:ext cx="6623574" cy="50310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9835072" y="6349965"/>
            <a:ext cx="2133600" cy="273844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CC442-CE69-4560-B306-E0F4A383EF85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691846" y="3882235"/>
            <a:ext cx="2524153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111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套藻桶溫度監測，營收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120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萬元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第一期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(1/16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前完成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，先導入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46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套</a:t>
            </a:r>
          </a:p>
        </p:txBody>
      </p:sp>
    </p:spTree>
    <p:extLst>
      <p:ext uri="{BB962C8B-B14F-4D97-AF65-F5344CB8AC3E}">
        <p14:creationId xmlns:p14="http://schemas.microsoft.com/office/powerpoint/2010/main" val="2062985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群組 9"/>
          <p:cNvGrpSpPr>
            <a:grpSpLocks/>
          </p:cNvGrpSpPr>
          <p:nvPr/>
        </p:nvGrpSpPr>
        <p:grpSpPr bwMode="auto">
          <a:xfrm>
            <a:off x="5346268" y="2956400"/>
            <a:ext cx="626269" cy="2565797"/>
            <a:chOff x="2049633" y="2924532"/>
            <a:chExt cx="834923" cy="3420757"/>
          </a:xfrm>
        </p:grpSpPr>
        <p:sp>
          <p:nvSpPr>
            <p:cNvPr id="192" name="手繪多邊形 191"/>
            <p:cNvSpPr/>
            <p:nvPr/>
          </p:nvSpPr>
          <p:spPr>
            <a:xfrm>
              <a:off x="2252808" y="3243591"/>
              <a:ext cx="603176" cy="3101698"/>
            </a:xfrm>
            <a:custGeom>
              <a:avLst/>
              <a:gdLst>
                <a:gd name="connsiteX0" fmla="*/ 602111 w 603581"/>
                <a:gd name="connsiteY0" fmla="*/ 182639 h 3102429"/>
                <a:gd name="connsiteX1" fmla="*/ 602606 w 603581"/>
                <a:gd name="connsiteY1" fmla="*/ 185090 h 3102429"/>
                <a:gd name="connsiteX2" fmla="*/ 602606 w 603581"/>
                <a:gd name="connsiteY2" fmla="*/ 192438 h 3102429"/>
                <a:gd name="connsiteX3" fmla="*/ 14249 w 603581"/>
                <a:gd name="connsiteY3" fmla="*/ 0 h 3102429"/>
                <a:gd name="connsiteX4" fmla="*/ 410168 w 603581"/>
                <a:gd name="connsiteY4" fmla="*/ 0 h 3102429"/>
                <a:gd name="connsiteX5" fmla="*/ 410698 w 603581"/>
                <a:gd name="connsiteY5" fmla="*/ 0 h 3102429"/>
                <a:gd name="connsiteX6" fmla="*/ 410875 w 603581"/>
                <a:gd name="connsiteY6" fmla="*/ 36 h 3102429"/>
                <a:gd name="connsiteX7" fmla="*/ 410875 w 603581"/>
                <a:gd name="connsiteY7" fmla="*/ 36 h 3102429"/>
                <a:gd name="connsiteX8" fmla="*/ 429843 w 603581"/>
                <a:gd name="connsiteY8" fmla="*/ 993 h 3102429"/>
                <a:gd name="connsiteX9" fmla="*/ 601612 w 603581"/>
                <a:gd name="connsiteY9" fmla="*/ 172763 h 3102429"/>
                <a:gd name="connsiteX10" fmla="*/ 602111 w 603581"/>
                <a:gd name="connsiteY10" fmla="*/ 182639 h 3102429"/>
                <a:gd name="connsiteX11" fmla="*/ 602606 w 603581"/>
                <a:gd name="connsiteY11" fmla="*/ 192438 h 3102429"/>
                <a:gd name="connsiteX12" fmla="*/ 602606 w 603581"/>
                <a:gd name="connsiteY12" fmla="*/ 372918 h 3102429"/>
                <a:gd name="connsiteX13" fmla="*/ 602606 w 603581"/>
                <a:gd name="connsiteY13" fmla="*/ 372918 h 3102429"/>
                <a:gd name="connsiteX14" fmla="*/ 602606 w 603581"/>
                <a:gd name="connsiteY14" fmla="*/ 971412 h 3102429"/>
                <a:gd name="connsiteX15" fmla="*/ 603581 w 603581"/>
                <a:gd name="connsiteY15" fmla="*/ 971412 h 3102429"/>
                <a:gd name="connsiteX16" fmla="*/ 603581 w 603581"/>
                <a:gd name="connsiteY16" fmla="*/ 3102429 h 3102429"/>
                <a:gd name="connsiteX17" fmla="*/ 387043 w 603581"/>
                <a:gd name="connsiteY17" fmla="*/ 3102429 h 3102429"/>
                <a:gd name="connsiteX18" fmla="*/ 387043 w 603581"/>
                <a:gd name="connsiteY18" fmla="*/ 1420820 h 3102429"/>
                <a:gd name="connsiteX19" fmla="*/ 385932 w 603581"/>
                <a:gd name="connsiteY19" fmla="*/ 1420820 h 3102429"/>
                <a:gd name="connsiteX20" fmla="*/ 385932 w 603581"/>
                <a:gd name="connsiteY20" fmla="*/ 372918 h 3102429"/>
                <a:gd name="connsiteX21" fmla="*/ 386312 w 603581"/>
                <a:gd name="connsiteY21" fmla="*/ 372918 h 3102429"/>
                <a:gd name="connsiteX22" fmla="*/ 385867 w 603581"/>
                <a:gd name="connsiteY22" fmla="*/ 261769 h 3102429"/>
                <a:gd name="connsiteX23" fmla="*/ 339986 w 603581"/>
                <a:gd name="connsiteY23" fmla="*/ 216427 h 3102429"/>
                <a:gd name="connsiteX24" fmla="*/ 219354 w 603581"/>
                <a:gd name="connsiteY24" fmla="*/ 216252 h 3102429"/>
                <a:gd name="connsiteX25" fmla="*/ 14249 w 603581"/>
                <a:gd name="connsiteY25" fmla="*/ 216252 h 3102429"/>
                <a:gd name="connsiteX26" fmla="*/ 0 w 603581"/>
                <a:gd name="connsiteY26" fmla="*/ 202003 h 3102429"/>
                <a:gd name="connsiteX27" fmla="*/ 0 w 603581"/>
                <a:gd name="connsiteY27" fmla="*/ 14249 h 3102429"/>
                <a:gd name="connsiteX28" fmla="*/ 14249 w 603581"/>
                <a:gd name="connsiteY28" fmla="*/ 0 h 310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03581" h="3102429">
                  <a:moveTo>
                    <a:pt x="602111" y="182639"/>
                  </a:moveTo>
                  <a:lnTo>
                    <a:pt x="602606" y="185090"/>
                  </a:lnTo>
                  <a:lnTo>
                    <a:pt x="602606" y="192438"/>
                  </a:lnTo>
                  <a:close/>
                  <a:moveTo>
                    <a:pt x="14249" y="0"/>
                  </a:moveTo>
                  <a:lnTo>
                    <a:pt x="410168" y="0"/>
                  </a:lnTo>
                  <a:lnTo>
                    <a:pt x="410698" y="0"/>
                  </a:lnTo>
                  <a:lnTo>
                    <a:pt x="410875" y="36"/>
                  </a:lnTo>
                  <a:lnTo>
                    <a:pt x="410875" y="36"/>
                  </a:lnTo>
                  <a:lnTo>
                    <a:pt x="429843" y="993"/>
                  </a:lnTo>
                  <a:cubicBezTo>
                    <a:pt x="520412" y="10191"/>
                    <a:pt x="592415" y="82194"/>
                    <a:pt x="601612" y="172763"/>
                  </a:cubicBezTo>
                  <a:lnTo>
                    <a:pt x="602111" y="182639"/>
                  </a:lnTo>
                  <a:lnTo>
                    <a:pt x="602606" y="192438"/>
                  </a:lnTo>
                  <a:lnTo>
                    <a:pt x="602606" y="372918"/>
                  </a:lnTo>
                  <a:lnTo>
                    <a:pt x="602606" y="372918"/>
                  </a:lnTo>
                  <a:lnTo>
                    <a:pt x="602606" y="971412"/>
                  </a:lnTo>
                  <a:lnTo>
                    <a:pt x="603581" y="971412"/>
                  </a:lnTo>
                  <a:lnTo>
                    <a:pt x="603581" y="3102429"/>
                  </a:lnTo>
                  <a:lnTo>
                    <a:pt x="387043" y="3102429"/>
                  </a:lnTo>
                  <a:lnTo>
                    <a:pt x="387043" y="1420820"/>
                  </a:lnTo>
                  <a:lnTo>
                    <a:pt x="385932" y="1420820"/>
                  </a:lnTo>
                  <a:lnTo>
                    <a:pt x="385932" y="372918"/>
                  </a:lnTo>
                  <a:lnTo>
                    <a:pt x="386312" y="372918"/>
                  </a:lnTo>
                  <a:lnTo>
                    <a:pt x="385867" y="261769"/>
                  </a:lnTo>
                  <a:cubicBezTo>
                    <a:pt x="378140" y="233965"/>
                    <a:pt x="367738" y="224013"/>
                    <a:pt x="339986" y="216427"/>
                  </a:cubicBezTo>
                  <a:lnTo>
                    <a:pt x="219354" y="216252"/>
                  </a:lnTo>
                  <a:lnTo>
                    <a:pt x="14249" y="216252"/>
                  </a:lnTo>
                  <a:cubicBezTo>
                    <a:pt x="6379" y="216252"/>
                    <a:pt x="0" y="209873"/>
                    <a:pt x="0" y="202003"/>
                  </a:cubicBezTo>
                  <a:lnTo>
                    <a:pt x="0" y="14249"/>
                  </a:lnTo>
                  <a:cubicBezTo>
                    <a:pt x="0" y="6379"/>
                    <a:pt x="6379" y="0"/>
                    <a:pt x="14249" y="0"/>
                  </a:cubicBezTo>
                  <a:close/>
                </a:path>
              </a:pathLst>
            </a:custGeom>
            <a:solidFill>
              <a:srgbClr val="717E8D"/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90" name="圓角矩形 189"/>
            <p:cNvSpPr/>
            <p:nvPr/>
          </p:nvSpPr>
          <p:spPr>
            <a:xfrm>
              <a:off x="2616301" y="6111948"/>
              <a:ext cx="268255" cy="233341"/>
            </a:xfrm>
            <a:prstGeom prst="roundRect">
              <a:avLst>
                <a:gd name="adj" fmla="val 0"/>
              </a:avLst>
            </a:prstGeom>
            <a:solidFill>
              <a:srgbClr val="717E8D"/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grpSp>
          <p:nvGrpSpPr>
            <p:cNvPr id="183" name="群組 182"/>
            <p:cNvGrpSpPr/>
            <p:nvPr/>
          </p:nvGrpSpPr>
          <p:grpSpPr>
            <a:xfrm rot="5400000">
              <a:off x="1799091" y="3175074"/>
              <a:ext cx="852848" cy="351763"/>
              <a:chOff x="2195737" y="2420888"/>
              <a:chExt cx="3762305" cy="1551785"/>
            </a:xfrm>
            <a:solidFill>
              <a:srgbClr val="717E8D"/>
            </a:solidFill>
          </p:grpSpPr>
          <p:sp>
            <p:nvSpPr>
              <p:cNvPr id="184" name="手繪多邊形 183"/>
              <p:cNvSpPr/>
              <p:nvPr/>
            </p:nvSpPr>
            <p:spPr>
              <a:xfrm>
                <a:off x="3512910" y="2420888"/>
                <a:ext cx="1127950" cy="1152127"/>
              </a:xfrm>
              <a:custGeom>
                <a:avLst/>
                <a:gdLst>
                  <a:gd name="connsiteX0" fmla="*/ 63503 w 1127946"/>
                  <a:gd name="connsiteY0" fmla="*/ 0 h 1152128"/>
                  <a:gd name="connsiteX1" fmla="*/ 1064443 w 1127946"/>
                  <a:gd name="connsiteY1" fmla="*/ 0 h 1152128"/>
                  <a:gd name="connsiteX2" fmla="*/ 1127946 w 1127946"/>
                  <a:gd name="connsiteY2" fmla="*/ 63503 h 1152128"/>
                  <a:gd name="connsiteX3" fmla="*/ 1127946 w 1127946"/>
                  <a:gd name="connsiteY3" fmla="*/ 1152128 h 1152128"/>
                  <a:gd name="connsiteX4" fmla="*/ 0 w 1127946"/>
                  <a:gd name="connsiteY4" fmla="*/ 1152128 h 1152128"/>
                  <a:gd name="connsiteX5" fmla="*/ 0 w 1127946"/>
                  <a:gd name="connsiteY5" fmla="*/ 63503 h 1152128"/>
                  <a:gd name="connsiteX6" fmla="*/ 63503 w 1127946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7946" h="1152128">
                    <a:moveTo>
                      <a:pt x="63503" y="0"/>
                    </a:moveTo>
                    <a:lnTo>
                      <a:pt x="1064443" y="0"/>
                    </a:lnTo>
                    <a:cubicBezTo>
                      <a:pt x="1099515" y="0"/>
                      <a:pt x="1127946" y="28431"/>
                      <a:pt x="1127946" y="63503"/>
                    </a:cubicBezTo>
                    <a:lnTo>
                      <a:pt x="1127946" y="1152128"/>
                    </a:lnTo>
                    <a:lnTo>
                      <a:pt x="0" y="1152128"/>
                    </a:lnTo>
                    <a:lnTo>
                      <a:pt x="0" y="63503"/>
                    </a:lnTo>
                    <a:cubicBezTo>
                      <a:pt x="0" y="28431"/>
                      <a:pt x="28431" y="0"/>
                      <a:pt x="63503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85" name="手繪多邊形 184"/>
              <p:cNvSpPr/>
              <p:nvPr/>
            </p:nvSpPr>
            <p:spPr>
              <a:xfrm>
                <a:off x="2195737" y="3573014"/>
                <a:ext cx="3762305" cy="399659"/>
              </a:xfrm>
              <a:custGeom>
                <a:avLst/>
                <a:gdLst>
                  <a:gd name="connsiteX0" fmla="*/ 434025 w 3762300"/>
                  <a:gd name="connsiteY0" fmla="*/ 0 h 405760"/>
                  <a:gd name="connsiteX1" fmla="*/ 3346159 w 3762300"/>
                  <a:gd name="connsiteY1" fmla="*/ 0 h 405760"/>
                  <a:gd name="connsiteX2" fmla="*/ 3474268 w 3762300"/>
                  <a:gd name="connsiteY2" fmla="*/ 360040 h 405760"/>
                  <a:gd name="connsiteX3" fmla="*/ 3762300 w 3762300"/>
                  <a:gd name="connsiteY3" fmla="*/ 360040 h 405760"/>
                  <a:gd name="connsiteX4" fmla="*/ 3762300 w 3762300"/>
                  <a:gd name="connsiteY4" fmla="*/ 405760 h 405760"/>
                  <a:gd name="connsiteX5" fmla="*/ 0 w 3762300"/>
                  <a:gd name="connsiteY5" fmla="*/ 405760 h 405760"/>
                  <a:gd name="connsiteX6" fmla="*/ 0 w 3762300"/>
                  <a:gd name="connsiteY6" fmla="*/ 360040 h 405760"/>
                  <a:gd name="connsiteX7" fmla="*/ 305916 w 3762300"/>
                  <a:gd name="connsiteY7" fmla="*/ 360040 h 405760"/>
                  <a:gd name="connsiteX0" fmla="*/ 434025 w 3762300"/>
                  <a:gd name="connsiteY0" fmla="*/ 0 h 405760"/>
                  <a:gd name="connsiteX1" fmla="*/ 3346159 w 3762300"/>
                  <a:gd name="connsiteY1" fmla="*/ 0 h 405760"/>
                  <a:gd name="connsiteX2" fmla="*/ 3474268 w 3762300"/>
                  <a:gd name="connsiteY2" fmla="*/ 360040 h 405760"/>
                  <a:gd name="connsiteX3" fmla="*/ 3762300 w 3762300"/>
                  <a:gd name="connsiteY3" fmla="*/ 360040 h 405760"/>
                  <a:gd name="connsiteX4" fmla="*/ 3762300 w 3762300"/>
                  <a:gd name="connsiteY4" fmla="*/ 405760 h 405760"/>
                  <a:gd name="connsiteX5" fmla="*/ 0 w 3762300"/>
                  <a:gd name="connsiteY5" fmla="*/ 405760 h 405760"/>
                  <a:gd name="connsiteX6" fmla="*/ 0 w 3762300"/>
                  <a:gd name="connsiteY6" fmla="*/ 360040 h 405760"/>
                  <a:gd name="connsiteX7" fmla="*/ 434025 w 3762300"/>
                  <a:gd name="connsiteY7" fmla="*/ 0 h 405760"/>
                  <a:gd name="connsiteX0" fmla="*/ 434025 w 3762300"/>
                  <a:gd name="connsiteY0" fmla="*/ 0 h 405760"/>
                  <a:gd name="connsiteX1" fmla="*/ 3346159 w 3762300"/>
                  <a:gd name="connsiteY1" fmla="*/ 0 h 405760"/>
                  <a:gd name="connsiteX2" fmla="*/ 3762300 w 3762300"/>
                  <a:gd name="connsiteY2" fmla="*/ 360040 h 405760"/>
                  <a:gd name="connsiteX3" fmla="*/ 3762300 w 3762300"/>
                  <a:gd name="connsiteY3" fmla="*/ 405760 h 405760"/>
                  <a:gd name="connsiteX4" fmla="*/ 0 w 3762300"/>
                  <a:gd name="connsiteY4" fmla="*/ 405760 h 405760"/>
                  <a:gd name="connsiteX5" fmla="*/ 0 w 3762300"/>
                  <a:gd name="connsiteY5" fmla="*/ 360040 h 405760"/>
                  <a:gd name="connsiteX6" fmla="*/ 434025 w 3762300"/>
                  <a:gd name="connsiteY6" fmla="*/ 0 h 405760"/>
                  <a:gd name="connsiteX0" fmla="*/ 434025 w 3762300"/>
                  <a:gd name="connsiteY0" fmla="*/ 0 h 405760"/>
                  <a:gd name="connsiteX1" fmla="*/ 3346159 w 3762300"/>
                  <a:gd name="connsiteY1" fmla="*/ 0 h 405760"/>
                  <a:gd name="connsiteX2" fmla="*/ 3762300 w 3762300"/>
                  <a:gd name="connsiteY2" fmla="*/ 360040 h 405760"/>
                  <a:gd name="connsiteX3" fmla="*/ 3762300 w 3762300"/>
                  <a:gd name="connsiteY3" fmla="*/ 405760 h 405760"/>
                  <a:gd name="connsiteX4" fmla="*/ 0 w 3762300"/>
                  <a:gd name="connsiteY4" fmla="*/ 405760 h 405760"/>
                  <a:gd name="connsiteX5" fmla="*/ 0 w 3762300"/>
                  <a:gd name="connsiteY5" fmla="*/ 360040 h 405760"/>
                  <a:gd name="connsiteX6" fmla="*/ 434025 w 3762300"/>
                  <a:gd name="connsiteY6" fmla="*/ 0 h 405760"/>
                  <a:gd name="connsiteX0" fmla="*/ 434025 w 3762300"/>
                  <a:gd name="connsiteY0" fmla="*/ 0 h 405760"/>
                  <a:gd name="connsiteX1" fmla="*/ 3346159 w 3762300"/>
                  <a:gd name="connsiteY1" fmla="*/ 0 h 405760"/>
                  <a:gd name="connsiteX2" fmla="*/ 3762300 w 3762300"/>
                  <a:gd name="connsiteY2" fmla="*/ 360040 h 405760"/>
                  <a:gd name="connsiteX3" fmla="*/ 3762300 w 3762300"/>
                  <a:gd name="connsiteY3" fmla="*/ 405760 h 405760"/>
                  <a:gd name="connsiteX4" fmla="*/ 0 w 3762300"/>
                  <a:gd name="connsiteY4" fmla="*/ 405760 h 405760"/>
                  <a:gd name="connsiteX5" fmla="*/ 0 w 3762300"/>
                  <a:gd name="connsiteY5" fmla="*/ 360040 h 405760"/>
                  <a:gd name="connsiteX6" fmla="*/ 434025 w 3762300"/>
                  <a:gd name="connsiteY6" fmla="*/ 0 h 405760"/>
                  <a:gd name="connsiteX0" fmla="*/ 434025 w 3762300"/>
                  <a:gd name="connsiteY0" fmla="*/ 0 h 405760"/>
                  <a:gd name="connsiteX1" fmla="*/ 3346159 w 3762300"/>
                  <a:gd name="connsiteY1" fmla="*/ 0 h 405760"/>
                  <a:gd name="connsiteX2" fmla="*/ 3762300 w 3762300"/>
                  <a:gd name="connsiteY2" fmla="*/ 360040 h 405760"/>
                  <a:gd name="connsiteX3" fmla="*/ 3762300 w 3762300"/>
                  <a:gd name="connsiteY3" fmla="*/ 405760 h 405760"/>
                  <a:gd name="connsiteX4" fmla="*/ 0 w 3762300"/>
                  <a:gd name="connsiteY4" fmla="*/ 405760 h 405760"/>
                  <a:gd name="connsiteX5" fmla="*/ 0 w 3762300"/>
                  <a:gd name="connsiteY5" fmla="*/ 360040 h 405760"/>
                  <a:gd name="connsiteX6" fmla="*/ 434025 w 3762300"/>
                  <a:gd name="connsiteY6" fmla="*/ 0 h 405760"/>
                  <a:gd name="connsiteX0" fmla="*/ 434025 w 3762300"/>
                  <a:gd name="connsiteY0" fmla="*/ 0 h 405760"/>
                  <a:gd name="connsiteX1" fmla="*/ 3346159 w 3762300"/>
                  <a:gd name="connsiteY1" fmla="*/ 0 h 405760"/>
                  <a:gd name="connsiteX2" fmla="*/ 3762300 w 3762300"/>
                  <a:gd name="connsiteY2" fmla="*/ 360040 h 405760"/>
                  <a:gd name="connsiteX3" fmla="*/ 3762300 w 3762300"/>
                  <a:gd name="connsiteY3" fmla="*/ 405760 h 405760"/>
                  <a:gd name="connsiteX4" fmla="*/ 0 w 3762300"/>
                  <a:gd name="connsiteY4" fmla="*/ 405760 h 405760"/>
                  <a:gd name="connsiteX5" fmla="*/ 0 w 3762300"/>
                  <a:gd name="connsiteY5" fmla="*/ 360040 h 405760"/>
                  <a:gd name="connsiteX6" fmla="*/ 434025 w 3762300"/>
                  <a:gd name="connsiteY6" fmla="*/ 0 h 40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2300" h="405760">
                    <a:moveTo>
                      <a:pt x="434025" y="0"/>
                    </a:moveTo>
                    <a:lnTo>
                      <a:pt x="3346159" y="0"/>
                    </a:lnTo>
                    <a:cubicBezTo>
                      <a:pt x="3478523" y="291463"/>
                      <a:pt x="3471186" y="284477"/>
                      <a:pt x="3762300" y="360040"/>
                    </a:cubicBezTo>
                    <a:lnTo>
                      <a:pt x="3762300" y="405760"/>
                    </a:lnTo>
                    <a:lnTo>
                      <a:pt x="0" y="405760"/>
                    </a:lnTo>
                    <a:lnTo>
                      <a:pt x="0" y="360040"/>
                    </a:lnTo>
                    <a:cubicBezTo>
                      <a:pt x="309775" y="290827"/>
                      <a:pt x="295700" y="278763"/>
                      <a:pt x="434025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86" name="圓角矩形 185"/>
              <p:cNvSpPr/>
              <p:nvPr/>
            </p:nvSpPr>
            <p:spPr>
              <a:xfrm>
                <a:off x="3984176" y="3068959"/>
                <a:ext cx="185432" cy="504057"/>
              </a:xfrm>
              <a:prstGeom prst="roundRect">
                <a:avLst>
                  <a:gd name="adj" fmla="val 0"/>
                </a:avLst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87" name="手繪多邊形 186"/>
              <p:cNvSpPr/>
              <p:nvPr/>
            </p:nvSpPr>
            <p:spPr>
              <a:xfrm>
                <a:off x="3984174" y="2687982"/>
                <a:ext cx="185432" cy="380979"/>
              </a:xfrm>
              <a:custGeom>
                <a:avLst/>
                <a:gdLst>
                  <a:gd name="connsiteX0" fmla="*/ 49112 w 185432"/>
                  <a:gd name="connsiteY0" fmla="*/ 0 h 380979"/>
                  <a:gd name="connsiteX1" fmla="*/ 136320 w 185432"/>
                  <a:gd name="connsiteY1" fmla="*/ 0 h 380979"/>
                  <a:gd name="connsiteX2" fmla="*/ 185432 w 185432"/>
                  <a:gd name="connsiteY2" fmla="*/ 49112 h 380979"/>
                  <a:gd name="connsiteX3" fmla="*/ 185432 w 185432"/>
                  <a:gd name="connsiteY3" fmla="*/ 380979 h 380979"/>
                  <a:gd name="connsiteX4" fmla="*/ 0 w 185432"/>
                  <a:gd name="connsiteY4" fmla="*/ 380979 h 380979"/>
                  <a:gd name="connsiteX5" fmla="*/ 0 w 185432"/>
                  <a:gd name="connsiteY5" fmla="*/ 49112 h 380979"/>
                  <a:gd name="connsiteX6" fmla="*/ 49112 w 185432"/>
                  <a:gd name="connsiteY6" fmla="*/ 0 h 380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432" h="380979">
                    <a:moveTo>
                      <a:pt x="49112" y="0"/>
                    </a:moveTo>
                    <a:lnTo>
                      <a:pt x="136320" y="0"/>
                    </a:lnTo>
                    <a:cubicBezTo>
                      <a:pt x="163444" y="0"/>
                      <a:pt x="185432" y="21988"/>
                      <a:pt x="185432" y="49112"/>
                    </a:cubicBezTo>
                    <a:lnTo>
                      <a:pt x="185432" y="380979"/>
                    </a:lnTo>
                    <a:lnTo>
                      <a:pt x="0" y="380979"/>
                    </a:lnTo>
                    <a:lnTo>
                      <a:pt x="0" y="49112"/>
                    </a:lnTo>
                    <a:cubicBezTo>
                      <a:pt x="0" y="21988"/>
                      <a:pt x="21988" y="0"/>
                      <a:pt x="49112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sng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88" name="手繪多邊形 187"/>
              <p:cNvSpPr/>
              <p:nvPr/>
            </p:nvSpPr>
            <p:spPr>
              <a:xfrm>
                <a:off x="3149721" y="2687980"/>
                <a:ext cx="363194" cy="885032"/>
              </a:xfrm>
              <a:custGeom>
                <a:avLst/>
                <a:gdLst>
                  <a:gd name="connsiteX0" fmla="*/ 313293 w 363192"/>
                  <a:gd name="connsiteY0" fmla="*/ 0 h 885034"/>
                  <a:gd name="connsiteX1" fmla="*/ 363192 w 363192"/>
                  <a:gd name="connsiteY1" fmla="*/ 0 h 885034"/>
                  <a:gd name="connsiteX2" fmla="*/ 363192 w 363192"/>
                  <a:gd name="connsiteY2" fmla="*/ 380978 h 885034"/>
                  <a:gd name="connsiteX3" fmla="*/ 363192 w 363192"/>
                  <a:gd name="connsiteY3" fmla="*/ 885034 h 885034"/>
                  <a:gd name="connsiteX4" fmla="*/ 363191 w 363192"/>
                  <a:gd name="connsiteY4" fmla="*/ 885034 h 885034"/>
                  <a:gd name="connsiteX5" fmla="*/ 313288 w 363192"/>
                  <a:gd name="connsiteY5" fmla="*/ 885034 h 885034"/>
                  <a:gd name="connsiteX6" fmla="*/ 0 w 363192"/>
                  <a:gd name="connsiteY6" fmla="*/ 885034 h 885034"/>
                  <a:gd name="connsiteX7" fmla="*/ 264181 w 363192"/>
                  <a:gd name="connsiteY7" fmla="*/ 415120 h 885034"/>
                  <a:gd name="connsiteX8" fmla="*/ 264181 w 363192"/>
                  <a:gd name="connsiteY8" fmla="*/ 380978 h 885034"/>
                  <a:gd name="connsiteX9" fmla="*/ 264181 w 363192"/>
                  <a:gd name="connsiteY9" fmla="*/ 49112 h 885034"/>
                  <a:gd name="connsiteX10" fmla="*/ 313293 w 363192"/>
                  <a:gd name="connsiteY10" fmla="*/ 0 h 88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3192" h="885034">
                    <a:moveTo>
                      <a:pt x="313293" y="0"/>
                    </a:moveTo>
                    <a:lnTo>
                      <a:pt x="363192" y="0"/>
                    </a:lnTo>
                    <a:lnTo>
                      <a:pt x="363192" y="380978"/>
                    </a:lnTo>
                    <a:lnTo>
                      <a:pt x="363192" y="885034"/>
                    </a:lnTo>
                    <a:lnTo>
                      <a:pt x="363191" y="885034"/>
                    </a:lnTo>
                    <a:lnTo>
                      <a:pt x="313288" y="885034"/>
                    </a:lnTo>
                    <a:lnTo>
                      <a:pt x="0" y="885034"/>
                    </a:lnTo>
                    <a:lnTo>
                      <a:pt x="264181" y="415120"/>
                    </a:lnTo>
                    <a:lnTo>
                      <a:pt x="264181" y="380978"/>
                    </a:lnTo>
                    <a:lnTo>
                      <a:pt x="264181" y="49112"/>
                    </a:lnTo>
                    <a:cubicBezTo>
                      <a:pt x="264181" y="21988"/>
                      <a:pt x="286169" y="0"/>
                      <a:pt x="313293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89" name="手繪多邊形 188"/>
              <p:cNvSpPr/>
              <p:nvPr/>
            </p:nvSpPr>
            <p:spPr>
              <a:xfrm flipH="1">
                <a:off x="4640856" y="2687980"/>
                <a:ext cx="363194" cy="885032"/>
              </a:xfrm>
              <a:custGeom>
                <a:avLst/>
                <a:gdLst>
                  <a:gd name="connsiteX0" fmla="*/ 313293 w 363192"/>
                  <a:gd name="connsiteY0" fmla="*/ 0 h 885034"/>
                  <a:gd name="connsiteX1" fmla="*/ 363192 w 363192"/>
                  <a:gd name="connsiteY1" fmla="*/ 0 h 885034"/>
                  <a:gd name="connsiteX2" fmla="*/ 363192 w 363192"/>
                  <a:gd name="connsiteY2" fmla="*/ 380978 h 885034"/>
                  <a:gd name="connsiteX3" fmla="*/ 363192 w 363192"/>
                  <a:gd name="connsiteY3" fmla="*/ 885034 h 885034"/>
                  <a:gd name="connsiteX4" fmla="*/ 363191 w 363192"/>
                  <a:gd name="connsiteY4" fmla="*/ 885034 h 885034"/>
                  <a:gd name="connsiteX5" fmla="*/ 313288 w 363192"/>
                  <a:gd name="connsiteY5" fmla="*/ 885034 h 885034"/>
                  <a:gd name="connsiteX6" fmla="*/ 0 w 363192"/>
                  <a:gd name="connsiteY6" fmla="*/ 885034 h 885034"/>
                  <a:gd name="connsiteX7" fmla="*/ 264181 w 363192"/>
                  <a:gd name="connsiteY7" fmla="*/ 415120 h 885034"/>
                  <a:gd name="connsiteX8" fmla="*/ 264181 w 363192"/>
                  <a:gd name="connsiteY8" fmla="*/ 380978 h 885034"/>
                  <a:gd name="connsiteX9" fmla="*/ 264181 w 363192"/>
                  <a:gd name="connsiteY9" fmla="*/ 49112 h 885034"/>
                  <a:gd name="connsiteX10" fmla="*/ 313293 w 363192"/>
                  <a:gd name="connsiteY10" fmla="*/ 0 h 88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3192" h="885034">
                    <a:moveTo>
                      <a:pt x="313293" y="0"/>
                    </a:moveTo>
                    <a:lnTo>
                      <a:pt x="363192" y="0"/>
                    </a:lnTo>
                    <a:lnTo>
                      <a:pt x="363192" y="380978"/>
                    </a:lnTo>
                    <a:lnTo>
                      <a:pt x="363192" y="885034"/>
                    </a:lnTo>
                    <a:lnTo>
                      <a:pt x="363191" y="885034"/>
                    </a:lnTo>
                    <a:lnTo>
                      <a:pt x="313288" y="885034"/>
                    </a:lnTo>
                    <a:lnTo>
                      <a:pt x="0" y="885034"/>
                    </a:lnTo>
                    <a:lnTo>
                      <a:pt x="264181" y="415120"/>
                    </a:lnTo>
                    <a:lnTo>
                      <a:pt x="264181" y="380978"/>
                    </a:lnTo>
                    <a:lnTo>
                      <a:pt x="264181" y="49112"/>
                    </a:lnTo>
                    <a:cubicBezTo>
                      <a:pt x="264181" y="21988"/>
                      <a:pt x="286169" y="0"/>
                      <a:pt x="313293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</p:grpSp>
      <p:sp>
        <p:nvSpPr>
          <p:cNvPr id="33" name="圓角矩形 32"/>
          <p:cNvSpPr/>
          <p:nvPr/>
        </p:nvSpPr>
        <p:spPr bwMode="auto">
          <a:xfrm>
            <a:off x="5253397" y="3471939"/>
            <a:ext cx="3489722" cy="2134791"/>
          </a:xfrm>
          <a:prstGeom prst="roundRect">
            <a:avLst>
              <a:gd name="adj" fmla="val 1853"/>
            </a:avLst>
          </a:prstGeom>
          <a:solidFill>
            <a:srgbClr val="138B8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4" name="手繪多邊形 23"/>
          <p:cNvSpPr/>
          <p:nvPr/>
        </p:nvSpPr>
        <p:spPr bwMode="auto">
          <a:xfrm>
            <a:off x="4673565" y="2662314"/>
            <a:ext cx="4631531" cy="3206354"/>
          </a:xfrm>
          <a:custGeom>
            <a:avLst/>
            <a:gdLst>
              <a:gd name="connsiteX0" fmla="*/ 76141 w 4087409"/>
              <a:gd name="connsiteY0" fmla="*/ 0 h 3356497"/>
              <a:gd name="connsiteX1" fmla="*/ 354784 w 4087409"/>
              <a:gd name="connsiteY1" fmla="*/ 0 h 3356497"/>
              <a:gd name="connsiteX2" fmla="*/ 491566 w 4087409"/>
              <a:gd name="connsiteY2" fmla="*/ 0 h 3356497"/>
              <a:gd name="connsiteX3" fmla="*/ 588131 w 4087409"/>
              <a:gd name="connsiteY3" fmla="*/ 0 h 3356497"/>
              <a:gd name="connsiteX4" fmla="*/ 588131 w 4087409"/>
              <a:gd name="connsiteY4" fmla="*/ 2904190 h 3356497"/>
              <a:gd name="connsiteX5" fmla="*/ 680399 w 4087409"/>
              <a:gd name="connsiteY5" fmla="*/ 2996458 h 3356497"/>
              <a:gd name="connsiteX6" fmla="*/ 3417572 w 4087409"/>
              <a:gd name="connsiteY6" fmla="*/ 2996458 h 3356497"/>
              <a:gd name="connsiteX7" fmla="*/ 3509840 w 4087409"/>
              <a:gd name="connsiteY7" fmla="*/ 2904190 h 3356497"/>
              <a:gd name="connsiteX8" fmla="*/ 3509840 w 4087409"/>
              <a:gd name="connsiteY8" fmla="*/ 0 h 3356497"/>
              <a:gd name="connsiteX9" fmla="*/ 3595843 w 4087409"/>
              <a:gd name="connsiteY9" fmla="*/ 0 h 3356497"/>
              <a:gd name="connsiteX10" fmla="*/ 3743188 w 4087409"/>
              <a:gd name="connsiteY10" fmla="*/ 0 h 3356497"/>
              <a:gd name="connsiteX11" fmla="*/ 4011268 w 4087409"/>
              <a:gd name="connsiteY11" fmla="*/ 0 h 3356497"/>
              <a:gd name="connsiteX12" fmla="*/ 4087409 w 4087409"/>
              <a:gd name="connsiteY12" fmla="*/ 76141 h 3356497"/>
              <a:gd name="connsiteX13" fmla="*/ 4087409 w 4087409"/>
              <a:gd name="connsiteY13" fmla="*/ 256021 h 3356497"/>
              <a:gd name="connsiteX14" fmla="*/ 4011268 w 4087409"/>
              <a:gd name="connsiteY14" fmla="*/ 332162 h 3356497"/>
              <a:gd name="connsiteX15" fmla="*/ 3849186 w 4087409"/>
              <a:gd name="connsiteY15" fmla="*/ 332162 h 3356497"/>
              <a:gd name="connsiteX16" fmla="*/ 3849186 w 4087409"/>
              <a:gd name="connsiteY16" fmla="*/ 3250499 h 3356497"/>
              <a:gd name="connsiteX17" fmla="*/ 3743188 w 4087409"/>
              <a:gd name="connsiteY17" fmla="*/ 3356497 h 3356497"/>
              <a:gd name="connsiteX18" fmla="*/ 354784 w 4087409"/>
              <a:gd name="connsiteY18" fmla="*/ 3356497 h 3356497"/>
              <a:gd name="connsiteX19" fmla="*/ 248786 w 4087409"/>
              <a:gd name="connsiteY19" fmla="*/ 3250499 h 3356497"/>
              <a:gd name="connsiteX20" fmla="*/ 248786 w 4087409"/>
              <a:gd name="connsiteY20" fmla="*/ 332162 h 3356497"/>
              <a:gd name="connsiteX21" fmla="*/ 76141 w 4087409"/>
              <a:gd name="connsiteY21" fmla="*/ 332162 h 3356497"/>
              <a:gd name="connsiteX22" fmla="*/ 0 w 4087409"/>
              <a:gd name="connsiteY22" fmla="*/ 256021 h 3356497"/>
              <a:gd name="connsiteX23" fmla="*/ 0 w 4087409"/>
              <a:gd name="connsiteY23" fmla="*/ 76141 h 3356497"/>
              <a:gd name="connsiteX24" fmla="*/ 76141 w 4087409"/>
              <a:gd name="connsiteY24" fmla="*/ 0 h 3356497"/>
              <a:gd name="connsiteX0" fmla="*/ 76141 w 4087409"/>
              <a:gd name="connsiteY0" fmla="*/ 0 h 3356497"/>
              <a:gd name="connsiteX1" fmla="*/ 354784 w 4087409"/>
              <a:gd name="connsiteY1" fmla="*/ 0 h 3356497"/>
              <a:gd name="connsiteX2" fmla="*/ 491566 w 4087409"/>
              <a:gd name="connsiteY2" fmla="*/ 0 h 3356497"/>
              <a:gd name="connsiteX3" fmla="*/ 575431 w 4087409"/>
              <a:gd name="connsiteY3" fmla="*/ 190500 h 3356497"/>
              <a:gd name="connsiteX4" fmla="*/ 588131 w 4087409"/>
              <a:gd name="connsiteY4" fmla="*/ 2904190 h 3356497"/>
              <a:gd name="connsiteX5" fmla="*/ 680399 w 4087409"/>
              <a:gd name="connsiteY5" fmla="*/ 2996458 h 3356497"/>
              <a:gd name="connsiteX6" fmla="*/ 3417572 w 4087409"/>
              <a:gd name="connsiteY6" fmla="*/ 2996458 h 3356497"/>
              <a:gd name="connsiteX7" fmla="*/ 3509840 w 4087409"/>
              <a:gd name="connsiteY7" fmla="*/ 2904190 h 3356497"/>
              <a:gd name="connsiteX8" fmla="*/ 3509840 w 4087409"/>
              <a:gd name="connsiteY8" fmla="*/ 0 h 3356497"/>
              <a:gd name="connsiteX9" fmla="*/ 3595843 w 4087409"/>
              <a:gd name="connsiteY9" fmla="*/ 0 h 3356497"/>
              <a:gd name="connsiteX10" fmla="*/ 3743188 w 4087409"/>
              <a:gd name="connsiteY10" fmla="*/ 0 h 3356497"/>
              <a:gd name="connsiteX11" fmla="*/ 4011268 w 4087409"/>
              <a:gd name="connsiteY11" fmla="*/ 0 h 3356497"/>
              <a:gd name="connsiteX12" fmla="*/ 4087409 w 4087409"/>
              <a:gd name="connsiteY12" fmla="*/ 76141 h 3356497"/>
              <a:gd name="connsiteX13" fmla="*/ 4087409 w 4087409"/>
              <a:gd name="connsiteY13" fmla="*/ 256021 h 3356497"/>
              <a:gd name="connsiteX14" fmla="*/ 4011268 w 4087409"/>
              <a:gd name="connsiteY14" fmla="*/ 332162 h 3356497"/>
              <a:gd name="connsiteX15" fmla="*/ 3849186 w 4087409"/>
              <a:gd name="connsiteY15" fmla="*/ 332162 h 3356497"/>
              <a:gd name="connsiteX16" fmla="*/ 3849186 w 4087409"/>
              <a:gd name="connsiteY16" fmla="*/ 3250499 h 3356497"/>
              <a:gd name="connsiteX17" fmla="*/ 3743188 w 4087409"/>
              <a:gd name="connsiteY17" fmla="*/ 3356497 h 3356497"/>
              <a:gd name="connsiteX18" fmla="*/ 354784 w 4087409"/>
              <a:gd name="connsiteY18" fmla="*/ 3356497 h 3356497"/>
              <a:gd name="connsiteX19" fmla="*/ 248786 w 4087409"/>
              <a:gd name="connsiteY19" fmla="*/ 3250499 h 3356497"/>
              <a:gd name="connsiteX20" fmla="*/ 248786 w 4087409"/>
              <a:gd name="connsiteY20" fmla="*/ 332162 h 3356497"/>
              <a:gd name="connsiteX21" fmla="*/ 76141 w 4087409"/>
              <a:gd name="connsiteY21" fmla="*/ 332162 h 3356497"/>
              <a:gd name="connsiteX22" fmla="*/ 0 w 4087409"/>
              <a:gd name="connsiteY22" fmla="*/ 256021 h 3356497"/>
              <a:gd name="connsiteX23" fmla="*/ 0 w 4087409"/>
              <a:gd name="connsiteY23" fmla="*/ 76141 h 3356497"/>
              <a:gd name="connsiteX24" fmla="*/ 76141 w 4087409"/>
              <a:gd name="connsiteY24" fmla="*/ 0 h 3356497"/>
              <a:gd name="connsiteX0" fmla="*/ 76141 w 4087409"/>
              <a:gd name="connsiteY0" fmla="*/ 0 h 3356497"/>
              <a:gd name="connsiteX1" fmla="*/ 354784 w 4087409"/>
              <a:gd name="connsiteY1" fmla="*/ 0 h 3356497"/>
              <a:gd name="connsiteX2" fmla="*/ 491566 w 4087409"/>
              <a:gd name="connsiteY2" fmla="*/ 0 h 3356497"/>
              <a:gd name="connsiteX3" fmla="*/ 575431 w 4087409"/>
              <a:gd name="connsiteY3" fmla="*/ 190500 h 3356497"/>
              <a:gd name="connsiteX4" fmla="*/ 588131 w 4087409"/>
              <a:gd name="connsiteY4" fmla="*/ 2904190 h 3356497"/>
              <a:gd name="connsiteX5" fmla="*/ 680399 w 4087409"/>
              <a:gd name="connsiteY5" fmla="*/ 2996458 h 3356497"/>
              <a:gd name="connsiteX6" fmla="*/ 3417572 w 4087409"/>
              <a:gd name="connsiteY6" fmla="*/ 2996458 h 3356497"/>
              <a:gd name="connsiteX7" fmla="*/ 3509840 w 4087409"/>
              <a:gd name="connsiteY7" fmla="*/ 2904190 h 3356497"/>
              <a:gd name="connsiteX8" fmla="*/ 3509840 w 4087409"/>
              <a:gd name="connsiteY8" fmla="*/ 203200 h 3356497"/>
              <a:gd name="connsiteX9" fmla="*/ 3595843 w 4087409"/>
              <a:gd name="connsiteY9" fmla="*/ 0 h 3356497"/>
              <a:gd name="connsiteX10" fmla="*/ 3743188 w 4087409"/>
              <a:gd name="connsiteY10" fmla="*/ 0 h 3356497"/>
              <a:gd name="connsiteX11" fmla="*/ 4011268 w 4087409"/>
              <a:gd name="connsiteY11" fmla="*/ 0 h 3356497"/>
              <a:gd name="connsiteX12" fmla="*/ 4087409 w 4087409"/>
              <a:gd name="connsiteY12" fmla="*/ 76141 h 3356497"/>
              <a:gd name="connsiteX13" fmla="*/ 4087409 w 4087409"/>
              <a:gd name="connsiteY13" fmla="*/ 256021 h 3356497"/>
              <a:gd name="connsiteX14" fmla="*/ 4011268 w 4087409"/>
              <a:gd name="connsiteY14" fmla="*/ 332162 h 3356497"/>
              <a:gd name="connsiteX15" fmla="*/ 3849186 w 4087409"/>
              <a:gd name="connsiteY15" fmla="*/ 332162 h 3356497"/>
              <a:gd name="connsiteX16" fmla="*/ 3849186 w 4087409"/>
              <a:gd name="connsiteY16" fmla="*/ 3250499 h 3356497"/>
              <a:gd name="connsiteX17" fmla="*/ 3743188 w 4087409"/>
              <a:gd name="connsiteY17" fmla="*/ 3356497 h 3356497"/>
              <a:gd name="connsiteX18" fmla="*/ 354784 w 4087409"/>
              <a:gd name="connsiteY18" fmla="*/ 3356497 h 3356497"/>
              <a:gd name="connsiteX19" fmla="*/ 248786 w 4087409"/>
              <a:gd name="connsiteY19" fmla="*/ 3250499 h 3356497"/>
              <a:gd name="connsiteX20" fmla="*/ 248786 w 4087409"/>
              <a:gd name="connsiteY20" fmla="*/ 332162 h 3356497"/>
              <a:gd name="connsiteX21" fmla="*/ 76141 w 4087409"/>
              <a:gd name="connsiteY21" fmla="*/ 332162 h 3356497"/>
              <a:gd name="connsiteX22" fmla="*/ 0 w 4087409"/>
              <a:gd name="connsiteY22" fmla="*/ 256021 h 3356497"/>
              <a:gd name="connsiteX23" fmla="*/ 0 w 4087409"/>
              <a:gd name="connsiteY23" fmla="*/ 76141 h 3356497"/>
              <a:gd name="connsiteX24" fmla="*/ 76141 w 4087409"/>
              <a:gd name="connsiteY24" fmla="*/ 0 h 3356497"/>
              <a:gd name="connsiteX0" fmla="*/ 76141 w 4087409"/>
              <a:gd name="connsiteY0" fmla="*/ 0 h 3356497"/>
              <a:gd name="connsiteX1" fmla="*/ 354784 w 4087409"/>
              <a:gd name="connsiteY1" fmla="*/ 0 h 3356497"/>
              <a:gd name="connsiteX2" fmla="*/ 491566 w 4087409"/>
              <a:gd name="connsiteY2" fmla="*/ 0 h 3356497"/>
              <a:gd name="connsiteX3" fmla="*/ 575431 w 4087409"/>
              <a:gd name="connsiteY3" fmla="*/ 190500 h 3356497"/>
              <a:gd name="connsiteX4" fmla="*/ 588131 w 4087409"/>
              <a:gd name="connsiteY4" fmla="*/ 2904190 h 3356497"/>
              <a:gd name="connsiteX5" fmla="*/ 680399 w 4087409"/>
              <a:gd name="connsiteY5" fmla="*/ 2996458 h 3356497"/>
              <a:gd name="connsiteX6" fmla="*/ 3417572 w 4087409"/>
              <a:gd name="connsiteY6" fmla="*/ 2996458 h 3356497"/>
              <a:gd name="connsiteX7" fmla="*/ 3509840 w 4087409"/>
              <a:gd name="connsiteY7" fmla="*/ 2904190 h 3356497"/>
              <a:gd name="connsiteX8" fmla="*/ 3509840 w 4087409"/>
              <a:gd name="connsiteY8" fmla="*/ 203200 h 3356497"/>
              <a:gd name="connsiteX9" fmla="*/ 3595843 w 4087409"/>
              <a:gd name="connsiteY9" fmla="*/ 0 h 3356497"/>
              <a:gd name="connsiteX10" fmla="*/ 3743188 w 4087409"/>
              <a:gd name="connsiteY10" fmla="*/ 0 h 3356497"/>
              <a:gd name="connsiteX11" fmla="*/ 4011268 w 4087409"/>
              <a:gd name="connsiteY11" fmla="*/ 0 h 3356497"/>
              <a:gd name="connsiteX12" fmla="*/ 4087409 w 4087409"/>
              <a:gd name="connsiteY12" fmla="*/ 76141 h 3356497"/>
              <a:gd name="connsiteX13" fmla="*/ 4087409 w 4087409"/>
              <a:gd name="connsiteY13" fmla="*/ 256021 h 3356497"/>
              <a:gd name="connsiteX14" fmla="*/ 4011268 w 4087409"/>
              <a:gd name="connsiteY14" fmla="*/ 332162 h 3356497"/>
              <a:gd name="connsiteX15" fmla="*/ 3849186 w 4087409"/>
              <a:gd name="connsiteY15" fmla="*/ 332162 h 3356497"/>
              <a:gd name="connsiteX16" fmla="*/ 3849186 w 4087409"/>
              <a:gd name="connsiteY16" fmla="*/ 3250499 h 3356497"/>
              <a:gd name="connsiteX17" fmla="*/ 3743188 w 4087409"/>
              <a:gd name="connsiteY17" fmla="*/ 3356497 h 3356497"/>
              <a:gd name="connsiteX18" fmla="*/ 354784 w 4087409"/>
              <a:gd name="connsiteY18" fmla="*/ 3356497 h 3356497"/>
              <a:gd name="connsiteX19" fmla="*/ 248786 w 4087409"/>
              <a:gd name="connsiteY19" fmla="*/ 3250499 h 3356497"/>
              <a:gd name="connsiteX20" fmla="*/ 248786 w 4087409"/>
              <a:gd name="connsiteY20" fmla="*/ 332162 h 3356497"/>
              <a:gd name="connsiteX21" fmla="*/ 76141 w 4087409"/>
              <a:gd name="connsiteY21" fmla="*/ 332162 h 3356497"/>
              <a:gd name="connsiteX22" fmla="*/ 0 w 4087409"/>
              <a:gd name="connsiteY22" fmla="*/ 256021 h 3356497"/>
              <a:gd name="connsiteX23" fmla="*/ 0 w 4087409"/>
              <a:gd name="connsiteY23" fmla="*/ 76141 h 3356497"/>
              <a:gd name="connsiteX24" fmla="*/ 76141 w 4087409"/>
              <a:gd name="connsiteY24" fmla="*/ 0 h 3356497"/>
              <a:gd name="connsiteX0" fmla="*/ 76141 w 4087409"/>
              <a:gd name="connsiteY0" fmla="*/ 0 h 3356497"/>
              <a:gd name="connsiteX1" fmla="*/ 354784 w 4087409"/>
              <a:gd name="connsiteY1" fmla="*/ 0 h 3356497"/>
              <a:gd name="connsiteX2" fmla="*/ 491566 w 4087409"/>
              <a:gd name="connsiteY2" fmla="*/ 0 h 3356497"/>
              <a:gd name="connsiteX3" fmla="*/ 575431 w 4087409"/>
              <a:gd name="connsiteY3" fmla="*/ 190500 h 3356497"/>
              <a:gd name="connsiteX4" fmla="*/ 588131 w 4087409"/>
              <a:gd name="connsiteY4" fmla="*/ 2904190 h 3356497"/>
              <a:gd name="connsiteX5" fmla="*/ 680399 w 4087409"/>
              <a:gd name="connsiteY5" fmla="*/ 2996458 h 3356497"/>
              <a:gd name="connsiteX6" fmla="*/ 3417572 w 4087409"/>
              <a:gd name="connsiteY6" fmla="*/ 2996458 h 3356497"/>
              <a:gd name="connsiteX7" fmla="*/ 3509840 w 4087409"/>
              <a:gd name="connsiteY7" fmla="*/ 2904190 h 3356497"/>
              <a:gd name="connsiteX8" fmla="*/ 3509840 w 4087409"/>
              <a:gd name="connsiteY8" fmla="*/ 203200 h 3356497"/>
              <a:gd name="connsiteX9" fmla="*/ 3595843 w 4087409"/>
              <a:gd name="connsiteY9" fmla="*/ 0 h 3356497"/>
              <a:gd name="connsiteX10" fmla="*/ 3743188 w 4087409"/>
              <a:gd name="connsiteY10" fmla="*/ 0 h 3356497"/>
              <a:gd name="connsiteX11" fmla="*/ 4011268 w 4087409"/>
              <a:gd name="connsiteY11" fmla="*/ 0 h 3356497"/>
              <a:gd name="connsiteX12" fmla="*/ 4087409 w 4087409"/>
              <a:gd name="connsiteY12" fmla="*/ 76141 h 3356497"/>
              <a:gd name="connsiteX13" fmla="*/ 4087409 w 4087409"/>
              <a:gd name="connsiteY13" fmla="*/ 256021 h 3356497"/>
              <a:gd name="connsiteX14" fmla="*/ 4011268 w 4087409"/>
              <a:gd name="connsiteY14" fmla="*/ 332162 h 3356497"/>
              <a:gd name="connsiteX15" fmla="*/ 3849186 w 4087409"/>
              <a:gd name="connsiteY15" fmla="*/ 332162 h 3356497"/>
              <a:gd name="connsiteX16" fmla="*/ 3849186 w 4087409"/>
              <a:gd name="connsiteY16" fmla="*/ 3250499 h 3356497"/>
              <a:gd name="connsiteX17" fmla="*/ 3743188 w 4087409"/>
              <a:gd name="connsiteY17" fmla="*/ 3356497 h 3356497"/>
              <a:gd name="connsiteX18" fmla="*/ 354784 w 4087409"/>
              <a:gd name="connsiteY18" fmla="*/ 3356497 h 3356497"/>
              <a:gd name="connsiteX19" fmla="*/ 248786 w 4087409"/>
              <a:gd name="connsiteY19" fmla="*/ 3250499 h 3356497"/>
              <a:gd name="connsiteX20" fmla="*/ 248786 w 4087409"/>
              <a:gd name="connsiteY20" fmla="*/ 332162 h 3356497"/>
              <a:gd name="connsiteX21" fmla="*/ 76141 w 4087409"/>
              <a:gd name="connsiteY21" fmla="*/ 332162 h 3356497"/>
              <a:gd name="connsiteX22" fmla="*/ 0 w 4087409"/>
              <a:gd name="connsiteY22" fmla="*/ 256021 h 3356497"/>
              <a:gd name="connsiteX23" fmla="*/ 0 w 4087409"/>
              <a:gd name="connsiteY23" fmla="*/ 76141 h 3356497"/>
              <a:gd name="connsiteX24" fmla="*/ 76141 w 4087409"/>
              <a:gd name="connsiteY24" fmla="*/ 0 h 3356497"/>
              <a:gd name="connsiteX0" fmla="*/ 76141 w 4087409"/>
              <a:gd name="connsiteY0" fmla="*/ 0 h 3356497"/>
              <a:gd name="connsiteX1" fmla="*/ 354784 w 4087409"/>
              <a:gd name="connsiteY1" fmla="*/ 0 h 3356497"/>
              <a:gd name="connsiteX2" fmla="*/ 491566 w 4087409"/>
              <a:gd name="connsiteY2" fmla="*/ 0 h 3356497"/>
              <a:gd name="connsiteX3" fmla="*/ 575431 w 4087409"/>
              <a:gd name="connsiteY3" fmla="*/ 190500 h 3356497"/>
              <a:gd name="connsiteX4" fmla="*/ 588131 w 4087409"/>
              <a:gd name="connsiteY4" fmla="*/ 2904190 h 3356497"/>
              <a:gd name="connsiteX5" fmla="*/ 680399 w 4087409"/>
              <a:gd name="connsiteY5" fmla="*/ 2996458 h 3356497"/>
              <a:gd name="connsiteX6" fmla="*/ 3417572 w 4087409"/>
              <a:gd name="connsiteY6" fmla="*/ 2996458 h 3356497"/>
              <a:gd name="connsiteX7" fmla="*/ 3509840 w 4087409"/>
              <a:gd name="connsiteY7" fmla="*/ 2904190 h 3356497"/>
              <a:gd name="connsiteX8" fmla="*/ 3509840 w 4087409"/>
              <a:gd name="connsiteY8" fmla="*/ 203200 h 3356497"/>
              <a:gd name="connsiteX9" fmla="*/ 3595843 w 4087409"/>
              <a:gd name="connsiteY9" fmla="*/ 0 h 3356497"/>
              <a:gd name="connsiteX10" fmla="*/ 3743188 w 4087409"/>
              <a:gd name="connsiteY10" fmla="*/ 0 h 3356497"/>
              <a:gd name="connsiteX11" fmla="*/ 4011268 w 4087409"/>
              <a:gd name="connsiteY11" fmla="*/ 0 h 3356497"/>
              <a:gd name="connsiteX12" fmla="*/ 4087409 w 4087409"/>
              <a:gd name="connsiteY12" fmla="*/ 76141 h 3356497"/>
              <a:gd name="connsiteX13" fmla="*/ 4087409 w 4087409"/>
              <a:gd name="connsiteY13" fmla="*/ 256021 h 3356497"/>
              <a:gd name="connsiteX14" fmla="*/ 4011268 w 4087409"/>
              <a:gd name="connsiteY14" fmla="*/ 332162 h 3356497"/>
              <a:gd name="connsiteX15" fmla="*/ 3849186 w 4087409"/>
              <a:gd name="connsiteY15" fmla="*/ 332162 h 3356497"/>
              <a:gd name="connsiteX16" fmla="*/ 3849186 w 4087409"/>
              <a:gd name="connsiteY16" fmla="*/ 3250499 h 3356497"/>
              <a:gd name="connsiteX17" fmla="*/ 3743188 w 4087409"/>
              <a:gd name="connsiteY17" fmla="*/ 3356497 h 3356497"/>
              <a:gd name="connsiteX18" fmla="*/ 354784 w 4087409"/>
              <a:gd name="connsiteY18" fmla="*/ 3356497 h 3356497"/>
              <a:gd name="connsiteX19" fmla="*/ 248786 w 4087409"/>
              <a:gd name="connsiteY19" fmla="*/ 3250499 h 3356497"/>
              <a:gd name="connsiteX20" fmla="*/ 248786 w 4087409"/>
              <a:gd name="connsiteY20" fmla="*/ 332162 h 3356497"/>
              <a:gd name="connsiteX21" fmla="*/ 76141 w 4087409"/>
              <a:gd name="connsiteY21" fmla="*/ 332162 h 3356497"/>
              <a:gd name="connsiteX22" fmla="*/ 0 w 4087409"/>
              <a:gd name="connsiteY22" fmla="*/ 256021 h 3356497"/>
              <a:gd name="connsiteX23" fmla="*/ 0 w 4087409"/>
              <a:gd name="connsiteY23" fmla="*/ 76141 h 3356497"/>
              <a:gd name="connsiteX24" fmla="*/ 76141 w 4087409"/>
              <a:gd name="connsiteY24" fmla="*/ 0 h 3356497"/>
              <a:gd name="connsiteX0" fmla="*/ 76141 w 4087409"/>
              <a:gd name="connsiteY0" fmla="*/ 0 h 3356497"/>
              <a:gd name="connsiteX1" fmla="*/ 354784 w 4087409"/>
              <a:gd name="connsiteY1" fmla="*/ 0 h 3356497"/>
              <a:gd name="connsiteX2" fmla="*/ 491566 w 4087409"/>
              <a:gd name="connsiteY2" fmla="*/ 0 h 3356497"/>
              <a:gd name="connsiteX3" fmla="*/ 575431 w 4087409"/>
              <a:gd name="connsiteY3" fmla="*/ 190500 h 3356497"/>
              <a:gd name="connsiteX4" fmla="*/ 588131 w 4087409"/>
              <a:gd name="connsiteY4" fmla="*/ 2904190 h 3356497"/>
              <a:gd name="connsiteX5" fmla="*/ 680399 w 4087409"/>
              <a:gd name="connsiteY5" fmla="*/ 2996458 h 3356497"/>
              <a:gd name="connsiteX6" fmla="*/ 3417572 w 4087409"/>
              <a:gd name="connsiteY6" fmla="*/ 2996458 h 3356497"/>
              <a:gd name="connsiteX7" fmla="*/ 3509840 w 4087409"/>
              <a:gd name="connsiteY7" fmla="*/ 2904190 h 3356497"/>
              <a:gd name="connsiteX8" fmla="*/ 3509840 w 4087409"/>
              <a:gd name="connsiteY8" fmla="*/ 203200 h 3356497"/>
              <a:gd name="connsiteX9" fmla="*/ 3595843 w 4087409"/>
              <a:gd name="connsiteY9" fmla="*/ 0 h 3356497"/>
              <a:gd name="connsiteX10" fmla="*/ 3743188 w 4087409"/>
              <a:gd name="connsiteY10" fmla="*/ 0 h 3356497"/>
              <a:gd name="connsiteX11" fmla="*/ 4011268 w 4087409"/>
              <a:gd name="connsiteY11" fmla="*/ 0 h 3356497"/>
              <a:gd name="connsiteX12" fmla="*/ 4087409 w 4087409"/>
              <a:gd name="connsiteY12" fmla="*/ 76141 h 3356497"/>
              <a:gd name="connsiteX13" fmla="*/ 4087409 w 4087409"/>
              <a:gd name="connsiteY13" fmla="*/ 256021 h 3356497"/>
              <a:gd name="connsiteX14" fmla="*/ 4011268 w 4087409"/>
              <a:gd name="connsiteY14" fmla="*/ 332162 h 3356497"/>
              <a:gd name="connsiteX15" fmla="*/ 3849186 w 4087409"/>
              <a:gd name="connsiteY15" fmla="*/ 332162 h 3356497"/>
              <a:gd name="connsiteX16" fmla="*/ 3849186 w 4087409"/>
              <a:gd name="connsiteY16" fmla="*/ 3250499 h 3356497"/>
              <a:gd name="connsiteX17" fmla="*/ 3743188 w 4087409"/>
              <a:gd name="connsiteY17" fmla="*/ 3356497 h 3356497"/>
              <a:gd name="connsiteX18" fmla="*/ 354784 w 4087409"/>
              <a:gd name="connsiteY18" fmla="*/ 3356497 h 3356497"/>
              <a:gd name="connsiteX19" fmla="*/ 248786 w 4087409"/>
              <a:gd name="connsiteY19" fmla="*/ 3250499 h 3356497"/>
              <a:gd name="connsiteX20" fmla="*/ 248786 w 4087409"/>
              <a:gd name="connsiteY20" fmla="*/ 332162 h 3356497"/>
              <a:gd name="connsiteX21" fmla="*/ 76141 w 4087409"/>
              <a:gd name="connsiteY21" fmla="*/ 332162 h 3356497"/>
              <a:gd name="connsiteX22" fmla="*/ 0 w 4087409"/>
              <a:gd name="connsiteY22" fmla="*/ 256021 h 3356497"/>
              <a:gd name="connsiteX23" fmla="*/ 0 w 4087409"/>
              <a:gd name="connsiteY23" fmla="*/ 76141 h 3356497"/>
              <a:gd name="connsiteX24" fmla="*/ 76141 w 4087409"/>
              <a:gd name="connsiteY24" fmla="*/ 0 h 3356497"/>
              <a:gd name="connsiteX0" fmla="*/ 76141 w 4087409"/>
              <a:gd name="connsiteY0" fmla="*/ 0 h 3356497"/>
              <a:gd name="connsiteX1" fmla="*/ 354784 w 4087409"/>
              <a:gd name="connsiteY1" fmla="*/ 0 h 3356497"/>
              <a:gd name="connsiteX2" fmla="*/ 491566 w 4087409"/>
              <a:gd name="connsiteY2" fmla="*/ 0 h 3356497"/>
              <a:gd name="connsiteX3" fmla="*/ 575431 w 4087409"/>
              <a:gd name="connsiteY3" fmla="*/ 190500 h 3356497"/>
              <a:gd name="connsiteX4" fmla="*/ 588131 w 4087409"/>
              <a:gd name="connsiteY4" fmla="*/ 2904190 h 3356497"/>
              <a:gd name="connsiteX5" fmla="*/ 680399 w 4087409"/>
              <a:gd name="connsiteY5" fmla="*/ 2996458 h 3356497"/>
              <a:gd name="connsiteX6" fmla="*/ 3417572 w 4087409"/>
              <a:gd name="connsiteY6" fmla="*/ 2996458 h 3356497"/>
              <a:gd name="connsiteX7" fmla="*/ 3509840 w 4087409"/>
              <a:gd name="connsiteY7" fmla="*/ 2904190 h 3356497"/>
              <a:gd name="connsiteX8" fmla="*/ 3509840 w 4087409"/>
              <a:gd name="connsiteY8" fmla="*/ 203200 h 3356497"/>
              <a:gd name="connsiteX9" fmla="*/ 3595843 w 4087409"/>
              <a:gd name="connsiteY9" fmla="*/ 0 h 3356497"/>
              <a:gd name="connsiteX10" fmla="*/ 3743188 w 4087409"/>
              <a:gd name="connsiteY10" fmla="*/ 0 h 3356497"/>
              <a:gd name="connsiteX11" fmla="*/ 4011268 w 4087409"/>
              <a:gd name="connsiteY11" fmla="*/ 0 h 3356497"/>
              <a:gd name="connsiteX12" fmla="*/ 4087409 w 4087409"/>
              <a:gd name="connsiteY12" fmla="*/ 76141 h 3356497"/>
              <a:gd name="connsiteX13" fmla="*/ 4087409 w 4087409"/>
              <a:gd name="connsiteY13" fmla="*/ 256021 h 3356497"/>
              <a:gd name="connsiteX14" fmla="*/ 4011268 w 4087409"/>
              <a:gd name="connsiteY14" fmla="*/ 332162 h 3356497"/>
              <a:gd name="connsiteX15" fmla="*/ 3849186 w 4087409"/>
              <a:gd name="connsiteY15" fmla="*/ 332162 h 3356497"/>
              <a:gd name="connsiteX16" fmla="*/ 3849186 w 4087409"/>
              <a:gd name="connsiteY16" fmla="*/ 3250499 h 3356497"/>
              <a:gd name="connsiteX17" fmla="*/ 3743188 w 4087409"/>
              <a:gd name="connsiteY17" fmla="*/ 3356497 h 3356497"/>
              <a:gd name="connsiteX18" fmla="*/ 354784 w 4087409"/>
              <a:gd name="connsiteY18" fmla="*/ 3356497 h 3356497"/>
              <a:gd name="connsiteX19" fmla="*/ 248786 w 4087409"/>
              <a:gd name="connsiteY19" fmla="*/ 3250499 h 3356497"/>
              <a:gd name="connsiteX20" fmla="*/ 248786 w 4087409"/>
              <a:gd name="connsiteY20" fmla="*/ 332162 h 3356497"/>
              <a:gd name="connsiteX21" fmla="*/ 76141 w 4087409"/>
              <a:gd name="connsiteY21" fmla="*/ 332162 h 3356497"/>
              <a:gd name="connsiteX22" fmla="*/ 0 w 4087409"/>
              <a:gd name="connsiteY22" fmla="*/ 256021 h 3356497"/>
              <a:gd name="connsiteX23" fmla="*/ 0 w 4087409"/>
              <a:gd name="connsiteY23" fmla="*/ 76141 h 3356497"/>
              <a:gd name="connsiteX24" fmla="*/ 76141 w 4087409"/>
              <a:gd name="connsiteY24" fmla="*/ 0 h 3356497"/>
              <a:gd name="connsiteX0" fmla="*/ 76141 w 4087409"/>
              <a:gd name="connsiteY0" fmla="*/ 0 h 3356497"/>
              <a:gd name="connsiteX1" fmla="*/ 354784 w 4087409"/>
              <a:gd name="connsiteY1" fmla="*/ 0 h 3356497"/>
              <a:gd name="connsiteX2" fmla="*/ 491566 w 4087409"/>
              <a:gd name="connsiteY2" fmla="*/ 0 h 3356497"/>
              <a:gd name="connsiteX3" fmla="*/ 575431 w 4087409"/>
              <a:gd name="connsiteY3" fmla="*/ 190500 h 3356497"/>
              <a:gd name="connsiteX4" fmla="*/ 588131 w 4087409"/>
              <a:gd name="connsiteY4" fmla="*/ 2904190 h 3356497"/>
              <a:gd name="connsiteX5" fmla="*/ 680399 w 4087409"/>
              <a:gd name="connsiteY5" fmla="*/ 2996458 h 3356497"/>
              <a:gd name="connsiteX6" fmla="*/ 3417572 w 4087409"/>
              <a:gd name="connsiteY6" fmla="*/ 2996458 h 3356497"/>
              <a:gd name="connsiteX7" fmla="*/ 3509840 w 4087409"/>
              <a:gd name="connsiteY7" fmla="*/ 2904190 h 3356497"/>
              <a:gd name="connsiteX8" fmla="*/ 3509840 w 4087409"/>
              <a:gd name="connsiteY8" fmla="*/ 203200 h 3356497"/>
              <a:gd name="connsiteX9" fmla="*/ 3595843 w 4087409"/>
              <a:gd name="connsiteY9" fmla="*/ 0 h 3356497"/>
              <a:gd name="connsiteX10" fmla="*/ 3743188 w 4087409"/>
              <a:gd name="connsiteY10" fmla="*/ 0 h 3356497"/>
              <a:gd name="connsiteX11" fmla="*/ 4011268 w 4087409"/>
              <a:gd name="connsiteY11" fmla="*/ 0 h 3356497"/>
              <a:gd name="connsiteX12" fmla="*/ 4087409 w 4087409"/>
              <a:gd name="connsiteY12" fmla="*/ 76141 h 3356497"/>
              <a:gd name="connsiteX13" fmla="*/ 4087409 w 4087409"/>
              <a:gd name="connsiteY13" fmla="*/ 256021 h 3356497"/>
              <a:gd name="connsiteX14" fmla="*/ 4011268 w 4087409"/>
              <a:gd name="connsiteY14" fmla="*/ 332162 h 3356497"/>
              <a:gd name="connsiteX15" fmla="*/ 3849186 w 4087409"/>
              <a:gd name="connsiteY15" fmla="*/ 332162 h 3356497"/>
              <a:gd name="connsiteX16" fmla="*/ 3849186 w 4087409"/>
              <a:gd name="connsiteY16" fmla="*/ 3250499 h 3356497"/>
              <a:gd name="connsiteX17" fmla="*/ 3743188 w 4087409"/>
              <a:gd name="connsiteY17" fmla="*/ 3356497 h 3356497"/>
              <a:gd name="connsiteX18" fmla="*/ 354784 w 4087409"/>
              <a:gd name="connsiteY18" fmla="*/ 3356497 h 3356497"/>
              <a:gd name="connsiteX19" fmla="*/ 248786 w 4087409"/>
              <a:gd name="connsiteY19" fmla="*/ 3250499 h 3356497"/>
              <a:gd name="connsiteX20" fmla="*/ 254592 w 4087409"/>
              <a:gd name="connsiteY20" fmla="*/ 387230 h 3356497"/>
              <a:gd name="connsiteX21" fmla="*/ 76141 w 4087409"/>
              <a:gd name="connsiteY21" fmla="*/ 332162 h 3356497"/>
              <a:gd name="connsiteX22" fmla="*/ 0 w 4087409"/>
              <a:gd name="connsiteY22" fmla="*/ 256021 h 3356497"/>
              <a:gd name="connsiteX23" fmla="*/ 0 w 4087409"/>
              <a:gd name="connsiteY23" fmla="*/ 76141 h 3356497"/>
              <a:gd name="connsiteX24" fmla="*/ 76141 w 4087409"/>
              <a:gd name="connsiteY24" fmla="*/ 0 h 3356497"/>
              <a:gd name="connsiteX0" fmla="*/ 76141 w 4087409"/>
              <a:gd name="connsiteY0" fmla="*/ 0 h 3356497"/>
              <a:gd name="connsiteX1" fmla="*/ 354784 w 4087409"/>
              <a:gd name="connsiteY1" fmla="*/ 0 h 3356497"/>
              <a:gd name="connsiteX2" fmla="*/ 491566 w 4087409"/>
              <a:gd name="connsiteY2" fmla="*/ 0 h 3356497"/>
              <a:gd name="connsiteX3" fmla="*/ 575431 w 4087409"/>
              <a:gd name="connsiteY3" fmla="*/ 190500 h 3356497"/>
              <a:gd name="connsiteX4" fmla="*/ 588131 w 4087409"/>
              <a:gd name="connsiteY4" fmla="*/ 2904190 h 3356497"/>
              <a:gd name="connsiteX5" fmla="*/ 680399 w 4087409"/>
              <a:gd name="connsiteY5" fmla="*/ 2996458 h 3356497"/>
              <a:gd name="connsiteX6" fmla="*/ 3417572 w 4087409"/>
              <a:gd name="connsiteY6" fmla="*/ 2996458 h 3356497"/>
              <a:gd name="connsiteX7" fmla="*/ 3509840 w 4087409"/>
              <a:gd name="connsiteY7" fmla="*/ 2904190 h 3356497"/>
              <a:gd name="connsiteX8" fmla="*/ 3509840 w 4087409"/>
              <a:gd name="connsiteY8" fmla="*/ 203200 h 3356497"/>
              <a:gd name="connsiteX9" fmla="*/ 3595843 w 4087409"/>
              <a:gd name="connsiteY9" fmla="*/ 0 h 3356497"/>
              <a:gd name="connsiteX10" fmla="*/ 3743188 w 4087409"/>
              <a:gd name="connsiteY10" fmla="*/ 0 h 3356497"/>
              <a:gd name="connsiteX11" fmla="*/ 4011268 w 4087409"/>
              <a:gd name="connsiteY11" fmla="*/ 0 h 3356497"/>
              <a:gd name="connsiteX12" fmla="*/ 4087409 w 4087409"/>
              <a:gd name="connsiteY12" fmla="*/ 76141 h 3356497"/>
              <a:gd name="connsiteX13" fmla="*/ 4087409 w 4087409"/>
              <a:gd name="connsiteY13" fmla="*/ 256021 h 3356497"/>
              <a:gd name="connsiteX14" fmla="*/ 4011268 w 4087409"/>
              <a:gd name="connsiteY14" fmla="*/ 332162 h 3356497"/>
              <a:gd name="connsiteX15" fmla="*/ 3849186 w 4087409"/>
              <a:gd name="connsiteY15" fmla="*/ 394114 h 3356497"/>
              <a:gd name="connsiteX16" fmla="*/ 3849186 w 4087409"/>
              <a:gd name="connsiteY16" fmla="*/ 3250499 h 3356497"/>
              <a:gd name="connsiteX17" fmla="*/ 3743188 w 4087409"/>
              <a:gd name="connsiteY17" fmla="*/ 3356497 h 3356497"/>
              <a:gd name="connsiteX18" fmla="*/ 354784 w 4087409"/>
              <a:gd name="connsiteY18" fmla="*/ 3356497 h 3356497"/>
              <a:gd name="connsiteX19" fmla="*/ 248786 w 4087409"/>
              <a:gd name="connsiteY19" fmla="*/ 3250499 h 3356497"/>
              <a:gd name="connsiteX20" fmla="*/ 254592 w 4087409"/>
              <a:gd name="connsiteY20" fmla="*/ 387230 h 3356497"/>
              <a:gd name="connsiteX21" fmla="*/ 76141 w 4087409"/>
              <a:gd name="connsiteY21" fmla="*/ 332162 h 3356497"/>
              <a:gd name="connsiteX22" fmla="*/ 0 w 4087409"/>
              <a:gd name="connsiteY22" fmla="*/ 256021 h 3356497"/>
              <a:gd name="connsiteX23" fmla="*/ 0 w 4087409"/>
              <a:gd name="connsiteY23" fmla="*/ 76141 h 3356497"/>
              <a:gd name="connsiteX24" fmla="*/ 76141 w 4087409"/>
              <a:gd name="connsiteY24" fmla="*/ 0 h 3356497"/>
              <a:gd name="connsiteX0" fmla="*/ 76141 w 4087409"/>
              <a:gd name="connsiteY0" fmla="*/ 0 h 3356497"/>
              <a:gd name="connsiteX1" fmla="*/ 354784 w 4087409"/>
              <a:gd name="connsiteY1" fmla="*/ 0 h 3356497"/>
              <a:gd name="connsiteX2" fmla="*/ 491566 w 4087409"/>
              <a:gd name="connsiteY2" fmla="*/ 0 h 3356497"/>
              <a:gd name="connsiteX3" fmla="*/ 575431 w 4087409"/>
              <a:gd name="connsiteY3" fmla="*/ 190500 h 3356497"/>
              <a:gd name="connsiteX4" fmla="*/ 588131 w 4087409"/>
              <a:gd name="connsiteY4" fmla="*/ 2904190 h 3356497"/>
              <a:gd name="connsiteX5" fmla="*/ 680399 w 4087409"/>
              <a:gd name="connsiteY5" fmla="*/ 2996458 h 3356497"/>
              <a:gd name="connsiteX6" fmla="*/ 3417572 w 4087409"/>
              <a:gd name="connsiteY6" fmla="*/ 2996458 h 3356497"/>
              <a:gd name="connsiteX7" fmla="*/ 3509840 w 4087409"/>
              <a:gd name="connsiteY7" fmla="*/ 2904190 h 3356497"/>
              <a:gd name="connsiteX8" fmla="*/ 3509840 w 4087409"/>
              <a:gd name="connsiteY8" fmla="*/ 203200 h 3356497"/>
              <a:gd name="connsiteX9" fmla="*/ 3595843 w 4087409"/>
              <a:gd name="connsiteY9" fmla="*/ 0 h 3356497"/>
              <a:gd name="connsiteX10" fmla="*/ 3743188 w 4087409"/>
              <a:gd name="connsiteY10" fmla="*/ 0 h 3356497"/>
              <a:gd name="connsiteX11" fmla="*/ 4011268 w 4087409"/>
              <a:gd name="connsiteY11" fmla="*/ 0 h 3356497"/>
              <a:gd name="connsiteX12" fmla="*/ 4087409 w 4087409"/>
              <a:gd name="connsiteY12" fmla="*/ 76141 h 3356497"/>
              <a:gd name="connsiteX13" fmla="*/ 4087409 w 4087409"/>
              <a:gd name="connsiteY13" fmla="*/ 256021 h 3356497"/>
              <a:gd name="connsiteX14" fmla="*/ 4011268 w 4087409"/>
              <a:gd name="connsiteY14" fmla="*/ 332162 h 3356497"/>
              <a:gd name="connsiteX15" fmla="*/ 3849186 w 4087409"/>
              <a:gd name="connsiteY15" fmla="*/ 394114 h 3356497"/>
              <a:gd name="connsiteX16" fmla="*/ 3849186 w 4087409"/>
              <a:gd name="connsiteY16" fmla="*/ 3250499 h 3356497"/>
              <a:gd name="connsiteX17" fmla="*/ 3743188 w 4087409"/>
              <a:gd name="connsiteY17" fmla="*/ 3356497 h 3356497"/>
              <a:gd name="connsiteX18" fmla="*/ 354784 w 4087409"/>
              <a:gd name="connsiteY18" fmla="*/ 3356497 h 3356497"/>
              <a:gd name="connsiteX19" fmla="*/ 248786 w 4087409"/>
              <a:gd name="connsiteY19" fmla="*/ 3250499 h 3356497"/>
              <a:gd name="connsiteX20" fmla="*/ 244502 w 4087409"/>
              <a:gd name="connsiteY20" fmla="*/ 231682 h 3356497"/>
              <a:gd name="connsiteX21" fmla="*/ 76141 w 4087409"/>
              <a:gd name="connsiteY21" fmla="*/ 332162 h 3356497"/>
              <a:gd name="connsiteX22" fmla="*/ 0 w 4087409"/>
              <a:gd name="connsiteY22" fmla="*/ 256021 h 3356497"/>
              <a:gd name="connsiteX23" fmla="*/ 0 w 4087409"/>
              <a:gd name="connsiteY23" fmla="*/ 76141 h 3356497"/>
              <a:gd name="connsiteX24" fmla="*/ 76141 w 4087409"/>
              <a:gd name="connsiteY24" fmla="*/ 0 h 3356497"/>
              <a:gd name="connsiteX0" fmla="*/ 76141 w 4087409"/>
              <a:gd name="connsiteY0" fmla="*/ 0 h 3356497"/>
              <a:gd name="connsiteX1" fmla="*/ 354784 w 4087409"/>
              <a:gd name="connsiteY1" fmla="*/ 0 h 3356497"/>
              <a:gd name="connsiteX2" fmla="*/ 491566 w 4087409"/>
              <a:gd name="connsiteY2" fmla="*/ 0 h 3356497"/>
              <a:gd name="connsiteX3" fmla="*/ 575431 w 4087409"/>
              <a:gd name="connsiteY3" fmla="*/ 190500 h 3356497"/>
              <a:gd name="connsiteX4" fmla="*/ 588131 w 4087409"/>
              <a:gd name="connsiteY4" fmla="*/ 2904190 h 3356497"/>
              <a:gd name="connsiteX5" fmla="*/ 680399 w 4087409"/>
              <a:gd name="connsiteY5" fmla="*/ 2996458 h 3356497"/>
              <a:gd name="connsiteX6" fmla="*/ 3417572 w 4087409"/>
              <a:gd name="connsiteY6" fmla="*/ 2996458 h 3356497"/>
              <a:gd name="connsiteX7" fmla="*/ 3509840 w 4087409"/>
              <a:gd name="connsiteY7" fmla="*/ 2904190 h 3356497"/>
              <a:gd name="connsiteX8" fmla="*/ 3509840 w 4087409"/>
              <a:gd name="connsiteY8" fmla="*/ 203200 h 3356497"/>
              <a:gd name="connsiteX9" fmla="*/ 3595843 w 4087409"/>
              <a:gd name="connsiteY9" fmla="*/ 0 h 3356497"/>
              <a:gd name="connsiteX10" fmla="*/ 3743188 w 4087409"/>
              <a:gd name="connsiteY10" fmla="*/ 0 h 3356497"/>
              <a:gd name="connsiteX11" fmla="*/ 4011268 w 4087409"/>
              <a:gd name="connsiteY11" fmla="*/ 0 h 3356497"/>
              <a:gd name="connsiteX12" fmla="*/ 4087409 w 4087409"/>
              <a:gd name="connsiteY12" fmla="*/ 76141 h 3356497"/>
              <a:gd name="connsiteX13" fmla="*/ 4087409 w 4087409"/>
              <a:gd name="connsiteY13" fmla="*/ 256021 h 3356497"/>
              <a:gd name="connsiteX14" fmla="*/ 4011268 w 4087409"/>
              <a:gd name="connsiteY14" fmla="*/ 332162 h 3356497"/>
              <a:gd name="connsiteX15" fmla="*/ 3834052 w 4087409"/>
              <a:gd name="connsiteY15" fmla="*/ 244548 h 3356497"/>
              <a:gd name="connsiteX16" fmla="*/ 3849186 w 4087409"/>
              <a:gd name="connsiteY16" fmla="*/ 3250499 h 3356497"/>
              <a:gd name="connsiteX17" fmla="*/ 3743188 w 4087409"/>
              <a:gd name="connsiteY17" fmla="*/ 3356497 h 3356497"/>
              <a:gd name="connsiteX18" fmla="*/ 354784 w 4087409"/>
              <a:gd name="connsiteY18" fmla="*/ 3356497 h 3356497"/>
              <a:gd name="connsiteX19" fmla="*/ 248786 w 4087409"/>
              <a:gd name="connsiteY19" fmla="*/ 3250499 h 3356497"/>
              <a:gd name="connsiteX20" fmla="*/ 244502 w 4087409"/>
              <a:gd name="connsiteY20" fmla="*/ 231682 h 3356497"/>
              <a:gd name="connsiteX21" fmla="*/ 76141 w 4087409"/>
              <a:gd name="connsiteY21" fmla="*/ 332162 h 3356497"/>
              <a:gd name="connsiteX22" fmla="*/ 0 w 4087409"/>
              <a:gd name="connsiteY22" fmla="*/ 256021 h 3356497"/>
              <a:gd name="connsiteX23" fmla="*/ 0 w 4087409"/>
              <a:gd name="connsiteY23" fmla="*/ 76141 h 3356497"/>
              <a:gd name="connsiteX24" fmla="*/ 76141 w 4087409"/>
              <a:gd name="connsiteY24" fmla="*/ 0 h 3356497"/>
              <a:gd name="connsiteX0" fmla="*/ 76141 w 4087409"/>
              <a:gd name="connsiteY0" fmla="*/ 0 h 3356497"/>
              <a:gd name="connsiteX1" fmla="*/ 354784 w 4087409"/>
              <a:gd name="connsiteY1" fmla="*/ 0 h 3356497"/>
              <a:gd name="connsiteX2" fmla="*/ 491566 w 4087409"/>
              <a:gd name="connsiteY2" fmla="*/ 0 h 3356497"/>
              <a:gd name="connsiteX3" fmla="*/ 575431 w 4087409"/>
              <a:gd name="connsiteY3" fmla="*/ 190500 h 3356497"/>
              <a:gd name="connsiteX4" fmla="*/ 588131 w 4087409"/>
              <a:gd name="connsiteY4" fmla="*/ 2904190 h 3356497"/>
              <a:gd name="connsiteX5" fmla="*/ 680399 w 4087409"/>
              <a:gd name="connsiteY5" fmla="*/ 2996458 h 3356497"/>
              <a:gd name="connsiteX6" fmla="*/ 3417572 w 4087409"/>
              <a:gd name="connsiteY6" fmla="*/ 2996458 h 3356497"/>
              <a:gd name="connsiteX7" fmla="*/ 3509840 w 4087409"/>
              <a:gd name="connsiteY7" fmla="*/ 2904190 h 3356497"/>
              <a:gd name="connsiteX8" fmla="*/ 3509840 w 4087409"/>
              <a:gd name="connsiteY8" fmla="*/ 203200 h 3356497"/>
              <a:gd name="connsiteX9" fmla="*/ 3595843 w 4087409"/>
              <a:gd name="connsiteY9" fmla="*/ 0 h 3356497"/>
              <a:gd name="connsiteX10" fmla="*/ 3743188 w 4087409"/>
              <a:gd name="connsiteY10" fmla="*/ 0 h 3356497"/>
              <a:gd name="connsiteX11" fmla="*/ 4011268 w 4087409"/>
              <a:gd name="connsiteY11" fmla="*/ 0 h 3356497"/>
              <a:gd name="connsiteX12" fmla="*/ 4087409 w 4087409"/>
              <a:gd name="connsiteY12" fmla="*/ 76141 h 3356497"/>
              <a:gd name="connsiteX13" fmla="*/ 4087409 w 4087409"/>
              <a:gd name="connsiteY13" fmla="*/ 256021 h 3356497"/>
              <a:gd name="connsiteX14" fmla="*/ 4011268 w 4087409"/>
              <a:gd name="connsiteY14" fmla="*/ 332162 h 3356497"/>
              <a:gd name="connsiteX15" fmla="*/ 3839097 w 4087409"/>
              <a:gd name="connsiteY15" fmla="*/ 238565 h 3356497"/>
              <a:gd name="connsiteX16" fmla="*/ 3849186 w 4087409"/>
              <a:gd name="connsiteY16" fmla="*/ 3250499 h 3356497"/>
              <a:gd name="connsiteX17" fmla="*/ 3743188 w 4087409"/>
              <a:gd name="connsiteY17" fmla="*/ 3356497 h 3356497"/>
              <a:gd name="connsiteX18" fmla="*/ 354784 w 4087409"/>
              <a:gd name="connsiteY18" fmla="*/ 3356497 h 3356497"/>
              <a:gd name="connsiteX19" fmla="*/ 248786 w 4087409"/>
              <a:gd name="connsiteY19" fmla="*/ 3250499 h 3356497"/>
              <a:gd name="connsiteX20" fmla="*/ 244502 w 4087409"/>
              <a:gd name="connsiteY20" fmla="*/ 231682 h 3356497"/>
              <a:gd name="connsiteX21" fmla="*/ 76141 w 4087409"/>
              <a:gd name="connsiteY21" fmla="*/ 332162 h 3356497"/>
              <a:gd name="connsiteX22" fmla="*/ 0 w 4087409"/>
              <a:gd name="connsiteY22" fmla="*/ 256021 h 3356497"/>
              <a:gd name="connsiteX23" fmla="*/ 0 w 4087409"/>
              <a:gd name="connsiteY23" fmla="*/ 76141 h 3356497"/>
              <a:gd name="connsiteX24" fmla="*/ 76141 w 4087409"/>
              <a:gd name="connsiteY24" fmla="*/ 0 h 3356497"/>
              <a:gd name="connsiteX0" fmla="*/ 76141 w 4087409"/>
              <a:gd name="connsiteY0" fmla="*/ 0 h 3356497"/>
              <a:gd name="connsiteX1" fmla="*/ 354784 w 4087409"/>
              <a:gd name="connsiteY1" fmla="*/ 0 h 3356497"/>
              <a:gd name="connsiteX2" fmla="*/ 491566 w 4087409"/>
              <a:gd name="connsiteY2" fmla="*/ 0 h 3356497"/>
              <a:gd name="connsiteX3" fmla="*/ 575431 w 4087409"/>
              <a:gd name="connsiteY3" fmla="*/ 190500 h 3356497"/>
              <a:gd name="connsiteX4" fmla="*/ 588131 w 4087409"/>
              <a:gd name="connsiteY4" fmla="*/ 2904190 h 3356497"/>
              <a:gd name="connsiteX5" fmla="*/ 680399 w 4087409"/>
              <a:gd name="connsiteY5" fmla="*/ 2996458 h 3356497"/>
              <a:gd name="connsiteX6" fmla="*/ 3417572 w 4087409"/>
              <a:gd name="connsiteY6" fmla="*/ 2996458 h 3356497"/>
              <a:gd name="connsiteX7" fmla="*/ 3509840 w 4087409"/>
              <a:gd name="connsiteY7" fmla="*/ 2904190 h 3356497"/>
              <a:gd name="connsiteX8" fmla="*/ 3509840 w 4087409"/>
              <a:gd name="connsiteY8" fmla="*/ 203200 h 3356497"/>
              <a:gd name="connsiteX9" fmla="*/ 3595843 w 4087409"/>
              <a:gd name="connsiteY9" fmla="*/ 0 h 3356497"/>
              <a:gd name="connsiteX10" fmla="*/ 3743188 w 4087409"/>
              <a:gd name="connsiteY10" fmla="*/ 0 h 3356497"/>
              <a:gd name="connsiteX11" fmla="*/ 4011268 w 4087409"/>
              <a:gd name="connsiteY11" fmla="*/ 0 h 3356497"/>
              <a:gd name="connsiteX12" fmla="*/ 4087409 w 4087409"/>
              <a:gd name="connsiteY12" fmla="*/ 76141 h 3356497"/>
              <a:gd name="connsiteX13" fmla="*/ 4087409 w 4087409"/>
              <a:gd name="connsiteY13" fmla="*/ 256021 h 3356497"/>
              <a:gd name="connsiteX14" fmla="*/ 4011268 w 4087409"/>
              <a:gd name="connsiteY14" fmla="*/ 332162 h 3356497"/>
              <a:gd name="connsiteX15" fmla="*/ 3839097 w 4087409"/>
              <a:gd name="connsiteY15" fmla="*/ 238565 h 3356497"/>
              <a:gd name="connsiteX16" fmla="*/ 3849186 w 4087409"/>
              <a:gd name="connsiteY16" fmla="*/ 3250499 h 3356497"/>
              <a:gd name="connsiteX17" fmla="*/ 3743188 w 4087409"/>
              <a:gd name="connsiteY17" fmla="*/ 3356497 h 3356497"/>
              <a:gd name="connsiteX18" fmla="*/ 354784 w 4087409"/>
              <a:gd name="connsiteY18" fmla="*/ 3356497 h 3356497"/>
              <a:gd name="connsiteX19" fmla="*/ 248786 w 4087409"/>
              <a:gd name="connsiteY19" fmla="*/ 3250499 h 3356497"/>
              <a:gd name="connsiteX20" fmla="*/ 244502 w 4087409"/>
              <a:gd name="connsiteY20" fmla="*/ 231682 h 3356497"/>
              <a:gd name="connsiteX21" fmla="*/ 0 w 4087409"/>
              <a:gd name="connsiteY21" fmla="*/ 256021 h 3356497"/>
              <a:gd name="connsiteX22" fmla="*/ 0 w 4087409"/>
              <a:gd name="connsiteY22" fmla="*/ 76141 h 3356497"/>
              <a:gd name="connsiteX23" fmla="*/ 76141 w 4087409"/>
              <a:gd name="connsiteY23" fmla="*/ 0 h 3356497"/>
              <a:gd name="connsiteX0" fmla="*/ 76141 w 4087409"/>
              <a:gd name="connsiteY0" fmla="*/ 0 h 3356497"/>
              <a:gd name="connsiteX1" fmla="*/ 354784 w 4087409"/>
              <a:gd name="connsiteY1" fmla="*/ 0 h 3356497"/>
              <a:gd name="connsiteX2" fmla="*/ 491566 w 4087409"/>
              <a:gd name="connsiteY2" fmla="*/ 0 h 3356497"/>
              <a:gd name="connsiteX3" fmla="*/ 575431 w 4087409"/>
              <a:gd name="connsiteY3" fmla="*/ 190500 h 3356497"/>
              <a:gd name="connsiteX4" fmla="*/ 588131 w 4087409"/>
              <a:gd name="connsiteY4" fmla="*/ 2904190 h 3356497"/>
              <a:gd name="connsiteX5" fmla="*/ 680399 w 4087409"/>
              <a:gd name="connsiteY5" fmla="*/ 2996458 h 3356497"/>
              <a:gd name="connsiteX6" fmla="*/ 3417572 w 4087409"/>
              <a:gd name="connsiteY6" fmla="*/ 2996458 h 3356497"/>
              <a:gd name="connsiteX7" fmla="*/ 3509840 w 4087409"/>
              <a:gd name="connsiteY7" fmla="*/ 2904190 h 3356497"/>
              <a:gd name="connsiteX8" fmla="*/ 3509840 w 4087409"/>
              <a:gd name="connsiteY8" fmla="*/ 203200 h 3356497"/>
              <a:gd name="connsiteX9" fmla="*/ 3595843 w 4087409"/>
              <a:gd name="connsiteY9" fmla="*/ 0 h 3356497"/>
              <a:gd name="connsiteX10" fmla="*/ 3743188 w 4087409"/>
              <a:gd name="connsiteY10" fmla="*/ 0 h 3356497"/>
              <a:gd name="connsiteX11" fmla="*/ 4011268 w 4087409"/>
              <a:gd name="connsiteY11" fmla="*/ 0 h 3356497"/>
              <a:gd name="connsiteX12" fmla="*/ 4087409 w 4087409"/>
              <a:gd name="connsiteY12" fmla="*/ 76141 h 3356497"/>
              <a:gd name="connsiteX13" fmla="*/ 4087409 w 4087409"/>
              <a:gd name="connsiteY13" fmla="*/ 256021 h 3356497"/>
              <a:gd name="connsiteX14" fmla="*/ 3839097 w 4087409"/>
              <a:gd name="connsiteY14" fmla="*/ 238565 h 3356497"/>
              <a:gd name="connsiteX15" fmla="*/ 3849186 w 4087409"/>
              <a:gd name="connsiteY15" fmla="*/ 3250499 h 3356497"/>
              <a:gd name="connsiteX16" fmla="*/ 3743188 w 4087409"/>
              <a:gd name="connsiteY16" fmla="*/ 3356497 h 3356497"/>
              <a:gd name="connsiteX17" fmla="*/ 354784 w 4087409"/>
              <a:gd name="connsiteY17" fmla="*/ 3356497 h 3356497"/>
              <a:gd name="connsiteX18" fmla="*/ 248786 w 4087409"/>
              <a:gd name="connsiteY18" fmla="*/ 3250499 h 3356497"/>
              <a:gd name="connsiteX19" fmla="*/ 244502 w 4087409"/>
              <a:gd name="connsiteY19" fmla="*/ 231682 h 3356497"/>
              <a:gd name="connsiteX20" fmla="*/ 0 w 4087409"/>
              <a:gd name="connsiteY20" fmla="*/ 256021 h 3356497"/>
              <a:gd name="connsiteX21" fmla="*/ 0 w 4087409"/>
              <a:gd name="connsiteY21" fmla="*/ 76141 h 3356497"/>
              <a:gd name="connsiteX22" fmla="*/ 76141 w 4087409"/>
              <a:gd name="connsiteY22" fmla="*/ 0 h 3356497"/>
              <a:gd name="connsiteX0" fmla="*/ 76141 w 4087409"/>
              <a:gd name="connsiteY0" fmla="*/ 0 h 3356497"/>
              <a:gd name="connsiteX1" fmla="*/ 354784 w 4087409"/>
              <a:gd name="connsiteY1" fmla="*/ 0 h 3356497"/>
              <a:gd name="connsiteX2" fmla="*/ 491566 w 4087409"/>
              <a:gd name="connsiteY2" fmla="*/ 0 h 3356497"/>
              <a:gd name="connsiteX3" fmla="*/ 575431 w 4087409"/>
              <a:gd name="connsiteY3" fmla="*/ 190500 h 3356497"/>
              <a:gd name="connsiteX4" fmla="*/ 588131 w 4087409"/>
              <a:gd name="connsiteY4" fmla="*/ 2904190 h 3356497"/>
              <a:gd name="connsiteX5" fmla="*/ 680399 w 4087409"/>
              <a:gd name="connsiteY5" fmla="*/ 2996458 h 3356497"/>
              <a:gd name="connsiteX6" fmla="*/ 3417572 w 4087409"/>
              <a:gd name="connsiteY6" fmla="*/ 2996458 h 3356497"/>
              <a:gd name="connsiteX7" fmla="*/ 3509840 w 4087409"/>
              <a:gd name="connsiteY7" fmla="*/ 2904190 h 3356497"/>
              <a:gd name="connsiteX8" fmla="*/ 3509840 w 4087409"/>
              <a:gd name="connsiteY8" fmla="*/ 203200 h 3356497"/>
              <a:gd name="connsiteX9" fmla="*/ 3595843 w 4087409"/>
              <a:gd name="connsiteY9" fmla="*/ 0 h 3356497"/>
              <a:gd name="connsiteX10" fmla="*/ 3743188 w 4087409"/>
              <a:gd name="connsiteY10" fmla="*/ 0 h 3356497"/>
              <a:gd name="connsiteX11" fmla="*/ 4011268 w 4087409"/>
              <a:gd name="connsiteY11" fmla="*/ 0 h 3356497"/>
              <a:gd name="connsiteX12" fmla="*/ 4087409 w 4087409"/>
              <a:gd name="connsiteY12" fmla="*/ 76141 h 3356497"/>
              <a:gd name="connsiteX13" fmla="*/ 4087409 w 4087409"/>
              <a:gd name="connsiteY13" fmla="*/ 256021 h 3356497"/>
              <a:gd name="connsiteX14" fmla="*/ 3839097 w 4087409"/>
              <a:gd name="connsiteY14" fmla="*/ 238565 h 3356497"/>
              <a:gd name="connsiteX15" fmla="*/ 3849186 w 4087409"/>
              <a:gd name="connsiteY15" fmla="*/ 3250499 h 3356497"/>
              <a:gd name="connsiteX16" fmla="*/ 3743188 w 4087409"/>
              <a:gd name="connsiteY16" fmla="*/ 3356497 h 3356497"/>
              <a:gd name="connsiteX17" fmla="*/ 354784 w 4087409"/>
              <a:gd name="connsiteY17" fmla="*/ 3356497 h 3356497"/>
              <a:gd name="connsiteX18" fmla="*/ 248786 w 4087409"/>
              <a:gd name="connsiteY18" fmla="*/ 3250499 h 3356497"/>
              <a:gd name="connsiteX19" fmla="*/ 244502 w 4087409"/>
              <a:gd name="connsiteY19" fmla="*/ 231682 h 3356497"/>
              <a:gd name="connsiteX20" fmla="*/ 0 w 4087409"/>
              <a:gd name="connsiteY20" fmla="*/ 256021 h 3356497"/>
              <a:gd name="connsiteX21" fmla="*/ 0 w 4087409"/>
              <a:gd name="connsiteY21" fmla="*/ 76141 h 3356497"/>
              <a:gd name="connsiteX22" fmla="*/ 76141 w 4087409"/>
              <a:gd name="connsiteY22" fmla="*/ 0 h 3356497"/>
              <a:gd name="connsiteX0" fmla="*/ 76141 w 4087409"/>
              <a:gd name="connsiteY0" fmla="*/ 0 h 3356497"/>
              <a:gd name="connsiteX1" fmla="*/ 354784 w 4087409"/>
              <a:gd name="connsiteY1" fmla="*/ 0 h 3356497"/>
              <a:gd name="connsiteX2" fmla="*/ 491566 w 4087409"/>
              <a:gd name="connsiteY2" fmla="*/ 0 h 3356497"/>
              <a:gd name="connsiteX3" fmla="*/ 575431 w 4087409"/>
              <a:gd name="connsiteY3" fmla="*/ 190500 h 3356497"/>
              <a:gd name="connsiteX4" fmla="*/ 588131 w 4087409"/>
              <a:gd name="connsiteY4" fmla="*/ 2904190 h 3356497"/>
              <a:gd name="connsiteX5" fmla="*/ 680399 w 4087409"/>
              <a:gd name="connsiteY5" fmla="*/ 2996458 h 3356497"/>
              <a:gd name="connsiteX6" fmla="*/ 3417572 w 4087409"/>
              <a:gd name="connsiteY6" fmla="*/ 2996458 h 3356497"/>
              <a:gd name="connsiteX7" fmla="*/ 3509840 w 4087409"/>
              <a:gd name="connsiteY7" fmla="*/ 2904190 h 3356497"/>
              <a:gd name="connsiteX8" fmla="*/ 3509840 w 4087409"/>
              <a:gd name="connsiteY8" fmla="*/ 203200 h 3356497"/>
              <a:gd name="connsiteX9" fmla="*/ 3595843 w 4087409"/>
              <a:gd name="connsiteY9" fmla="*/ 0 h 3356497"/>
              <a:gd name="connsiteX10" fmla="*/ 3743188 w 4087409"/>
              <a:gd name="connsiteY10" fmla="*/ 0 h 3356497"/>
              <a:gd name="connsiteX11" fmla="*/ 4011268 w 4087409"/>
              <a:gd name="connsiteY11" fmla="*/ 0 h 3356497"/>
              <a:gd name="connsiteX12" fmla="*/ 4087409 w 4087409"/>
              <a:gd name="connsiteY12" fmla="*/ 76141 h 3356497"/>
              <a:gd name="connsiteX13" fmla="*/ 4087409 w 4087409"/>
              <a:gd name="connsiteY13" fmla="*/ 256021 h 3356497"/>
              <a:gd name="connsiteX14" fmla="*/ 3839097 w 4087409"/>
              <a:gd name="connsiteY14" fmla="*/ 238565 h 3356497"/>
              <a:gd name="connsiteX15" fmla="*/ 3849186 w 4087409"/>
              <a:gd name="connsiteY15" fmla="*/ 3250499 h 3356497"/>
              <a:gd name="connsiteX16" fmla="*/ 3743188 w 4087409"/>
              <a:gd name="connsiteY16" fmla="*/ 3356497 h 3356497"/>
              <a:gd name="connsiteX17" fmla="*/ 354784 w 4087409"/>
              <a:gd name="connsiteY17" fmla="*/ 3356497 h 3356497"/>
              <a:gd name="connsiteX18" fmla="*/ 248786 w 4087409"/>
              <a:gd name="connsiteY18" fmla="*/ 3250499 h 3356497"/>
              <a:gd name="connsiteX19" fmla="*/ 244502 w 4087409"/>
              <a:gd name="connsiteY19" fmla="*/ 231682 h 3356497"/>
              <a:gd name="connsiteX20" fmla="*/ 0 w 4087409"/>
              <a:gd name="connsiteY20" fmla="*/ 256021 h 3356497"/>
              <a:gd name="connsiteX21" fmla="*/ 0 w 4087409"/>
              <a:gd name="connsiteY21" fmla="*/ 76141 h 3356497"/>
              <a:gd name="connsiteX22" fmla="*/ 76141 w 4087409"/>
              <a:gd name="connsiteY22" fmla="*/ 0 h 3356497"/>
              <a:gd name="connsiteX0" fmla="*/ 78557 w 4089825"/>
              <a:gd name="connsiteY0" fmla="*/ 0 h 3356497"/>
              <a:gd name="connsiteX1" fmla="*/ 357200 w 4089825"/>
              <a:gd name="connsiteY1" fmla="*/ 0 h 3356497"/>
              <a:gd name="connsiteX2" fmla="*/ 493982 w 4089825"/>
              <a:gd name="connsiteY2" fmla="*/ 0 h 3356497"/>
              <a:gd name="connsiteX3" fmla="*/ 577847 w 4089825"/>
              <a:gd name="connsiteY3" fmla="*/ 190500 h 3356497"/>
              <a:gd name="connsiteX4" fmla="*/ 590547 w 4089825"/>
              <a:gd name="connsiteY4" fmla="*/ 2904190 h 3356497"/>
              <a:gd name="connsiteX5" fmla="*/ 682815 w 4089825"/>
              <a:gd name="connsiteY5" fmla="*/ 2996458 h 3356497"/>
              <a:gd name="connsiteX6" fmla="*/ 3419988 w 4089825"/>
              <a:gd name="connsiteY6" fmla="*/ 2996458 h 3356497"/>
              <a:gd name="connsiteX7" fmla="*/ 3512256 w 4089825"/>
              <a:gd name="connsiteY7" fmla="*/ 2904190 h 3356497"/>
              <a:gd name="connsiteX8" fmla="*/ 3512256 w 4089825"/>
              <a:gd name="connsiteY8" fmla="*/ 203200 h 3356497"/>
              <a:gd name="connsiteX9" fmla="*/ 3598259 w 4089825"/>
              <a:gd name="connsiteY9" fmla="*/ 0 h 3356497"/>
              <a:gd name="connsiteX10" fmla="*/ 3745604 w 4089825"/>
              <a:gd name="connsiteY10" fmla="*/ 0 h 3356497"/>
              <a:gd name="connsiteX11" fmla="*/ 4013684 w 4089825"/>
              <a:gd name="connsiteY11" fmla="*/ 0 h 3356497"/>
              <a:gd name="connsiteX12" fmla="*/ 4089825 w 4089825"/>
              <a:gd name="connsiteY12" fmla="*/ 76141 h 3356497"/>
              <a:gd name="connsiteX13" fmla="*/ 4089825 w 4089825"/>
              <a:gd name="connsiteY13" fmla="*/ 256021 h 3356497"/>
              <a:gd name="connsiteX14" fmla="*/ 3841513 w 4089825"/>
              <a:gd name="connsiteY14" fmla="*/ 238565 h 3356497"/>
              <a:gd name="connsiteX15" fmla="*/ 3851602 w 4089825"/>
              <a:gd name="connsiteY15" fmla="*/ 3250499 h 3356497"/>
              <a:gd name="connsiteX16" fmla="*/ 3745604 w 4089825"/>
              <a:gd name="connsiteY16" fmla="*/ 3356497 h 3356497"/>
              <a:gd name="connsiteX17" fmla="*/ 357200 w 4089825"/>
              <a:gd name="connsiteY17" fmla="*/ 3356497 h 3356497"/>
              <a:gd name="connsiteX18" fmla="*/ 251202 w 4089825"/>
              <a:gd name="connsiteY18" fmla="*/ 3250499 h 3356497"/>
              <a:gd name="connsiteX19" fmla="*/ 246918 w 4089825"/>
              <a:gd name="connsiteY19" fmla="*/ 231682 h 3356497"/>
              <a:gd name="connsiteX20" fmla="*/ 2416 w 4089825"/>
              <a:gd name="connsiteY20" fmla="*/ 256021 h 3356497"/>
              <a:gd name="connsiteX21" fmla="*/ 2416 w 4089825"/>
              <a:gd name="connsiteY21" fmla="*/ 76141 h 3356497"/>
              <a:gd name="connsiteX22" fmla="*/ 78557 w 4089825"/>
              <a:gd name="connsiteY22" fmla="*/ 0 h 3356497"/>
              <a:gd name="connsiteX0" fmla="*/ 78557 w 4089825"/>
              <a:gd name="connsiteY0" fmla="*/ 0 h 3356497"/>
              <a:gd name="connsiteX1" fmla="*/ 357200 w 4089825"/>
              <a:gd name="connsiteY1" fmla="*/ 0 h 3356497"/>
              <a:gd name="connsiteX2" fmla="*/ 493982 w 4089825"/>
              <a:gd name="connsiteY2" fmla="*/ 0 h 3356497"/>
              <a:gd name="connsiteX3" fmla="*/ 577847 w 4089825"/>
              <a:gd name="connsiteY3" fmla="*/ 190500 h 3356497"/>
              <a:gd name="connsiteX4" fmla="*/ 590547 w 4089825"/>
              <a:gd name="connsiteY4" fmla="*/ 2904190 h 3356497"/>
              <a:gd name="connsiteX5" fmla="*/ 682815 w 4089825"/>
              <a:gd name="connsiteY5" fmla="*/ 2996458 h 3356497"/>
              <a:gd name="connsiteX6" fmla="*/ 3419988 w 4089825"/>
              <a:gd name="connsiteY6" fmla="*/ 2996458 h 3356497"/>
              <a:gd name="connsiteX7" fmla="*/ 3512256 w 4089825"/>
              <a:gd name="connsiteY7" fmla="*/ 2904190 h 3356497"/>
              <a:gd name="connsiteX8" fmla="*/ 3512256 w 4089825"/>
              <a:gd name="connsiteY8" fmla="*/ 203200 h 3356497"/>
              <a:gd name="connsiteX9" fmla="*/ 3598259 w 4089825"/>
              <a:gd name="connsiteY9" fmla="*/ 0 h 3356497"/>
              <a:gd name="connsiteX10" fmla="*/ 3745604 w 4089825"/>
              <a:gd name="connsiteY10" fmla="*/ 0 h 3356497"/>
              <a:gd name="connsiteX11" fmla="*/ 4013684 w 4089825"/>
              <a:gd name="connsiteY11" fmla="*/ 0 h 3356497"/>
              <a:gd name="connsiteX12" fmla="*/ 4089825 w 4089825"/>
              <a:gd name="connsiteY12" fmla="*/ 76141 h 3356497"/>
              <a:gd name="connsiteX13" fmla="*/ 4089825 w 4089825"/>
              <a:gd name="connsiteY13" fmla="*/ 256021 h 3356497"/>
              <a:gd name="connsiteX14" fmla="*/ 3841513 w 4089825"/>
              <a:gd name="connsiteY14" fmla="*/ 238565 h 3356497"/>
              <a:gd name="connsiteX15" fmla="*/ 3851602 w 4089825"/>
              <a:gd name="connsiteY15" fmla="*/ 3250499 h 3356497"/>
              <a:gd name="connsiteX16" fmla="*/ 3745604 w 4089825"/>
              <a:gd name="connsiteY16" fmla="*/ 3356497 h 3356497"/>
              <a:gd name="connsiteX17" fmla="*/ 357200 w 4089825"/>
              <a:gd name="connsiteY17" fmla="*/ 3356497 h 3356497"/>
              <a:gd name="connsiteX18" fmla="*/ 251202 w 4089825"/>
              <a:gd name="connsiteY18" fmla="*/ 3250499 h 3356497"/>
              <a:gd name="connsiteX19" fmla="*/ 246918 w 4089825"/>
              <a:gd name="connsiteY19" fmla="*/ 231682 h 3356497"/>
              <a:gd name="connsiteX20" fmla="*/ 2416 w 4089825"/>
              <a:gd name="connsiteY20" fmla="*/ 256021 h 3356497"/>
              <a:gd name="connsiteX21" fmla="*/ 2416 w 4089825"/>
              <a:gd name="connsiteY21" fmla="*/ 76141 h 3356497"/>
              <a:gd name="connsiteX22" fmla="*/ 78557 w 4089825"/>
              <a:gd name="connsiteY22" fmla="*/ 0 h 3356497"/>
              <a:gd name="connsiteX0" fmla="*/ 78557 w 4089825"/>
              <a:gd name="connsiteY0" fmla="*/ 0 h 3356497"/>
              <a:gd name="connsiteX1" fmla="*/ 357200 w 4089825"/>
              <a:gd name="connsiteY1" fmla="*/ 0 h 3356497"/>
              <a:gd name="connsiteX2" fmla="*/ 493982 w 4089825"/>
              <a:gd name="connsiteY2" fmla="*/ 0 h 3356497"/>
              <a:gd name="connsiteX3" fmla="*/ 577847 w 4089825"/>
              <a:gd name="connsiteY3" fmla="*/ 190500 h 3356497"/>
              <a:gd name="connsiteX4" fmla="*/ 590547 w 4089825"/>
              <a:gd name="connsiteY4" fmla="*/ 2904190 h 3356497"/>
              <a:gd name="connsiteX5" fmla="*/ 682815 w 4089825"/>
              <a:gd name="connsiteY5" fmla="*/ 2996458 h 3356497"/>
              <a:gd name="connsiteX6" fmla="*/ 3419988 w 4089825"/>
              <a:gd name="connsiteY6" fmla="*/ 2996458 h 3356497"/>
              <a:gd name="connsiteX7" fmla="*/ 3512256 w 4089825"/>
              <a:gd name="connsiteY7" fmla="*/ 2904190 h 3356497"/>
              <a:gd name="connsiteX8" fmla="*/ 3512256 w 4089825"/>
              <a:gd name="connsiteY8" fmla="*/ 203200 h 3356497"/>
              <a:gd name="connsiteX9" fmla="*/ 3598259 w 4089825"/>
              <a:gd name="connsiteY9" fmla="*/ 0 h 3356497"/>
              <a:gd name="connsiteX10" fmla="*/ 3745604 w 4089825"/>
              <a:gd name="connsiteY10" fmla="*/ 0 h 3356497"/>
              <a:gd name="connsiteX11" fmla="*/ 4013684 w 4089825"/>
              <a:gd name="connsiteY11" fmla="*/ 0 h 3356497"/>
              <a:gd name="connsiteX12" fmla="*/ 4089825 w 4089825"/>
              <a:gd name="connsiteY12" fmla="*/ 76141 h 3356497"/>
              <a:gd name="connsiteX13" fmla="*/ 4089825 w 4089825"/>
              <a:gd name="connsiteY13" fmla="*/ 256021 h 3356497"/>
              <a:gd name="connsiteX14" fmla="*/ 3841513 w 4089825"/>
              <a:gd name="connsiteY14" fmla="*/ 238565 h 3356497"/>
              <a:gd name="connsiteX15" fmla="*/ 3851602 w 4089825"/>
              <a:gd name="connsiteY15" fmla="*/ 3250499 h 3356497"/>
              <a:gd name="connsiteX16" fmla="*/ 3745604 w 4089825"/>
              <a:gd name="connsiteY16" fmla="*/ 3356497 h 3356497"/>
              <a:gd name="connsiteX17" fmla="*/ 357200 w 4089825"/>
              <a:gd name="connsiteY17" fmla="*/ 3356497 h 3356497"/>
              <a:gd name="connsiteX18" fmla="*/ 251202 w 4089825"/>
              <a:gd name="connsiteY18" fmla="*/ 3250499 h 3356497"/>
              <a:gd name="connsiteX19" fmla="*/ 246918 w 4089825"/>
              <a:gd name="connsiteY19" fmla="*/ 231682 h 3356497"/>
              <a:gd name="connsiteX20" fmla="*/ 2416 w 4089825"/>
              <a:gd name="connsiteY20" fmla="*/ 256021 h 3356497"/>
              <a:gd name="connsiteX21" fmla="*/ 2416 w 4089825"/>
              <a:gd name="connsiteY21" fmla="*/ 76141 h 3356497"/>
              <a:gd name="connsiteX22" fmla="*/ 78557 w 4089825"/>
              <a:gd name="connsiteY22" fmla="*/ 0 h 3356497"/>
              <a:gd name="connsiteX0" fmla="*/ 78557 w 4089825"/>
              <a:gd name="connsiteY0" fmla="*/ 0 h 3356497"/>
              <a:gd name="connsiteX1" fmla="*/ 357200 w 4089825"/>
              <a:gd name="connsiteY1" fmla="*/ 0 h 3356497"/>
              <a:gd name="connsiteX2" fmla="*/ 493982 w 4089825"/>
              <a:gd name="connsiteY2" fmla="*/ 0 h 3356497"/>
              <a:gd name="connsiteX3" fmla="*/ 577847 w 4089825"/>
              <a:gd name="connsiteY3" fmla="*/ 190500 h 3356497"/>
              <a:gd name="connsiteX4" fmla="*/ 590547 w 4089825"/>
              <a:gd name="connsiteY4" fmla="*/ 2904190 h 3356497"/>
              <a:gd name="connsiteX5" fmla="*/ 682815 w 4089825"/>
              <a:gd name="connsiteY5" fmla="*/ 2996458 h 3356497"/>
              <a:gd name="connsiteX6" fmla="*/ 3419988 w 4089825"/>
              <a:gd name="connsiteY6" fmla="*/ 2996458 h 3356497"/>
              <a:gd name="connsiteX7" fmla="*/ 3512256 w 4089825"/>
              <a:gd name="connsiteY7" fmla="*/ 2904190 h 3356497"/>
              <a:gd name="connsiteX8" fmla="*/ 3512256 w 4089825"/>
              <a:gd name="connsiteY8" fmla="*/ 203200 h 3356497"/>
              <a:gd name="connsiteX9" fmla="*/ 3598259 w 4089825"/>
              <a:gd name="connsiteY9" fmla="*/ 0 h 3356497"/>
              <a:gd name="connsiteX10" fmla="*/ 3745604 w 4089825"/>
              <a:gd name="connsiteY10" fmla="*/ 0 h 3356497"/>
              <a:gd name="connsiteX11" fmla="*/ 4013684 w 4089825"/>
              <a:gd name="connsiteY11" fmla="*/ 0 h 3356497"/>
              <a:gd name="connsiteX12" fmla="*/ 4089825 w 4089825"/>
              <a:gd name="connsiteY12" fmla="*/ 76141 h 3356497"/>
              <a:gd name="connsiteX13" fmla="*/ 4089825 w 4089825"/>
              <a:gd name="connsiteY13" fmla="*/ 256021 h 3356497"/>
              <a:gd name="connsiteX14" fmla="*/ 3841513 w 4089825"/>
              <a:gd name="connsiteY14" fmla="*/ 238565 h 3356497"/>
              <a:gd name="connsiteX15" fmla="*/ 3851602 w 4089825"/>
              <a:gd name="connsiteY15" fmla="*/ 3250499 h 3356497"/>
              <a:gd name="connsiteX16" fmla="*/ 3745604 w 4089825"/>
              <a:gd name="connsiteY16" fmla="*/ 3356497 h 3356497"/>
              <a:gd name="connsiteX17" fmla="*/ 357200 w 4089825"/>
              <a:gd name="connsiteY17" fmla="*/ 3356497 h 3356497"/>
              <a:gd name="connsiteX18" fmla="*/ 251202 w 4089825"/>
              <a:gd name="connsiteY18" fmla="*/ 3250499 h 3356497"/>
              <a:gd name="connsiteX19" fmla="*/ 246918 w 4089825"/>
              <a:gd name="connsiteY19" fmla="*/ 231682 h 3356497"/>
              <a:gd name="connsiteX20" fmla="*/ 2416 w 4089825"/>
              <a:gd name="connsiteY20" fmla="*/ 256021 h 3356497"/>
              <a:gd name="connsiteX21" fmla="*/ 2416 w 4089825"/>
              <a:gd name="connsiteY21" fmla="*/ 76141 h 3356497"/>
              <a:gd name="connsiteX22" fmla="*/ 78557 w 4089825"/>
              <a:gd name="connsiteY22" fmla="*/ 0 h 3356497"/>
              <a:gd name="connsiteX0" fmla="*/ 78557 w 4089825"/>
              <a:gd name="connsiteY0" fmla="*/ 0 h 3356497"/>
              <a:gd name="connsiteX1" fmla="*/ 357200 w 4089825"/>
              <a:gd name="connsiteY1" fmla="*/ 0 h 3356497"/>
              <a:gd name="connsiteX2" fmla="*/ 493982 w 4089825"/>
              <a:gd name="connsiteY2" fmla="*/ 0 h 3356497"/>
              <a:gd name="connsiteX3" fmla="*/ 577847 w 4089825"/>
              <a:gd name="connsiteY3" fmla="*/ 190500 h 3356497"/>
              <a:gd name="connsiteX4" fmla="*/ 590547 w 4089825"/>
              <a:gd name="connsiteY4" fmla="*/ 2904190 h 3356497"/>
              <a:gd name="connsiteX5" fmla="*/ 682815 w 4089825"/>
              <a:gd name="connsiteY5" fmla="*/ 2996458 h 3356497"/>
              <a:gd name="connsiteX6" fmla="*/ 3419988 w 4089825"/>
              <a:gd name="connsiteY6" fmla="*/ 2996458 h 3356497"/>
              <a:gd name="connsiteX7" fmla="*/ 3512256 w 4089825"/>
              <a:gd name="connsiteY7" fmla="*/ 2904190 h 3356497"/>
              <a:gd name="connsiteX8" fmla="*/ 3512256 w 4089825"/>
              <a:gd name="connsiteY8" fmla="*/ 203200 h 3356497"/>
              <a:gd name="connsiteX9" fmla="*/ 3598259 w 4089825"/>
              <a:gd name="connsiteY9" fmla="*/ 0 h 3356497"/>
              <a:gd name="connsiteX10" fmla="*/ 3745604 w 4089825"/>
              <a:gd name="connsiteY10" fmla="*/ 0 h 3356497"/>
              <a:gd name="connsiteX11" fmla="*/ 4013684 w 4089825"/>
              <a:gd name="connsiteY11" fmla="*/ 0 h 3356497"/>
              <a:gd name="connsiteX12" fmla="*/ 4089825 w 4089825"/>
              <a:gd name="connsiteY12" fmla="*/ 76141 h 3356497"/>
              <a:gd name="connsiteX13" fmla="*/ 4089825 w 4089825"/>
              <a:gd name="connsiteY13" fmla="*/ 256021 h 3356497"/>
              <a:gd name="connsiteX14" fmla="*/ 3841513 w 4089825"/>
              <a:gd name="connsiteY14" fmla="*/ 238565 h 3356497"/>
              <a:gd name="connsiteX15" fmla="*/ 3851602 w 4089825"/>
              <a:gd name="connsiteY15" fmla="*/ 3250499 h 3356497"/>
              <a:gd name="connsiteX16" fmla="*/ 3745604 w 4089825"/>
              <a:gd name="connsiteY16" fmla="*/ 3356497 h 3356497"/>
              <a:gd name="connsiteX17" fmla="*/ 357200 w 4089825"/>
              <a:gd name="connsiteY17" fmla="*/ 3356497 h 3356497"/>
              <a:gd name="connsiteX18" fmla="*/ 251202 w 4089825"/>
              <a:gd name="connsiteY18" fmla="*/ 3250499 h 3356497"/>
              <a:gd name="connsiteX19" fmla="*/ 246918 w 4089825"/>
              <a:gd name="connsiteY19" fmla="*/ 231682 h 3356497"/>
              <a:gd name="connsiteX20" fmla="*/ 2416 w 4089825"/>
              <a:gd name="connsiteY20" fmla="*/ 256021 h 3356497"/>
              <a:gd name="connsiteX21" fmla="*/ 2416 w 4089825"/>
              <a:gd name="connsiteY21" fmla="*/ 76141 h 3356497"/>
              <a:gd name="connsiteX22" fmla="*/ 78557 w 4089825"/>
              <a:gd name="connsiteY22" fmla="*/ 0 h 3356497"/>
              <a:gd name="connsiteX0" fmla="*/ 78557 w 4089825"/>
              <a:gd name="connsiteY0" fmla="*/ 0 h 3356497"/>
              <a:gd name="connsiteX1" fmla="*/ 357200 w 4089825"/>
              <a:gd name="connsiteY1" fmla="*/ 0 h 3356497"/>
              <a:gd name="connsiteX2" fmla="*/ 493982 w 4089825"/>
              <a:gd name="connsiteY2" fmla="*/ 0 h 3356497"/>
              <a:gd name="connsiteX3" fmla="*/ 577847 w 4089825"/>
              <a:gd name="connsiteY3" fmla="*/ 190500 h 3356497"/>
              <a:gd name="connsiteX4" fmla="*/ 590547 w 4089825"/>
              <a:gd name="connsiteY4" fmla="*/ 2904190 h 3356497"/>
              <a:gd name="connsiteX5" fmla="*/ 682815 w 4089825"/>
              <a:gd name="connsiteY5" fmla="*/ 2996458 h 3356497"/>
              <a:gd name="connsiteX6" fmla="*/ 3419988 w 4089825"/>
              <a:gd name="connsiteY6" fmla="*/ 2996458 h 3356497"/>
              <a:gd name="connsiteX7" fmla="*/ 3512256 w 4089825"/>
              <a:gd name="connsiteY7" fmla="*/ 2904190 h 3356497"/>
              <a:gd name="connsiteX8" fmla="*/ 3512256 w 4089825"/>
              <a:gd name="connsiteY8" fmla="*/ 203200 h 3356497"/>
              <a:gd name="connsiteX9" fmla="*/ 3598259 w 4089825"/>
              <a:gd name="connsiteY9" fmla="*/ 0 h 3356497"/>
              <a:gd name="connsiteX10" fmla="*/ 3745604 w 4089825"/>
              <a:gd name="connsiteY10" fmla="*/ 0 h 3356497"/>
              <a:gd name="connsiteX11" fmla="*/ 4013684 w 4089825"/>
              <a:gd name="connsiteY11" fmla="*/ 0 h 3356497"/>
              <a:gd name="connsiteX12" fmla="*/ 4089825 w 4089825"/>
              <a:gd name="connsiteY12" fmla="*/ 76141 h 3356497"/>
              <a:gd name="connsiteX13" fmla="*/ 4089825 w 4089825"/>
              <a:gd name="connsiteY13" fmla="*/ 256021 h 3356497"/>
              <a:gd name="connsiteX14" fmla="*/ 3841513 w 4089825"/>
              <a:gd name="connsiteY14" fmla="*/ 238565 h 3356497"/>
              <a:gd name="connsiteX15" fmla="*/ 3851602 w 4089825"/>
              <a:gd name="connsiteY15" fmla="*/ 3250499 h 3356497"/>
              <a:gd name="connsiteX16" fmla="*/ 3745604 w 4089825"/>
              <a:gd name="connsiteY16" fmla="*/ 3356497 h 3356497"/>
              <a:gd name="connsiteX17" fmla="*/ 357200 w 4089825"/>
              <a:gd name="connsiteY17" fmla="*/ 3356497 h 3356497"/>
              <a:gd name="connsiteX18" fmla="*/ 251202 w 4089825"/>
              <a:gd name="connsiteY18" fmla="*/ 3250499 h 3356497"/>
              <a:gd name="connsiteX19" fmla="*/ 246918 w 4089825"/>
              <a:gd name="connsiteY19" fmla="*/ 231682 h 3356497"/>
              <a:gd name="connsiteX20" fmla="*/ 2416 w 4089825"/>
              <a:gd name="connsiteY20" fmla="*/ 256021 h 3356497"/>
              <a:gd name="connsiteX21" fmla="*/ 2416 w 4089825"/>
              <a:gd name="connsiteY21" fmla="*/ 76141 h 3356497"/>
              <a:gd name="connsiteX22" fmla="*/ 78557 w 4089825"/>
              <a:gd name="connsiteY22" fmla="*/ 0 h 3356497"/>
              <a:gd name="connsiteX0" fmla="*/ 78557 w 4089825"/>
              <a:gd name="connsiteY0" fmla="*/ 0 h 3356497"/>
              <a:gd name="connsiteX1" fmla="*/ 357200 w 4089825"/>
              <a:gd name="connsiteY1" fmla="*/ 0 h 3356497"/>
              <a:gd name="connsiteX2" fmla="*/ 493982 w 4089825"/>
              <a:gd name="connsiteY2" fmla="*/ 0 h 3356497"/>
              <a:gd name="connsiteX3" fmla="*/ 577847 w 4089825"/>
              <a:gd name="connsiteY3" fmla="*/ 190500 h 3356497"/>
              <a:gd name="connsiteX4" fmla="*/ 590547 w 4089825"/>
              <a:gd name="connsiteY4" fmla="*/ 2904190 h 3356497"/>
              <a:gd name="connsiteX5" fmla="*/ 682815 w 4089825"/>
              <a:gd name="connsiteY5" fmla="*/ 2996458 h 3356497"/>
              <a:gd name="connsiteX6" fmla="*/ 3419988 w 4089825"/>
              <a:gd name="connsiteY6" fmla="*/ 2996458 h 3356497"/>
              <a:gd name="connsiteX7" fmla="*/ 3512256 w 4089825"/>
              <a:gd name="connsiteY7" fmla="*/ 2904190 h 3356497"/>
              <a:gd name="connsiteX8" fmla="*/ 3512256 w 4089825"/>
              <a:gd name="connsiteY8" fmla="*/ 203200 h 3356497"/>
              <a:gd name="connsiteX9" fmla="*/ 3598259 w 4089825"/>
              <a:gd name="connsiteY9" fmla="*/ 0 h 3356497"/>
              <a:gd name="connsiteX10" fmla="*/ 3745604 w 4089825"/>
              <a:gd name="connsiteY10" fmla="*/ 0 h 3356497"/>
              <a:gd name="connsiteX11" fmla="*/ 4013684 w 4089825"/>
              <a:gd name="connsiteY11" fmla="*/ 0 h 3356497"/>
              <a:gd name="connsiteX12" fmla="*/ 4089825 w 4089825"/>
              <a:gd name="connsiteY12" fmla="*/ 76141 h 3356497"/>
              <a:gd name="connsiteX13" fmla="*/ 4089825 w 4089825"/>
              <a:gd name="connsiteY13" fmla="*/ 256021 h 3356497"/>
              <a:gd name="connsiteX14" fmla="*/ 3841513 w 4089825"/>
              <a:gd name="connsiteY14" fmla="*/ 238565 h 3356497"/>
              <a:gd name="connsiteX15" fmla="*/ 3851602 w 4089825"/>
              <a:gd name="connsiteY15" fmla="*/ 3250499 h 3356497"/>
              <a:gd name="connsiteX16" fmla="*/ 3745604 w 4089825"/>
              <a:gd name="connsiteY16" fmla="*/ 3356497 h 3356497"/>
              <a:gd name="connsiteX17" fmla="*/ 357200 w 4089825"/>
              <a:gd name="connsiteY17" fmla="*/ 3356497 h 3356497"/>
              <a:gd name="connsiteX18" fmla="*/ 251202 w 4089825"/>
              <a:gd name="connsiteY18" fmla="*/ 3250499 h 3356497"/>
              <a:gd name="connsiteX19" fmla="*/ 246918 w 4089825"/>
              <a:gd name="connsiteY19" fmla="*/ 231682 h 3356497"/>
              <a:gd name="connsiteX20" fmla="*/ 2416 w 4089825"/>
              <a:gd name="connsiteY20" fmla="*/ 256021 h 3356497"/>
              <a:gd name="connsiteX21" fmla="*/ 2416 w 4089825"/>
              <a:gd name="connsiteY21" fmla="*/ 76141 h 3356497"/>
              <a:gd name="connsiteX22" fmla="*/ 78557 w 4089825"/>
              <a:gd name="connsiteY22" fmla="*/ 0 h 3356497"/>
              <a:gd name="connsiteX0" fmla="*/ 82749 w 4094017"/>
              <a:gd name="connsiteY0" fmla="*/ 0 h 3356497"/>
              <a:gd name="connsiteX1" fmla="*/ 361392 w 4094017"/>
              <a:gd name="connsiteY1" fmla="*/ 0 h 3356497"/>
              <a:gd name="connsiteX2" fmla="*/ 498174 w 4094017"/>
              <a:gd name="connsiteY2" fmla="*/ 0 h 3356497"/>
              <a:gd name="connsiteX3" fmla="*/ 582039 w 4094017"/>
              <a:gd name="connsiteY3" fmla="*/ 190500 h 3356497"/>
              <a:gd name="connsiteX4" fmla="*/ 594739 w 4094017"/>
              <a:gd name="connsiteY4" fmla="*/ 2904190 h 3356497"/>
              <a:gd name="connsiteX5" fmla="*/ 687007 w 4094017"/>
              <a:gd name="connsiteY5" fmla="*/ 2996458 h 3356497"/>
              <a:gd name="connsiteX6" fmla="*/ 3424180 w 4094017"/>
              <a:gd name="connsiteY6" fmla="*/ 2996458 h 3356497"/>
              <a:gd name="connsiteX7" fmla="*/ 3516448 w 4094017"/>
              <a:gd name="connsiteY7" fmla="*/ 2904190 h 3356497"/>
              <a:gd name="connsiteX8" fmla="*/ 3516448 w 4094017"/>
              <a:gd name="connsiteY8" fmla="*/ 203200 h 3356497"/>
              <a:gd name="connsiteX9" fmla="*/ 3602451 w 4094017"/>
              <a:gd name="connsiteY9" fmla="*/ 0 h 3356497"/>
              <a:gd name="connsiteX10" fmla="*/ 3749796 w 4094017"/>
              <a:gd name="connsiteY10" fmla="*/ 0 h 3356497"/>
              <a:gd name="connsiteX11" fmla="*/ 4017876 w 4094017"/>
              <a:gd name="connsiteY11" fmla="*/ 0 h 3356497"/>
              <a:gd name="connsiteX12" fmla="*/ 4094017 w 4094017"/>
              <a:gd name="connsiteY12" fmla="*/ 76141 h 3356497"/>
              <a:gd name="connsiteX13" fmla="*/ 4094017 w 4094017"/>
              <a:gd name="connsiteY13" fmla="*/ 256021 h 3356497"/>
              <a:gd name="connsiteX14" fmla="*/ 3845705 w 4094017"/>
              <a:gd name="connsiteY14" fmla="*/ 238565 h 3356497"/>
              <a:gd name="connsiteX15" fmla="*/ 3855794 w 4094017"/>
              <a:gd name="connsiteY15" fmla="*/ 3250499 h 3356497"/>
              <a:gd name="connsiteX16" fmla="*/ 3749796 w 4094017"/>
              <a:gd name="connsiteY16" fmla="*/ 3356497 h 3356497"/>
              <a:gd name="connsiteX17" fmla="*/ 361392 w 4094017"/>
              <a:gd name="connsiteY17" fmla="*/ 3356497 h 3356497"/>
              <a:gd name="connsiteX18" fmla="*/ 255394 w 4094017"/>
              <a:gd name="connsiteY18" fmla="*/ 3250499 h 3356497"/>
              <a:gd name="connsiteX19" fmla="*/ 251110 w 4094017"/>
              <a:gd name="connsiteY19" fmla="*/ 231682 h 3356497"/>
              <a:gd name="connsiteX20" fmla="*/ 1563 w 4094017"/>
              <a:gd name="connsiteY20" fmla="*/ 148334 h 3356497"/>
              <a:gd name="connsiteX21" fmla="*/ 6608 w 4094017"/>
              <a:gd name="connsiteY21" fmla="*/ 76141 h 3356497"/>
              <a:gd name="connsiteX22" fmla="*/ 82749 w 4094017"/>
              <a:gd name="connsiteY22" fmla="*/ 0 h 3356497"/>
              <a:gd name="connsiteX0" fmla="*/ 82749 w 4099062"/>
              <a:gd name="connsiteY0" fmla="*/ 0 h 3356497"/>
              <a:gd name="connsiteX1" fmla="*/ 361392 w 4099062"/>
              <a:gd name="connsiteY1" fmla="*/ 0 h 3356497"/>
              <a:gd name="connsiteX2" fmla="*/ 498174 w 4099062"/>
              <a:gd name="connsiteY2" fmla="*/ 0 h 3356497"/>
              <a:gd name="connsiteX3" fmla="*/ 582039 w 4099062"/>
              <a:gd name="connsiteY3" fmla="*/ 190500 h 3356497"/>
              <a:gd name="connsiteX4" fmla="*/ 594739 w 4099062"/>
              <a:gd name="connsiteY4" fmla="*/ 2904190 h 3356497"/>
              <a:gd name="connsiteX5" fmla="*/ 687007 w 4099062"/>
              <a:gd name="connsiteY5" fmla="*/ 2996458 h 3356497"/>
              <a:gd name="connsiteX6" fmla="*/ 3424180 w 4099062"/>
              <a:gd name="connsiteY6" fmla="*/ 2996458 h 3356497"/>
              <a:gd name="connsiteX7" fmla="*/ 3516448 w 4099062"/>
              <a:gd name="connsiteY7" fmla="*/ 2904190 h 3356497"/>
              <a:gd name="connsiteX8" fmla="*/ 3516448 w 4099062"/>
              <a:gd name="connsiteY8" fmla="*/ 203200 h 3356497"/>
              <a:gd name="connsiteX9" fmla="*/ 3602451 w 4099062"/>
              <a:gd name="connsiteY9" fmla="*/ 0 h 3356497"/>
              <a:gd name="connsiteX10" fmla="*/ 3749796 w 4099062"/>
              <a:gd name="connsiteY10" fmla="*/ 0 h 3356497"/>
              <a:gd name="connsiteX11" fmla="*/ 4017876 w 4099062"/>
              <a:gd name="connsiteY11" fmla="*/ 0 h 3356497"/>
              <a:gd name="connsiteX12" fmla="*/ 4094017 w 4099062"/>
              <a:gd name="connsiteY12" fmla="*/ 76141 h 3356497"/>
              <a:gd name="connsiteX13" fmla="*/ 4099062 w 4099062"/>
              <a:gd name="connsiteY13" fmla="*/ 148334 h 3356497"/>
              <a:gd name="connsiteX14" fmla="*/ 3845705 w 4099062"/>
              <a:gd name="connsiteY14" fmla="*/ 238565 h 3356497"/>
              <a:gd name="connsiteX15" fmla="*/ 3855794 w 4099062"/>
              <a:gd name="connsiteY15" fmla="*/ 3250499 h 3356497"/>
              <a:gd name="connsiteX16" fmla="*/ 3749796 w 4099062"/>
              <a:gd name="connsiteY16" fmla="*/ 3356497 h 3356497"/>
              <a:gd name="connsiteX17" fmla="*/ 361392 w 4099062"/>
              <a:gd name="connsiteY17" fmla="*/ 3356497 h 3356497"/>
              <a:gd name="connsiteX18" fmla="*/ 255394 w 4099062"/>
              <a:gd name="connsiteY18" fmla="*/ 3250499 h 3356497"/>
              <a:gd name="connsiteX19" fmla="*/ 251110 w 4099062"/>
              <a:gd name="connsiteY19" fmla="*/ 231682 h 3356497"/>
              <a:gd name="connsiteX20" fmla="*/ 1563 w 4099062"/>
              <a:gd name="connsiteY20" fmla="*/ 148334 h 3356497"/>
              <a:gd name="connsiteX21" fmla="*/ 6608 w 4099062"/>
              <a:gd name="connsiteY21" fmla="*/ 76141 h 3356497"/>
              <a:gd name="connsiteX22" fmla="*/ 82749 w 4099062"/>
              <a:gd name="connsiteY22" fmla="*/ 0 h 3356497"/>
              <a:gd name="connsiteX0" fmla="*/ 82749 w 4099062"/>
              <a:gd name="connsiteY0" fmla="*/ 0 h 3356497"/>
              <a:gd name="connsiteX1" fmla="*/ 361392 w 4099062"/>
              <a:gd name="connsiteY1" fmla="*/ 0 h 3356497"/>
              <a:gd name="connsiteX2" fmla="*/ 498174 w 4099062"/>
              <a:gd name="connsiteY2" fmla="*/ 0 h 3356497"/>
              <a:gd name="connsiteX3" fmla="*/ 582039 w 4099062"/>
              <a:gd name="connsiteY3" fmla="*/ 190500 h 3356497"/>
              <a:gd name="connsiteX4" fmla="*/ 594739 w 4099062"/>
              <a:gd name="connsiteY4" fmla="*/ 2904190 h 3356497"/>
              <a:gd name="connsiteX5" fmla="*/ 687007 w 4099062"/>
              <a:gd name="connsiteY5" fmla="*/ 2996458 h 3356497"/>
              <a:gd name="connsiteX6" fmla="*/ 3424180 w 4099062"/>
              <a:gd name="connsiteY6" fmla="*/ 2996458 h 3356497"/>
              <a:gd name="connsiteX7" fmla="*/ 3516448 w 4099062"/>
              <a:gd name="connsiteY7" fmla="*/ 2904190 h 3356497"/>
              <a:gd name="connsiteX8" fmla="*/ 3516448 w 4099062"/>
              <a:gd name="connsiteY8" fmla="*/ 203200 h 3356497"/>
              <a:gd name="connsiteX9" fmla="*/ 3602451 w 4099062"/>
              <a:gd name="connsiteY9" fmla="*/ 0 h 3356497"/>
              <a:gd name="connsiteX10" fmla="*/ 3749796 w 4099062"/>
              <a:gd name="connsiteY10" fmla="*/ 0 h 3356497"/>
              <a:gd name="connsiteX11" fmla="*/ 4017876 w 4099062"/>
              <a:gd name="connsiteY11" fmla="*/ 0 h 3356497"/>
              <a:gd name="connsiteX12" fmla="*/ 4094017 w 4099062"/>
              <a:gd name="connsiteY12" fmla="*/ 76141 h 3356497"/>
              <a:gd name="connsiteX13" fmla="*/ 4099062 w 4099062"/>
              <a:gd name="connsiteY13" fmla="*/ 148334 h 3356497"/>
              <a:gd name="connsiteX14" fmla="*/ 3845705 w 4099062"/>
              <a:gd name="connsiteY14" fmla="*/ 238565 h 3356497"/>
              <a:gd name="connsiteX15" fmla="*/ 3855794 w 4099062"/>
              <a:gd name="connsiteY15" fmla="*/ 3250499 h 3356497"/>
              <a:gd name="connsiteX16" fmla="*/ 3749796 w 4099062"/>
              <a:gd name="connsiteY16" fmla="*/ 3356497 h 3356497"/>
              <a:gd name="connsiteX17" fmla="*/ 361392 w 4099062"/>
              <a:gd name="connsiteY17" fmla="*/ 3356497 h 3356497"/>
              <a:gd name="connsiteX18" fmla="*/ 255394 w 4099062"/>
              <a:gd name="connsiteY18" fmla="*/ 3250499 h 3356497"/>
              <a:gd name="connsiteX19" fmla="*/ 251110 w 4099062"/>
              <a:gd name="connsiteY19" fmla="*/ 153908 h 3356497"/>
              <a:gd name="connsiteX20" fmla="*/ 1563 w 4099062"/>
              <a:gd name="connsiteY20" fmla="*/ 148334 h 3356497"/>
              <a:gd name="connsiteX21" fmla="*/ 6608 w 4099062"/>
              <a:gd name="connsiteY21" fmla="*/ 76141 h 3356497"/>
              <a:gd name="connsiteX22" fmla="*/ 82749 w 4099062"/>
              <a:gd name="connsiteY22" fmla="*/ 0 h 3356497"/>
              <a:gd name="connsiteX0" fmla="*/ 82749 w 4099062"/>
              <a:gd name="connsiteY0" fmla="*/ 0 h 3356497"/>
              <a:gd name="connsiteX1" fmla="*/ 361392 w 4099062"/>
              <a:gd name="connsiteY1" fmla="*/ 0 h 3356497"/>
              <a:gd name="connsiteX2" fmla="*/ 498174 w 4099062"/>
              <a:gd name="connsiteY2" fmla="*/ 0 h 3356497"/>
              <a:gd name="connsiteX3" fmla="*/ 582039 w 4099062"/>
              <a:gd name="connsiteY3" fmla="*/ 190500 h 3356497"/>
              <a:gd name="connsiteX4" fmla="*/ 594739 w 4099062"/>
              <a:gd name="connsiteY4" fmla="*/ 2904190 h 3356497"/>
              <a:gd name="connsiteX5" fmla="*/ 687007 w 4099062"/>
              <a:gd name="connsiteY5" fmla="*/ 2996458 h 3356497"/>
              <a:gd name="connsiteX6" fmla="*/ 3424180 w 4099062"/>
              <a:gd name="connsiteY6" fmla="*/ 2996458 h 3356497"/>
              <a:gd name="connsiteX7" fmla="*/ 3516448 w 4099062"/>
              <a:gd name="connsiteY7" fmla="*/ 2904190 h 3356497"/>
              <a:gd name="connsiteX8" fmla="*/ 3516448 w 4099062"/>
              <a:gd name="connsiteY8" fmla="*/ 203200 h 3356497"/>
              <a:gd name="connsiteX9" fmla="*/ 3602451 w 4099062"/>
              <a:gd name="connsiteY9" fmla="*/ 0 h 3356497"/>
              <a:gd name="connsiteX10" fmla="*/ 3749796 w 4099062"/>
              <a:gd name="connsiteY10" fmla="*/ 0 h 3356497"/>
              <a:gd name="connsiteX11" fmla="*/ 4017876 w 4099062"/>
              <a:gd name="connsiteY11" fmla="*/ 0 h 3356497"/>
              <a:gd name="connsiteX12" fmla="*/ 4094017 w 4099062"/>
              <a:gd name="connsiteY12" fmla="*/ 76141 h 3356497"/>
              <a:gd name="connsiteX13" fmla="*/ 4099062 w 4099062"/>
              <a:gd name="connsiteY13" fmla="*/ 148334 h 3356497"/>
              <a:gd name="connsiteX14" fmla="*/ 3845705 w 4099062"/>
              <a:gd name="connsiteY14" fmla="*/ 154808 h 3356497"/>
              <a:gd name="connsiteX15" fmla="*/ 3855794 w 4099062"/>
              <a:gd name="connsiteY15" fmla="*/ 3250499 h 3356497"/>
              <a:gd name="connsiteX16" fmla="*/ 3749796 w 4099062"/>
              <a:gd name="connsiteY16" fmla="*/ 3356497 h 3356497"/>
              <a:gd name="connsiteX17" fmla="*/ 361392 w 4099062"/>
              <a:gd name="connsiteY17" fmla="*/ 3356497 h 3356497"/>
              <a:gd name="connsiteX18" fmla="*/ 255394 w 4099062"/>
              <a:gd name="connsiteY18" fmla="*/ 3250499 h 3356497"/>
              <a:gd name="connsiteX19" fmla="*/ 251110 w 4099062"/>
              <a:gd name="connsiteY19" fmla="*/ 153908 h 3356497"/>
              <a:gd name="connsiteX20" fmla="*/ 1563 w 4099062"/>
              <a:gd name="connsiteY20" fmla="*/ 148334 h 3356497"/>
              <a:gd name="connsiteX21" fmla="*/ 6608 w 4099062"/>
              <a:gd name="connsiteY21" fmla="*/ 76141 h 3356497"/>
              <a:gd name="connsiteX22" fmla="*/ 82749 w 4099062"/>
              <a:gd name="connsiteY22" fmla="*/ 0 h 3356497"/>
              <a:gd name="connsiteX0" fmla="*/ 76141 w 4092454"/>
              <a:gd name="connsiteY0" fmla="*/ 0 h 3356497"/>
              <a:gd name="connsiteX1" fmla="*/ 354784 w 4092454"/>
              <a:gd name="connsiteY1" fmla="*/ 0 h 3356497"/>
              <a:gd name="connsiteX2" fmla="*/ 491566 w 4092454"/>
              <a:gd name="connsiteY2" fmla="*/ 0 h 3356497"/>
              <a:gd name="connsiteX3" fmla="*/ 575431 w 4092454"/>
              <a:gd name="connsiteY3" fmla="*/ 190500 h 3356497"/>
              <a:gd name="connsiteX4" fmla="*/ 588131 w 4092454"/>
              <a:gd name="connsiteY4" fmla="*/ 2904190 h 3356497"/>
              <a:gd name="connsiteX5" fmla="*/ 680399 w 4092454"/>
              <a:gd name="connsiteY5" fmla="*/ 2996458 h 3356497"/>
              <a:gd name="connsiteX6" fmla="*/ 3417572 w 4092454"/>
              <a:gd name="connsiteY6" fmla="*/ 2996458 h 3356497"/>
              <a:gd name="connsiteX7" fmla="*/ 3509840 w 4092454"/>
              <a:gd name="connsiteY7" fmla="*/ 2904190 h 3356497"/>
              <a:gd name="connsiteX8" fmla="*/ 3509840 w 4092454"/>
              <a:gd name="connsiteY8" fmla="*/ 203200 h 3356497"/>
              <a:gd name="connsiteX9" fmla="*/ 3595843 w 4092454"/>
              <a:gd name="connsiteY9" fmla="*/ 0 h 3356497"/>
              <a:gd name="connsiteX10" fmla="*/ 3743188 w 4092454"/>
              <a:gd name="connsiteY10" fmla="*/ 0 h 3356497"/>
              <a:gd name="connsiteX11" fmla="*/ 4011268 w 4092454"/>
              <a:gd name="connsiteY11" fmla="*/ 0 h 3356497"/>
              <a:gd name="connsiteX12" fmla="*/ 4087409 w 4092454"/>
              <a:gd name="connsiteY12" fmla="*/ 76141 h 3356497"/>
              <a:gd name="connsiteX13" fmla="*/ 4092454 w 4092454"/>
              <a:gd name="connsiteY13" fmla="*/ 148334 h 3356497"/>
              <a:gd name="connsiteX14" fmla="*/ 3839097 w 4092454"/>
              <a:gd name="connsiteY14" fmla="*/ 154808 h 3356497"/>
              <a:gd name="connsiteX15" fmla="*/ 3849186 w 4092454"/>
              <a:gd name="connsiteY15" fmla="*/ 3250499 h 3356497"/>
              <a:gd name="connsiteX16" fmla="*/ 3743188 w 4092454"/>
              <a:gd name="connsiteY16" fmla="*/ 3356497 h 3356497"/>
              <a:gd name="connsiteX17" fmla="*/ 354784 w 4092454"/>
              <a:gd name="connsiteY17" fmla="*/ 3356497 h 3356497"/>
              <a:gd name="connsiteX18" fmla="*/ 248786 w 4092454"/>
              <a:gd name="connsiteY18" fmla="*/ 3250499 h 3356497"/>
              <a:gd name="connsiteX19" fmla="*/ 244502 w 4092454"/>
              <a:gd name="connsiteY19" fmla="*/ 153908 h 3356497"/>
              <a:gd name="connsiteX20" fmla="*/ 7567 w 4092454"/>
              <a:gd name="connsiteY20" fmla="*/ 148334 h 3356497"/>
              <a:gd name="connsiteX21" fmla="*/ 0 w 4092454"/>
              <a:gd name="connsiteY21" fmla="*/ 76141 h 3356497"/>
              <a:gd name="connsiteX22" fmla="*/ 76141 w 4092454"/>
              <a:gd name="connsiteY22" fmla="*/ 0 h 3356497"/>
              <a:gd name="connsiteX0" fmla="*/ 76141 w 4088250"/>
              <a:gd name="connsiteY0" fmla="*/ 0 h 3356497"/>
              <a:gd name="connsiteX1" fmla="*/ 354784 w 4088250"/>
              <a:gd name="connsiteY1" fmla="*/ 0 h 3356497"/>
              <a:gd name="connsiteX2" fmla="*/ 491566 w 4088250"/>
              <a:gd name="connsiteY2" fmla="*/ 0 h 3356497"/>
              <a:gd name="connsiteX3" fmla="*/ 575431 w 4088250"/>
              <a:gd name="connsiteY3" fmla="*/ 190500 h 3356497"/>
              <a:gd name="connsiteX4" fmla="*/ 588131 w 4088250"/>
              <a:gd name="connsiteY4" fmla="*/ 2904190 h 3356497"/>
              <a:gd name="connsiteX5" fmla="*/ 680399 w 4088250"/>
              <a:gd name="connsiteY5" fmla="*/ 2996458 h 3356497"/>
              <a:gd name="connsiteX6" fmla="*/ 3417572 w 4088250"/>
              <a:gd name="connsiteY6" fmla="*/ 2996458 h 3356497"/>
              <a:gd name="connsiteX7" fmla="*/ 3509840 w 4088250"/>
              <a:gd name="connsiteY7" fmla="*/ 2904190 h 3356497"/>
              <a:gd name="connsiteX8" fmla="*/ 3509840 w 4088250"/>
              <a:gd name="connsiteY8" fmla="*/ 203200 h 3356497"/>
              <a:gd name="connsiteX9" fmla="*/ 3595843 w 4088250"/>
              <a:gd name="connsiteY9" fmla="*/ 0 h 3356497"/>
              <a:gd name="connsiteX10" fmla="*/ 3743188 w 4088250"/>
              <a:gd name="connsiteY10" fmla="*/ 0 h 3356497"/>
              <a:gd name="connsiteX11" fmla="*/ 4011268 w 4088250"/>
              <a:gd name="connsiteY11" fmla="*/ 0 h 3356497"/>
              <a:gd name="connsiteX12" fmla="*/ 4087409 w 4088250"/>
              <a:gd name="connsiteY12" fmla="*/ 76141 h 3356497"/>
              <a:gd name="connsiteX13" fmla="*/ 4088250 w 4088250"/>
              <a:gd name="connsiteY13" fmla="*/ 148334 h 3356497"/>
              <a:gd name="connsiteX14" fmla="*/ 3839097 w 4088250"/>
              <a:gd name="connsiteY14" fmla="*/ 154808 h 3356497"/>
              <a:gd name="connsiteX15" fmla="*/ 3849186 w 4088250"/>
              <a:gd name="connsiteY15" fmla="*/ 3250499 h 3356497"/>
              <a:gd name="connsiteX16" fmla="*/ 3743188 w 4088250"/>
              <a:gd name="connsiteY16" fmla="*/ 3356497 h 3356497"/>
              <a:gd name="connsiteX17" fmla="*/ 354784 w 4088250"/>
              <a:gd name="connsiteY17" fmla="*/ 3356497 h 3356497"/>
              <a:gd name="connsiteX18" fmla="*/ 248786 w 4088250"/>
              <a:gd name="connsiteY18" fmla="*/ 3250499 h 3356497"/>
              <a:gd name="connsiteX19" fmla="*/ 244502 w 4088250"/>
              <a:gd name="connsiteY19" fmla="*/ 153908 h 3356497"/>
              <a:gd name="connsiteX20" fmla="*/ 7567 w 4088250"/>
              <a:gd name="connsiteY20" fmla="*/ 148334 h 3356497"/>
              <a:gd name="connsiteX21" fmla="*/ 0 w 4088250"/>
              <a:gd name="connsiteY21" fmla="*/ 76141 h 3356497"/>
              <a:gd name="connsiteX22" fmla="*/ 76141 w 4088250"/>
              <a:gd name="connsiteY22" fmla="*/ 0 h 335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8250" h="3356497">
                <a:moveTo>
                  <a:pt x="76141" y="0"/>
                </a:moveTo>
                <a:lnTo>
                  <a:pt x="354784" y="0"/>
                </a:lnTo>
                <a:lnTo>
                  <a:pt x="491566" y="0"/>
                </a:lnTo>
                <a:cubicBezTo>
                  <a:pt x="532221" y="19050"/>
                  <a:pt x="585576" y="44450"/>
                  <a:pt x="575431" y="190500"/>
                </a:cubicBezTo>
                <a:cubicBezTo>
                  <a:pt x="575431" y="1158563"/>
                  <a:pt x="588131" y="1936127"/>
                  <a:pt x="588131" y="2904190"/>
                </a:cubicBezTo>
                <a:cubicBezTo>
                  <a:pt x="588131" y="2955148"/>
                  <a:pt x="629441" y="2996458"/>
                  <a:pt x="680399" y="2996458"/>
                </a:cubicBezTo>
                <a:lnTo>
                  <a:pt x="3417572" y="2996458"/>
                </a:lnTo>
                <a:cubicBezTo>
                  <a:pt x="3468530" y="2996458"/>
                  <a:pt x="3509840" y="2955148"/>
                  <a:pt x="3509840" y="2904190"/>
                </a:cubicBezTo>
                <a:lnTo>
                  <a:pt x="3509840" y="203200"/>
                </a:lnTo>
                <a:cubicBezTo>
                  <a:pt x="3506758" y="78317"/>
                  <a:pt x="3522725" y="42333"/>
                  <a:pt x="3595843" y="0"/>
                </a:cubicBezTo>
                <a:lnTo>
                  <a:pt x="3743188" y="0"/>
                </a:lnTo>
                <a:lnTo>
                  <a:pt x="4011268" y="0"/>
                </a:lnTo>
                <a:cubicBezTo>
                  <a:pt x="4053320" y="0"/>
                  <a:pt x="4087409" y="34089"/>
                  <a:pt x="4087409" y="76141"/>
                </a:cubicBezTo>
                <a:cubicBezTo>
                  <a:pt x="4087689" y="100205"/>
                  <a:pt x="4087970" y="124270"/>
                  <a:pt x="4088250" y="148334"/>
                </a:cubicBezTo>
                <a:lnTo>
                  <a:pt x="3839097" y="154808"/>
                </a:lnTo>
                <a:cubicBezTo>
                  <a:pt x="3839752" y="151348"/>
                  <a:pt x="3844141" y="2248515"/>
                  <a:pt x="3849186" y="3250499"/>
                </a:cubicBezTo>
                <a:cubicBezTo>
                  <a:pt x="3849186" y="3309040"/>
                  <a:pt x="3801729" y="3356497"/>
                  <a:pt x="3743188" y="3356497"/>
                </a:cubicBezTo>
                <a:lnTo>
                  <a:pt x="354784" y="3356497"/>
                </a:lnTo>
                <a:cubicBezTo>
                  <a:pt x="296243" y="3356497"/>
                  <a:pt x="248786" y="3309040"/>
                  <a:pt x="248786" y="3250499"/>
                </a:cubicBezTo>
                <a:cubicBezTo>
                  <a:pt x="250721" y="2296076"/>
                  <a:pt x="245607" y="156431"/>
                  <a:pt x="244502" y="153908"/>
                </a:cubicBezTo>
                <a:cubicBezTo>
                  <a:pt x="243397" y="151385"/>
                  <a:pt x="13003" y="150328"/>
                  <a:pt x="7567" y="148334"/>
                </a:cubicBezTo>
                <a:cubicBezTo>
                  <a:pt x="2131" y="146340"/>
                  <a:pt x="0" y="136101"/>
                  <a:pt x="0" y="76141"/>
                </a:cubicBezTo>
                <a:cubicBezTo>
                  <a:pt x="0" y="34089"/>
                  <a:pt x="34089" y="0"/>
                  <a:pt x="76141" y="0"/>
                </a:cubicBezTo>
                <a:close/>
              </a:path>
            </a:pathLst>
          </a:custGeom>
          <a:pattFill prst="dkUpDiag">
            <a:fgClr>
              <a:srgbClr val="F8F5C0"/>
            </a:fgClr>
            <a:bgClr>
              <a:schemeClr val="bg1">
                <a:lumMod val="75000"/>
              </a:schemeClr>
            </a:bgClr>
          </a:pattFill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173" name="圖片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758" y="2064621"/>
            <a:ext cx="5429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圖片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417" y="2014614"/>
            <a:ext cx="456009" cy="648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文字方塊 1"/>
          <p:cNvSpPr txBox="1">
            <a:spLocks noChangeArrowheads="1"/>
          </p:cNvSpPr>
          <p:nvPr/>
        </p:nvSpPr>
        <p:spPr bwMode="auto">
          <a:xfrm>
            <a:off x="6304718" y="693578"/>
            <a:ext cx="607814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</a:rPr>
              <a:t>藻桶溫度監測設備安裝</a:t>
            </a:r>
            <a:endParaRPr kumimoji="0" lang="zh-TW" altLang="en-US" sz="2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2" name="橢圓 51"/>
          <p:cNvSpPr/>
          <p:nvPr/>
        </p:nvSpPr>
        <p:spPr bwMode="auto">
          <a:xfrm>
            <a:off x="3852032" y="3599335"/>
            <a:ext cx="1071563" cy="1070372"/>
          </a:xfrm>
          <a:prstGeom prst="ellipse">
            <a:avLst/>
          </a:prstGeom>
          <a:solidFill>
            <a:schemeClr val="bg1">
              <a:alpha val="79000"/>
            </a:schemeClr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177" name="圖片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00" y="3736259"/>
            <a:ext cx="473869" cy="763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8" name="群組 56"/>
          <p:cNvGrpSpPr>
            <a:grpSpLocks/>
          </p:cNvGrpSpPr>
          <p:nvPr/>
        </p:nvGrpSpPr>
        <p:grpSpPr bwMode="auto">
          <a:xfrm>
            <a:off x="5156957" y="1730058"/>
            <a:ext cx="1001316" cy="1248965"/>
            <a:chOff x="683568" y="1556792"/>
            <a:chExt cx="2952328" cy="4128826"/>
          </a:xfrm>
        </p:grpSpPr>
        <p:pic>
          <p:nvPicPr>
            <p:cNvPr id="7480" name="圖片 5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556792"/>
              <a:ext cx="1686160" cy="2400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圖片 58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1475656" y="3957427"/>
              <a:ext cx="2160240" cy="1728191"/>
            </a:xfrm>
            <a:prstGeom prst="rect">
              <a:avLst/>
            </a:prstGeom>
          </p:spPr>
        </p:pic>
        <p:sp>
          <p:nvSpPr>
            <p:cNvPr id="60" name="圓角矩形 4"/>
            <p:cNvSpPr/>
            <p:nvPr/>
          </p:nvSpPr>
          <p:spPr>
            <a:xfrm flipH="1">
              <a:off x="3562174" y="2993418"/>
              <a:ext cx="73722" cy="1515348"/>
            </a:xfrm>
            <a:custGeom>
              <a:avLst/>
              <a:gdLst>
                <a:gd name="connsiteX0" fmla="*/ 0 w 288032"/>
                <a:gd name="connsiteY0" fmla="*/ 144016 h 4824536"/>
                <a:gd name="connsiteX1" fmla="*/ 144016 w 288032"/>
                <a:gd name="connsiteY1" fmla="*/ 0 h 4824536"/>
                <a:gd name="connsiteX2" fmla="*/ 144016 w 288032"/>
                <a:gd name="connsiteY2" fmla="*/ 0 h 4824536"/>
                <a:gd name="connsiteX3" fmla="*/ 288032 w 288032"/>
                <a:gd name="connsiteY3" fmla="*/ 144016 h 4824536"/>
                <a:gd name="connsiteX4" fmla="*/ 288032 w 288032"/>
                <a:gd name="connsiteY4" fmla="*/ 4680520 h 4824536"/>
                <a:gd name="connsiteX5" fmla="*/ 144016 w 288032"/>
                <a:gd name="connsiteY5" fmla="*/ 4824536 h 4824536"/>
                <a:gd name="connsiteX6" fmla="*/ 144016 w 288032"/>
                <a:gd name="connsiteY6" fmla="*/ 4824536 h 4824536"/>
                <a:gd name="connsiteX7" fmla="*/ 0 w 288032"/>
                <a:gd name="connsiteY7" fmla="*/ 4680520 h 4824536"/>
                <a:gd name="connsiteX8" fmla="*/ 0 w 288032"/>
                <a:gd name="connsiteY8" fmla="*/ 144016 h 4824536"/>
                <a:gd name="connsiteX0" fmla="*/ 11151 w 288032"/>
                <a:gd name="connsiteY0" fmla="*/ 601216 h 4824536"/>
                <a:gd name="connsiteX1" fmla="*/ 144016 w 288032"/>
                <a:gd name="connsiteY1" fmla="*/ 0 h 4824536"/>
                <a:gd name="connsiteX2" fmla="*/ 144016 w 288032"/>
                <a:gd name="connsiteY2" fmla="*/ 0 h 4824536"/>
                <a:gd name="connsiteX3" fmla="*/ 288032 w 288032"/>
                <a:gd name="connsiteY3" fmla="*/ 144016 h 4824536"/>
                <a:gd name="connsiteX4" fmla="*/ 288032 w 288032"/>
                <a:gd name="connsiteY4" fmla="*/ 4680520 h 4824536"/>
                <a:gd name="connsiteX5" fmla="*/ 144016 w 288032"/>
                <a:gd name="connsiteY5" fmla="*/ 4824536 h 4824536"/>
                <a:gd name="connsiteX6" fmla="*/ 144016 w 288032"/>
                <a:gd name="connsiteY6" fmla="*/ 4824536 h 4824536"/>
                <a:gd name="connsiteX7" fmla="*/ 0 w 288032"/>
                <a:gd name="connsiteY7" fmla="*/ 4680520 h 4824536"/>
                <a:gd name="connsiteX8" fmla="*/ 11151 w 288032"/>
                <a:gd name="connsiteY8" fmla="*/ 601216 h 4824536"/>
                <a:gd name="connsiteX0" fmla="*/ 11151 w 321486"/>
                <a:gd name="connsiteY0" fmla="*/ 601216 h 4824536"/>
                <a:gd name="connsiteX1" fmla="*/ 144016 w 321486"/>
                <a:gd name="connsiteY1" fmla="*/ 0 h 4824536"/>
                <a:gd name="connsiteX2" fmla="*/ 144016 w 321486"/>
                <a:gd name="connsiteY2" fmla="*/ 0 h 4824536"/>
                <a:gd name="connsiteX3" fmla="*/ 321486 w 321486"/>
                <a:gd name="connsiteY3" fmla="*/ 578914 h 4824536"/>
                <a:gd name="connsiteX4" fmla="*/ 288032 w 321486"/>
                <a:gd name="connsiteY4" fmla="*/ 4680520 h 4824536"/>
                <a:gd name="connsiteX5" fmla="*/ 144016 w 321486"/>
                <a:gd name="connsiteY5" fmla="*/ 4824536 h 4824536"/>
                <a:gd name="connsiteX6" fmla="*/ 144016 w 321486"/>
                <a:gd name="connsiteY6" fmla="*/ 4824536 h 4824536"/>
                <a:gd name="connsiteX7" fmla="*/ 0 w 321486"/>
                <a:gd name="connsiteY7" fmla="*/ 4680520 h 4824536"/>
                <a:gd name="connsiteX8" fmla="*/ 11151 w 321486"/>
                <a:gd name="connsiteY8" fmla="*/ 601216 h 4824536"/>
                <a:gd name="connsiteX0" fmla="*/ 11151 w 288032"/>
                <a:gd name="connsiteY0" fmla="*/ 601216 h 4824536"/>
                <a:gd name="connsiteX1" fmla="*/ 144016 w 288032"/>
                <a:gd name="connsiteY1" fmla="*/ 0 h 4824536"/>
                <a:gd name="connsiteX2" fmla="*/ 144016 w 288032"/>
                <a:gd name="connsiteY2" fmla="*/ 0 h 4824536"/>
                <a:gd name="connsiteX3" fmla="*/ 276881 w 288032"/>
                <a:gd name="connsiteY3" fmla="*/ 623519 h 4824536"/>
                <a:gd name="connsiteX4" fmla="*/ 288032 w 288032"/>
                <a:gd name="connsiteY4" fmla="*/ 4680520 h 4824536"/>
                <a:gd name="connsiteX5" fmla="*/ 144016 w 288032"/>
                <a:gd name="connsiteY5" fmla="*/ 4824536 h 4824536"/>
                <a:gd name="connsiteX6" fmla="*/ 144016 w 288032"/>
                <a:gd name="connsiteY6" fmla="*/ 4824536 h 4824536"/>
                <a:gd name="connsiteX7" fmla="*/ 0 w 288032"/>
                <a:gd name="connsiteY7" fmla="*/ 4680520 h 4824536"/>
                <a:gd name="connsiteX8" fmla="*/ 11151 w 288032"/>
                <a:gd name="connsiteY8" fmla="*/ 601216 h 4824536"/>
                <a:gd name="connsiteX0" fmla="*/ 11151 w 288032"/>
                <a:gd name="connsiteY0" fmla="*/ 601216 h 4824536"/>
                <a:gd name="connsiteX1" fmla="*/ 144016 w 288032"/>
                <a:gd name="connsiteY1" fmla="*/ 0 h 4824536"/>
                <a:gd name="connsiteX2" fmla="*/ 144016 w 288032"/>
                <a:gd name="connsiteY2" fmla="*/ 0 h 4824536"/>
                <a:gd name="connsiteX3" fmla="*/ 276881 w 288032"/>
                <a:gd name="connsiteY3" fmla="*/ 590065 h 4824536"/>
                <a:gd name="connsiteX4" fmla="*/ 288032 w 288032"/>
                <a:gd name="connsiteY4" fmla="*/ 4680520 h 4824536"/>
                <a:gd name="connsiteX5" fmla="*/ 144016 w 288032"/>
                <a:gd name="connsiteY5" fmla="*/ 4824536 h 4824536"/>
                <a:gd name="connsiteX6" fmla="*/ 144016 w 288032"/>
                <a:gd name="connsiteY6" fmla="*/ 4824536 h 4824536"/>
                <a:gd name="connsiteX7" fmla="*/ 0 w 288032"/>
                <a:gd name="connsiteY7" fmla="*/ 4680520 h 4824536"/>
                <a:gd name="connsiteX8" fmla="*/ 11151 w 288032"/>
                <a:gd name="connsiteY8" fmla="*/ 601216 h 4824536"/>
                <a:gd name="connsiteX0" fmla="*/ 11151 w 288032"/>
                <a:gd name="connsiteY0" fmla="*/ 601216 h 4824536"/>
                <a:gd name="connsiteX1" fmla="*/ 144016 w 288032"/>
                <a:gd name="connsiteY1" fmla="*/ 0 h 4824536"/>
                <a:gd name="connsiteX2" fmla="*/ 144016 w 288032"/>
                <a:gd name="connsiteY2" fmla="*/ 0 h 4824536"/>
                <a:gd name="connsiteX3" fmla="*/ 276881 w 288032"/>
                <a:gd name="connsiteY3" fmla="*/ 578914 h 4824536"/>
                <a:gd name="connsiteX4" fmla="*/ 288032 w 288032"/>
                <a:gd name="connsiteY4" fmla="*/ 4680520 h 4824536"/>
                <a:gd name="connsiteX5" fmla="*/ 144016 w 288032"/>
                <a:gd name="connsiteY5" fmla="*/ 4824536 h 4824536"/>
                <a:gd name="connsiteX6" fmla="*/ 144016 w 288032"/>
                <a:gd name="connsiteY6" fmla="*/ 4824536 h 4824536"/>
                <a:gd name="connsiteX7" fmla="*/ 0 w 288032"/>
                <a:gd name="connsiteY7" fmla="*/ 4680520 h 4824536"/>
                <a:gd name="connsiteX8" fmla="*/ 11151 w 288032"/>
                <a:gd name="connsiteY8" fmla="*/ 601216 h 4824536"/>
                <a:gd name="connsiteX0" fmla="*/ 11151 w 288032"/>
                <a:gd name="connsiteY0" fmla="*/ 601216 h 4824536"/>
                <a:gd name="connsiteX1" fmla="*/ 144016 w 288032"/>
                <a:gd name="connsiteY1" fmla="*/ 0 h 4824536"/>
                <a:gd name="connsiteX2" fmla="*/ 144016 w 288032"/>
                <a:gd name="connsiteY2" fmla="*/ 0 h 4824536"/>
                <a:gd name="connsiteX3" fmla="*/ 276881 w 288032"/>
                <a:gd name="connsiteY3" fmla="*/ 601216 h 4824536"/>
                <a:gd name="connsiteX4" fmla="*/ 288032 w 288032"/>
                <a:gd name="connsiteY4" fmla="*/ 4680520 h 4824536"/>
                <a:gd name="connsiteX5" fmla="*/ 144016 w 288032"/>
                <a:gd name="connsiteY5" fmla="*/ 4824536 h 4824536"/>
                <a:gd name="connsiteX6" fmla="*/ 144016 w 288032"/>
                <a:gd name="connsiteY6" fmla="*/ 4824536 h 4824536"/>
                <a:gd name="connsiteX7" fmla="*/ 0 w 288032"/>
                <a:gd name="connsiteY7" fmla="*/ 4680520 h 4824536"/>
                <a:gd name="connsiteX8" fmla="*/ 11151 w 288032"/>
                <a:gd name="connsiteY8" fmla="*/ 601216 h 4824536"/>
                <a:gd name="connsiteX0" fmla="*/ 11151 w 288032"/>
                <a:gd name="connsiteY0" fmla="*/ 913450 h 5136770"/>
                <a:gd name="connsiteX1" fmla="*/ 144016 w 288032"/>
                <a:gd name="connsiteY1" fmla="*/ 312234 h 5136770"/>
                <a:gd name="connsiteX2" fmla="*/ 140830 w 288032"/>
                <a:gd name="connsiteY2" fmla="*/ 0 h 5136770"/>
                <a:gd name="connsiteX3" fmla="*/ 276881 w 288032"/>
                <a:gd name="connsiteY3" fmla="*/ 913450 h 5136770"/>
                <a:gd name="connsiteX4" fmla="*/ 288032 w 288032"/>
                <a:gd name="connsiteY4" fmla="*/ 4992754 h 5136770"/>
                <a:gd name="connsiteX5" fmla="*/ 144016 w 288032"/>
                <a:gd name="connsiteY5" fmla="*/ 5136770 h 5136770"/>
                <a:gd name="connsiteX6" fmla="*/ 144016 w 288032"/>
                <a:gd name="connsiteY6" fmla="*/ 5136770 h 5136770"/>
                <a:gd name="connsiteX7" fmla="*/ 0 w 288032"/>
                <a:gd name="connsiteY7" fmla="*/ 4992754 h 5136770"/>
                <a:gd name="connsiteX8" fmla="*/ 11151 w 288032"/>
                <a:gd name="connsiteY8" fmla="*/ 913450 h 5136770"/>
                <a:gd name="connsiteX0" fmla="*/ 11151 w 295635"/>
                <a:gd name="connsiteY0" fmla="*/ 913450 h 5136770"/>
                <a:gd name="connsiteX1" fmla="*/ 144016 w 295635"/>
                <a:gd name="connsiteY1" fmla="*/ 312234 h 5136770"/>
                <a:gd name="connsiteX2" fmla="*/ 140830 w 295635"/>
                <a:gd name="connsiteY2" fmla="*/ 0 h 5136770"/>
                <a:gd name="connsiteX3" fmla="*/ 276881 w 295635"/>
                <a:gd name="connsiteY3" fmla="*/ 913450 h 5136770"/>
                <a:gd name="connsiteX4" fmla="*/ 288032 w 295635"/>
                <a:gd name="connsiteY4" fmla="*/ 4992754 h 5136770"/>
                <a:gd name="connsiteX5" fmla="*/ 144016 w 295635"/>
                <a:gd name="connsiteY5" fmla="*/ 5136770 h 5136770"/>
                <a:gd name="connsiteX6" fmla="*/ 144016 w 295635"/>
                <a:gd name="connsiteY6" fmla="*/ 5136770 h 5136770"/>
                <a:gd name="connsiteX7" fmla="*/ 0 w 295635"/>
                <a:gd name="connsiteY7" fmla="*/ 4992754 h 5136770"/>
                <a:gd name="connsiteX8" fmla="*/ 11151 w 295635"/>
                <a:gd name="connsiteY8" fmla="*/ 913450 h 5136770"/>
                <a:gd name="connsiteX0" fmla="*/ 11151 w 295635"/>
                <a:gd name="connsiteY0" fmla="*/ 913450 h 5136770"/>
                <a:gd name="connsiteX1" fmla="*/ 144016 w 295635"/>
                <a:gd name="connsiteY1" fmla="*/ 312234 h 5136770"/>
                <a:gd name="connsiteX2" fmla="*/ 140830 w 295635"/>
                <a:gd name="connsiteY2" fmla="*/ 0 h 5136770"/>
                <a:gd name="connsiteX3" fmla="*/ 276881 w 295635"/>
                <a:gd name="connsiteY3" fmla="*/ 913450 h 5136770"/>
                <a:gd name="connsiteX4" fmla="*/ 288032 w 295635"/>
                <a:gd name="connsiteY4" fmla="*/ 4992754 h 5136770"/>
                <a:gd name="connsiteX5" fmla="*/ 144016 w 295635"/>
                <a:gd name="connsiteY5" fmla="*/ 5136770 h 5136770"/>
                <a:gd name="connsiteX6" fmla="*/ 144016 w 295635"/>
                <a:gd name="connsiteY6" fmla="*/ 5136770 h 5136770"/>
                <a:gd name="connsiteX7" fmla="*/ 0 w 295635"/>
                <a:gd name="connsiteY7" fmla="*/ 4992754 h 5136770"/>
                <a:gd name="connsiteX8" fmla="*/ 11151 w 295635"/>
                <a:gd name="connsiteY8" fmla="*/ 913450 h 5136770"/>
                <a:gd name="connsiteX0" fmla="*/ 11151 w 468501"/>
                <a:gd name="connsiteY0" fmla="*/ 969206 h 5192526"/>
                <a:gd name="connsiteX1" fmla="*/ 144016 w 468501"/>
                <a:gd name="connsiteY1" fmla="*/ 367990 h 5192526"/>
                <a:gd name="connsiteX2" fmla="*/ 389343 w 468501"/>
                <a:gd name="connsiteY2" fmla="*/ 0 h 5192526"/>
                <a:gd name="connsiteX3" fmla="*/ 276881 w 468501"/>
                <a:gd name="connsiteY3" fmla="*/ 969206 h 5192526"/>
                <a:gd name="connsiteX4" fmla="*/ 288032 w 468501"/>
                <a:gd name="connsiteY4" fmla="*/ 5048510 h 5192526"/>
                <a:gd name="connsiteX5" fmla="*/ 144016 w 468501"/>
                <a:gd name="connsiteY5" fmla="*/ 5192526 h 5192526"/>
                <a:gd name="connsiteX6" fmla="*/ 144016 w 468501"/>
                <a:gd name="connsiteY6" fmla="*/ 5192526 h 5192526"/>
                <a:gd name="connsiteX7" fmla="*/ 0 w 468501"/>
                <a:gd name="connsiteY7" fmla="*/ 5048510 h 5192526"/>
                <a:gd name="connsiteX8" fmla="*/ 11151 w 468501"/>
                <a:gd name="connsiteY8" fmla="*/ 969206 h 5192526"/>
                <a:gd name="connsiteX0" fmla="*/ 11151 w 468501"/>
                <a:gd name="connsiteY0" fmla="*/ 969206 h 5192526"/>
                <a:gd name="connsiteX1" fmla="*/ 144016 w 468501"/>
                <a:gd name="connsiteY1" fmla="*/ 367990 h 5192526"/>
                <a:gd name="connsiteX2" fmla="*/ 389343 w 468501"/>
                <a:gd name="connsiteY2" fmla="*/ 0 h 5192526"/>
                <a:gd name="connsiteX3" fmla="*/ 276881 w 468501"/>
                <a:gd name="connsiteY3" fmla="*/ 969206 h 5192526"/>
                <a:gd name="connsiteX4" fmla="*/ 288032 w 468501"/>
                <a:gd name="connsiteY4" fmla="*/ 5048510 h 5192526"/>
                <a:gd name="connsiteX5" fmla="*/ 144016 w 468501"/>
                <a:gd name="connsiteY5" fmla="*/ 5192526 h 5192526"/>
                <a:gd name="connsiteX6" fmla="*/ 144016 w 468501"/>
                <a:gd name="connsiteY6" fmla="*/ 5192526 h 5192526"/>
                <a:gd name="connsiteX7" fmla="*/ 0 w 468501"/>
                <a:gd name="connsiteY7" fmla="*/ 5048510 h 5192526"/>
                <a:gd name="connsiteX8" fmla="*/ 11151 w 468501"/>
                <a:gd name="connsiteY8" fmla="*/ 969206 h 5192526"/>
                <a:gd name="connsiteX0" fmla="*/ 11151 w 352154"/>
                <a:gd name="connsiteY0" fmla="*/ 846543 h 5069863"/>
                <a:gd name="connsiteX1" fmla="*/ 144016 w 352154"/>
                <a:gd name="connsiteY1" fmla="*/ 245327 h 5069863"/>
                <a:gd name="connsiteX2" fmla="*/ 239598 w 352154"/>
                <a:gd name="connsiteY2" fmla="*/ 0 h 5069863"/>
                <a:gd name="connsiteX3" fmla="*/ 276881 w 352154"/>
                <a:gd name="connsiteY3" fmla="*/ 846543 h 5069863"/>
                <a:gd name="connsiteX4" fmla="*/ 288032 w 352154"/>
                <a:gd name="connsiteY4" fmla="*/ 4925847 h 5069863"/>
                <a:gd name="connsiteX5" fmla="*/ 144016 w 352154"/>
                <a:gd name="connsiteY5" fmla="*/ 5069863 h 5069863"/>
                <a:gd name="connsiteX6" fmla="*/ 144016 w 352154"/>
                <a:gd name="connsiteY6" fmla="*/ 5069863 h 5069863"/>
                <a:gd name="connsiteX7" fmla="*/ 0 w 352154"/>
                <a:gd name="connsiteY7" fmla="*/ 4925847 h 5069863"/>
                <a:gd name="connsiteX8" fmla="*/ 11151 w 352154"/>
                <a:gd name="connsiteY8" fmla="*/ 846543 h 5069863"/>
                <a:gd name="connsiteX0" fmla="*/ 11151 w 288032"/>
                <a:gd name="connsiteY0" fmla="*/ 618898 h 4842218"/>
                <a:gd name="connsiteX1" fmla="*/ 144016 w 288032"/>
                <a:gd name="connsiteY1" fmla="*/ 17682 h 4842218"/>
                <a:gd name="connsiteX2" fmla="*/ 276881 w 288032"/>
                <a:gd name="connsiteY2" fmla="*/ 618898 h 4842218"/>
                <a:gd name="connsiteX3" fmla="*/ 288032 w 288032"/>
                <a:gd name="connsiteY3" fmla="*/ 4698202 h 4842218"/>
                <a:gd name="connsiteX4" fmla="*/ 144016 w 288032"/>
                <a:gd name="connsiteY4" fmla="*/ 4842218 h 4842218"/>
                <a:gd name="connsiteX5" fmla="*/ 144016 w 288032"/>
                <a:gd name="connsiteY5" fmla="*/ 4842218 h 4842218"/>
                <a:gd name="connsiteX6" fmla="*/ 0 w 288032"/>
                <a:gd name="connsiteY6" fmla="*/ 4698202 h 4842218"/>
                <a:gd name="connsiteX7" fmla="*/ 11151 w 288032"/>
                <a:gd name="connsiteY7" fmla="*/ 618898 h 4842218"/>
                <a:gd name="connsiteX0" fmla="*/ 11151 w 288032"/>
                <a:gd name="connsiteY0" fmla="*/ 623796 h 4847116"/>
                <a:gd name="connsiteX1" fmla="*/ 144016 w 288032"/>
                <a:gd name="connsiteY1" fmla="*/ 22580 h 4847116"/>
                <a:gd name="connsiteX2" fmla="*/ 205908 w 288032"/>
                <a:gd name="connsiteY2" fmla="*/ 246182 h 4847116"/>
                <a:gd name="connsiteX3" fmla="*/ 276881 w 288032"/>
                <a:gd name="connsiteY3" fmla="*/ 623796 h 4847116"/>
                <a:gd name="connsiteX4" fmla="*/ 288032 w 288032"/>
                <a:gd name="connsiteY4" fmla="*/ 4703100 h 4847116"/>
                <a:gd name="connsiteX5" fmla="*/ 144016 w 288032"/>
                <a:gd name="connsiteY5" fmla="*/ 4847116 h 4847116"/>
                <a:gd name="connsiteX6" fmla="*/ 144016 w 288032"/>
                <a:gd name="connsiteY6" fmla="*/ 4847116 h 4847116"/>
                <a:gd name="connsiteX7" fmla="*/ 0 w 288032"/>
                <a:gd name="connsiteY7" fmla="*/ 4703100 h 4847116"/>
                <a:gd name="connsiteX8" fmla="*/ 11151 w 288032"/>
                <a:gd name="connsiteY8" fmla="*/ 623796 h 4847116"/>
                <a:gd name="connsiteX0" fmla="*/ 11151 w 288032"/>
                <a:gd name="connsiteY0" fmla="*/ 618898 h 4842218"/>
                <a:gd name="connsiteX1" fmla="*/ 144016 w 288032"/>
                <a:gd name="connsiteY1" fmla="*/ 17682 h 4842218"/>
                <a:gd name="connsiteX2" fmla="*/ 276881 w 288032"/>
                <a:gd name="connsiteY2" fmla="*/ 618898 h 4842218"/>
                <a:gd name="connsiteX3" fmla="*/ 288032 w 288032"/>
                <a:gd name="connsiteY3" fmla="*/ 4698202 h 4842218"/>
                <a:gd name="connsiteX4" fmla="*/ 144016 w 288032"/>
                <a:gd name="connsiteY4" fmla="*/ 4842218 h 4842218"/>
                <a:gd name="connsiteX5" fmla="*/ 144016 w 288032"/>
                <a:gd name="connsiteY5" fmla="*/ 4842218 h 4842218"/>
                <a:gd name="connsiteX6" fmla="*/ 0 w 288032"/>
                <a:gd name="connsiteY6" fmla="*/ 4698202 h 4842218"/>
                <a:gd name="connsiteX7" fmla="*/ 11151 w 288032"/>
                <a:gd name="connsiteY7" fmla="*/ 618898 h 4842218"/>
                <a:gd name="connsiteX0" fmla="*/ 11151 w 288032"/>
                <a:gd name="connsiteY0" fmla="*/ 612644 h 4835964"/>
                <a:gd name="connsiteX1" fmla="*/ 144016 w 288032"/>
                <a:gd name="connsiteY1" fmla="*/ 11428 h 4835964"/>
                <a:gd name="connsiteX2" fmla="*/ 276881 w 288032"/>
                <a:gd name="connsiteY2" fmla="*/ 612644 h 4835964"/>
                <a:gd name="connsiteX3" fmla="*/ 288032 w 288032"/>
                <a:gd name="connsiteY3" fmla="*/ 4691948 h 4835964"/>
                <a:gd name="connsiteX4" fmla="*/ 144016 w 288032"/>
                <a:gd name="connsiteY4" fmla="*/ 4835964 h 4835964"/>
                <a:gd name="connsiteX5" fmla="*/ 144016 w 288032"/>
                <a:gd name="connsiteY5" fmla="*/ 4835964 h 4835964"/>
                <a:gd name="connsiteX6" fmla="*/ 0 w 288032"/>
                <a:gd name="connsiteY6" fmla="*/ 4691948 h 4835964"/>
                <a:gd name="connsiteX7" fmla="*/ 11151 w 288032"/>
                <a:gd name="connsiteY7" fmla="*/ 612644 h 4835964"/>
                <a:gd name="connsiteX0" fmla="*/ 11151 w 288032"/>
                <a:gd name="connsiteY0" fmla="*/ 601216 h 4824536"/>
                <a:gd name="connsiteX1" fmla="*/ 144016 w 288032"/>
                <a:gd name="connsiteY1" fmla="*/ 0 h 4824536"/>
                <a:gd name="connsiteX2" fmla="*/ 276881 w 288032"/>
                <a:gd name="connsiteY2" fmla="*/ 601216 h 4824536"/>
                <a:gd name="connsiteX3" fmla="*/ 288032 w 288032"/>
                <a:gd name="connsiteY3" fmla="*/ 4680520 h 4824536"/>
                <a:gd name="connsiteX4" fmla="*/ 144016 w 288032"/>
                <a:gd name="connsiteY4" fmla="*/ 4824536 h 4824536"/>
                <a:gd name="connsiteX5" fmla="*/ 144016 w 288032"/>
                <a:gd name="connsiteY5" fmla="*/ 4824536 h 4824536"/>
                <a:gd name="connsiteX6" fmla="*/ 0 w 288032"/>
                <a:gd name="connsiteY6" fmla="*/ 4680520 h 4824536"/>
                <a:gd name="connsiteX7" fmla="*/ 11151 w 288032"/>
                <a:gd name="connsiteY7" fmla="*/ 601216 h 4824536"/>
                <a:gd name="connsiteX0" fmla="*/ 11151 w 288032"/>
                <a:gd name="connsiteY0" fmla="*/ 601216 h 4824536"/>
                <a:gd name="connsiteX1" fmla="*/ 144016 w 288032"/>
                <a:gd name="connsiteY1" fmla="*/ 0 h 4824536"/>
                <a:gd name="connsiteX2" fmla="*/ 276881 w 288032"/>
                <a:gd name="connsiteY2" fmla="*/ 601216 h 4824536"/>
                <a:gd name="connsiteX3" fmla="*/ 288032 w 288032"/>
                <a:gd name="connsiteY3" fmla="*/ 4680520 h 4824536"/>
                <a:gd name="connsiteX4" fmla="*/ 144016 w 288032"/>
                <a:gd name="connsiteY4" fmla="*/ 4824536 h 4824536"/>
                <a:gd name="connsiteX5" fmla="*/ 144016 w 288032"/>
                <a:gd name="connsiteY5" fmla="*/ 4824536 h 4824536"/>
                <a:gd name="connsiteX6" fmla="*/ 0 w 288032"/>
                <a:gd name="connsiteY6" fmla="*/ 4680520 h 4824536"/>
                <a:gd name="connsiteX7" fmla="*/ 11151 w 288032"/>
                <a:gd name="connsiteY7" fmla="*/ 601216 h 4824536"/>
                <a:gd name="connsiteX0" fmla="*/ 11151 w 288032"/>
                <a:gd name="connsiteY0" fmla="*/ 601657 h 4824977"/>
                <a:gd name="connsiteX1" fmla="*/ 144016 w 288032"/>
                <a:gd name="connsiteY1" fmla="*/ 441 h 4824977"/>
                <a:gd name="connsiteX2" fmla="*/ 276881 w 288032"/>
                <a:gd name="connsiteY2" fmla="*/ 601657 h 4824977"/>
                <a:gd name="connsiteX3" fmla="*/ 288032 w 288032"/>
                <a:gd name="connsiteY3" fmla="*/ 4680961 h 4824977"/>
                <a:gd name="connsiteX4" fmla="*/ 144016 w 288032"/>
                <a:gd name="connsiteY4" fmla="*/ 4824977 h 4824977"/>
                <a:gd name="connsiteX5" fmla="*/ 144016 w 288032"/>
                <a:gd name="connsiteY5" fmla="*/ 4824977 h 4824977"/>
                <a:gd name="connsiteX6" fmla="*/ 0 w 288032"/>
                <a:gd name="connsiteY6" fmla="*/ 4680961 h 4824977"/>
                <a:gd name="connsiteX7" fmla="*/ 11151 w 288032"/>
                <a:gd name="connsiteY7" fmla="*/ 601657 h 4824977"/>
                <a:gd name="connsiteX0" fmla="*/ 11151 w 288032"/>
                <a:gd name="connsiteY0" fmla="*/ 601657 h 4824977"/>
                <a:gd name="connsiteX1" fmla="*/ 144016 w 288032"/>
                <a:gd name="connsiteY1" fmla="*/ 441 h 4824977"/>
                <a:gd name="connsiteX2" fmla="*/ 276881 w 288032"/>
                <a:gd name="connsiteY2" fmla="*/ 601657 h 4824977"/>
                <a:gd name="connsiteX3" fmla="*/ 288032 w 288032"/>
                <a:gd name="connsiteY3" fmla="*/ 4680961 h 4824977"/>
                <a:gd name="connsiteX4" fmla="*/ 144016 w 288032"/>
                <a:gd name="connsiteY4" fmla="*/ 4824977 h 4824977"/>
                <a:gd name="connsiteX5" fmla="*/ 144016 w 288032"/>
                <a:gd name="connsiteY5" fmla="*/ 4824977 h 4824977"/>
                <a:gd name="connsiteX6" fmla="*/ 0 w 288032"/>
                <a:gd name="connsiteY6" fmla="*/ 4680961 h 4824977"/>
                <a:gd name="connsiteX7" fmla="*/ 11151 w 288032"/>
                <a:gd name="connsiteY7" fmla="*/ 601657 h 4824977"/>
                <a:gd name="connsiteX0" fmla="*/ 11151 w 288032"/>
                <a:gd name="connsiteY0" fmla="*/ 601412 h 4824732"/>
                <a:gd name="connsiteX1" fmla="*/ 144016 w 288032"/>
                <a:gd name="connsiteY1" fmla="*/ 196 h 4824732"/>
                <a:gd name="connsiteX2" fmla="*/ 276881 w 288032"/>
                <a:gd name="connsiteY2" fmla="*/ 601412 h 4824732"/>
                <a:gd name="connsiteX3" fmla="*/ 288032 w 288032"/>
                <a:gd name="connsiteY3" fmla="*/ 4680716 h 4824732"/>
                <a:gd name="connsiteX4" fmla="*/ 144016 w 288032"/>
                <a:gd name="connsiteY4" fmla="*/ 4824732 h 4824732"/>
                <a:gd name="connsiteX5" fmla="*/ 144016 w 288032"/>
                <a:gd name="connsiteY5" fmla="*/ 4824732 h 4824732"/>
                <a:gd name="connsiteX6" fmla="*/ 0 w 288032"/>
                <a:gd name="connsiteY6" fmla="*/ 4680716 h 4824732"/>
                <a:gd name="connsiteX7" fmla="*/ 11151 w 288032"/>
                <a:gd name="connsiteY7" fmla="*/ 601412 h 4824732"/>
                <a:gd name="connsiteX0" fmla="*/ 11151 w 288032"/>
                <a:gd name="connsiteY0" fmla="*/ 779778 h 5003098"/>
                <a:gd name="connsiteX1" fmla="*/ 150388 w 288032"/>
                <a:gd name="connsiteY1" fmla="*/ 142 h 5003098"/>
                <a:gd name="connsiteX2" fmla="*/ 276881 w 288032"/>
                <a:gd name="connsiteY2" fmla="*/ 779778 h 5003098"/>
                <a:gd name="connsiteX3" fmla="*/ 288032 w 288032"/>
                <a:gd name="connsiteY3" fmla="*/ 4859082 h 5003098"/>
                <a:gd name="connsiteX4" fmla="*/ 144016 w 288032"/>
                <a:gd name="connsiteY4" fmla="*/ 5003098 h 5003098"/>
                <a:gd name="connsiteX5" fmla="*/ 144016 w 288032"/>
                <a:gd name="connsiteY5" fmla="*/ 5003098 h 5003098"/>
                <a:gd name="connsiteX6" fmla="*/ 0 w 288032"/>
                <a:gd name="connsiteY6" fmla="*/ 4859082 h 5003098"/>
                <a:gd name="connsiteX7" fmla="*/ 11151 w 288032"/>
                <a:gd name="connsiteY7" fmla="*/ 779778 h 5003098"/>
                <a:gd name="connsiteX0" fmla="*/ 11151 w 288032"/>
                <a:gd name="connsiteY0" fmla="*/ 790927 h 5014247"/>
                <a:gd name="connsiteX1" fmla="*/ 140830 w 288032"/>
                <a:gd name="connsiteY1" fmla="*/ 140 h 5014247"/>
                <a:gd name="connsiteX2" fmla="*/ 276881 w 288032"/>
                <a:gd name="connsiteY2" fmla="*/ 790927 h 5014247"/>
                <a:gd name="connsiteX3" fmla="*/ 288032 w 288032"/>
                <a:gd name="connsiteY3" fmla="*/ 4870231 h 5014247"/>
                <a:gd name="connsiteX4" fmla="*/ 144016 w 288032"/>
                <a:gd name="connsiteY4" fmla="*/ 5014247 h 5014247"/>
                <a:gd name="connsiteX5" fmla="*/ 144016 w 288032"/>
                <a:gd name="connsiteY5" fmla="*/ 5014247 h 5014247"/>
                <a:gd name="connsiteX6" fmla="*/ 0 w 288032"/>
                <a:gd name="connsiteY6" fmla="*/ 4870231 h 5014247"/>
                <a:gd name="connsiteX7" fmla="*/ 11151 w 288032"/>
                <a:gd name="connsiteY7" fmla="*/ 790927 h 5014247"/>
                <a:gd name="connsiteX0" fmla="*/ 11151 w 288032"/>
                <a:gd name="connsiteY0" fmla="*/ 857822 h 5081142"/>
                <a:gd name="connsiteX1" fmla="*/ 144016 w 288032"/>
                <a:gd name="connsiteY1" fmla="*/ 127 h 5081142"/>
                <a:gd name="connsiteX2" fmla="*/ 276881 w 288032"/>
                <a:gd name="connsiteY2" fmla="*/ 857822 h 5081142"/>
                <a:gd name="connsiteX3" fmla="*/ 288032 w 288032"/>
                <a:gd name="connsiteY3" fmla="*/ 4937126 h 5081142"/>
                <a:gd name="connsiteX4" fmla="*/ 144016 w 288032"/>
                <a:gd name="connsiteY4" fmla="*/ 5081142 h 5081142"/>
                <a:gd name="connsiteX5" fmla="*/ 144016 w 288032"/>
                <a:gd name="connsiteY5" fmla="*/ 5081142 h 5081142"/>
                <a:gd name="connsiteX6" fmla="*/ 0 w 288032"/>
                <a:gd name="connsiteY6" fmla="*/ 4937126 h 5081142"/>
                <a:gd name="connsiteX7" fmla="*/ 11151 w 288032"/>
                <a:gd name="connsiteY7" fmla="*/ 857822 h 5081142"/>
                <a:gd name="connsiteX0" fmla="*/ 17523 w 288032"/>
                <a:gd name="connsiteY0" fmla="*/ 868974 h 5081142"/>
                <a:gd name="connsiteX1" fmla="*/ 144016 w 288032"/>
                <a:gd name="connsiteY1" fmla="*/ 127 h 5081142"/>
                <a:gd name="connsiteX2" fmla="*/ 276881 w 288032"/>
                <a:gd name="connsiteY2" fmla="*/ 857822 h 5081142"/>
                <a:gd name="connsiteX3" fmla="*/ 288032 w 288032"/>
                <a:gd name="connsiteY3" fmla="*/ 4937126 h 5081142"/>
                <a:gd name="connsiteX4" fmla="*/ 144016 w 288032"/>
                <a:gd name="connsiteY4" fmla="*/ 5081142 h 5081142"/>
                <a:gd name="connsiteX5" fmla="*/ 144016 w 288032"/>
                <a:gd name="connsiteY5" fmla="*/ 5081142 h 5081142"/>
                <a:gd name="connsiteX6" fmla="*/ 0 w 288032"/>
                <a:gd name="connsiteY6" fmla="*/ 4937126 h 5081142"/>
                <a:gd name="connsiteX7" fmla="*/ 17523 w 288032"/>
                <a:gd name="connsiteY7" fmla="*/ 868974 h 5081142"/>
                <a:gd name="connsiteX0" fmla="*/ 17523 w 288032"/>
                <a:gd name="connsiteY0" fmla="*/ 868974 h 5081142"/>
                <a:gd name="connsiteX1" fmla="*/ 144016 w 288032"/>
                <a:gd name="connsiteY1" fmla="*/ 127 h 5081142"/>
                <a:gd name="connsiteX2" fmla="*/ 276881 w 288032"/>
                <a:gd name="connsiteY2" fmla="*/ 857822 h 5081142"/>
                <a:gd name="connsiteX3" fmla="*/ 288032 w 288032"/>
                <a:gd name="connsiteY3" fmla="*/ 4937126 h 5081142"/>
                <a:gd name="connsiteX4" fmla="*/ 144016 w 288032"/>
                <a:gd name="connsiteY4" fmla="*/ 5081142 h 5081142"/>
                <a:gd name="connsiteX5" fmla="*/ 144016 w 288032"/>
                <a:gd name="connsiteY5" fmla="*/ 5081142 h 5081142"/>
                <a:gd name="connsiteX6" fmla="*/ 0 w 288032"/>
                <a:gd name="connsiteY6" fmla="*/ 4937126 h 5081142"/>
                <a:gd name="connsiteX7" fmla="*/ 17523 w 288032"/>
                <a:gd name="connsiteY7" fmla="*/ 868974 h 508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032" h="5081142">
                  <a:moveTo>
                    <a:pt x="17523" y="868974"/>
                  </a:moveTo>
                  <a:cubicBezTo>
                    <a:pt x="17523" y="789436"/>
                    <a:pt x="64478" y="127"/>
                    <a:pt x="144016" y="127"/>
                  </a:cubicBezTo>
                  <a:cubicBezTo>
                    <a:pt x="216979" y="-11024"/>
                    <a:pt x="265622" y="713354"/>
                    <a:pt x="276881" y="857822"/>
                  </a:cubicBezTo>
                  <a:lnTo>
                    <a:pt x="288032" y="4937126"/>
                  </a:lnTo>
                  <a:cubicBezTo>
                    <a:pt x="288032" y="5016664"/>
                    <a:pt x="223554" y="5081142"/>
                    <a:pt x="144016" y="5081142"/>
                  </a:cubicBezTo>
                  <a:lnTo>
                    <a:pt x="144016" y="5081142"/>
                  </a:lnTo>
                  <a:cubicBezTo>
                    <a:pt x="64478" y="5081142"/>
                    <a:pt x="0" y="5016664"/>
                    <a:pt x="0" y="4937126"/>
                  </a:cubicBezTo>
                  <a:cubicBezTo>
                    <a:pt x="0" y="3424958"/>
                    <a:pt x="17523" y="2381142"/>
                    <a:pt x="17523" y="8689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81" name="圓角矩形 80"/>
          <p:cNvSpPr/>
          <p:nvPr/>
        </p:nvSpPr>
        <p:spPr>
          <a:xfrm>
            <a:off x="4427104" y="1427635"/>
            <a:ext cx="2185988" cy="2702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NB-</a:t>
            </a:r>
            <a:r>
              <a:rPr kumimoji="0" lang="en-US" altLang="zh-TW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IoT</a:t>
            </a:r>
            <a:r>
              <a:rPr kumimoji="0" lang="en-US" altLang="zh-TW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溫度感測器</a:t>
            </a:r>
            <a:r>
              <a:rPr kumimoji="0" lang="en-US" altLang="zh-TW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外觀</a:t>
            </a:r>
            <a:r>
              <a:rPr kumimoji="0" lang="en-US" altLang="zh-TW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3" name="手繪多邊形 82"/>
          <p:cNvSpPr/>
          <p:nvPr/>
        </p:nvSpPr>
        <p:spPr>
          <a:xfrm>
            <a:off x="4356860" y="2489675"/>
            <a:ext cx="402431" cy="1073944"/>
          </a:xfrm>
          <a:custGeom>
            <a:avLst/>
            <a:gdLst>
              <a:gd name="connsiteX0" fmla="*/ 0 w 323272"/>
              <a:gd name="connsiteY0" fmla="*/ 1708727 h 1708727"/>
              <a:gd name="connsiteX1" fmla="*/ 73890 w 323272"/>
              <a:gd name="connsiteY1" fmla="*/ 775855 h 1708727"/>
              <a:gd name="connsiteX2" fmla="*/ 323272 w 323272"/>
              <a:gd name="connsiteY2" fmla="*/ 0 h 1708727"/>
              <a:gd name="connsiteX0" fmla="*/ 0 w 572654"/>
              <a:gd name="connsiteY0" fmla="*/ 1671782 h 1671782"/>
              <a:gd name="connsiteX1" fmla="*/ 323272 w 572654"/>
              <a:gd name="connsiteY1" fmla="*/ 775855 h 1671782"/>
              <a:gd name="connsiteX2" fmla="*/ 572654 w 572654"/>
              <a:gd name="connsiteY2" fmla="*/ 0 h 1671782"/>
              <a:gd name="connsiteX0" fmla="*/ 0 w 572654"/>
              <a:gd name="connsiteY0" fmla="*/ 1671782 h 1671782"/>
              <a:gd name="connsiteX1" fmla="*/ 83126 w 572654"/>
              <a:gd name="connsiteY1" fmla="*/ 683491 h 1671782"/>
              <a:gd name="connsiteX2" fmla="*/ 572654 w 572654"/>
              <a:gd name="connsiteY2" fmla="*/ 0 h 1671782"/>
              <a:gd name="connsiteX0" fmla="*/ 0 w 572654"/>
              <a:gd name="connsiteY0" fmla="*/ 1671782 h 1671782"/>
              <a:gd name="connsiteX1" fmla="*/ 83126 w 572654"/>
              <a:gd name="connsiteY1" fmla="*/ 683491 h 1671782"/>
              <a:gd name="connsiteX2" fmla="*/ 572654 w 572654"/>
              <a:gd name="connsiteY2" fmla="*/ 0 h 1671782"/>
              <a:gd name="connsiteX0" fmla="*/ 0 w 591126"/>
              <a:gd name="connsiteY0" fmla="*/ 1662546 h 1662546"/>
              <a:gd name="connsiteX1" fmla="*/ 83126 w 591126"/>
              <a:gd name="connsiteY1" fmla="*/ 674255 h 1662546"/>
              <a:gd name="connsiteX2" fmla="*/ 591126 w 591126"/>
              <a:gd name="connsiteY2" fmla="*/ 0 h 1662546"/>
              <a:gd name="connsiteX0" fmla="*/ 0 w 591126"/>
              <a:gd name="connsiteY0" fmla="*/ 1662546 h 1662546"/>
              <a:gd name="connsiteX1" fmla="*/ 83126 w 591126"/>
              <a:gd name="connsiteY1" fmla="*/ 674255 h 1662546"/>
              <a:gd name="connsiteX2" fmla="*/ 591126 w 591126"/>
              <a:gd name="connsiteY2" fmla="*/ 0 h 1662546"/>
              <a:gd name="connsiteX0" fmla="*/ 0 w 443344"/>
              <a:gd name="connsiteY0" fmla="*/ 1551710 h 1551710"/>
              <a:gd name="connsiteX1" fmla="*/ 83126 w 443344"/>
              <a:gd name="connsiteY1" fmla="*/ 563419 h 1551710"/>
              <a:gd name="connsiteX2" fmla="*/ 443344 w 443344"/>
              <a:gd name="connsiteY2" fmla="*/ 0 h 1551710"/>
              <a:gd name="connsiteX0" fmla="*/ 0 w 461816"/>
              <a:gd name="connsiteY0" fmla="*/ 1394692 h 1394692"/>
              <a:gd name="connsiteX1" fmla="*/ 83126 w 461816"/>
              <a:gd name="connsiteY1" fmla="*/ 406401 h 1394692"/>
              <a:gd name="connsiteX2" fmla="*/ 461816 w 461816"/>
              <a:gd name="connsiteY2" fmla="*/ 0 h 1394692"/>
              <a:gd name="connsiteX0" fmla="*/ 0 w 480289"/>
              <a:gd name="connsiteY0" fmla="*/ 1459347 h 1459347"/>
              <a:gd name="connsiteX1" fmla="*/ 83126 w 480289"/>
              <a:gd name="connsiteY1" fmla="*/ 471056 h 1459347"/>
              <a:gd name="connsiteX2" fmla="*/ 480289 w 480289"/>
              <a:gd name="connsiteY2" fmla="*/ 0 h 145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0289" h="1459347">
                <a:moveTo>
                  <a:pt x="0" y="1459347"/>
                </a:moveTo>
                <a:cubicBezTo>
                  <a:pt x="10005" y="1135305"/>
                  <a:pt x="3078" y="714281"/>
                  <a:pt x="83126" y="471056"/>
                </a:cubicBezTo>
                <a:cubicBezTo>
                  <a:pt x="163174" y="227832"/>
                  <a:pt x="290173" y="134696"/>
                  <a:pt x="480289" y="0"/>
                </a:cubicBezTo>
              </a:path>
            </a:pathLst>
          </a:custGeom>
          <a:noFill/>
          <a:ln>
            <a:solidFill>
              <a:srgbClr val="993300"/>
            </a:solidFill>
            <a:prstDash val="sysDash"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5" name="圓角矩形 84"/>
          <p:cNvSpPr/>
          <p:nvPr/>
        </p:nvSpPr>
        <p:spPr>
          <a:xfrm>
            <a:off x="3852032" y="4872114"/>
            <a:ext cx="1071563" cy="3607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不鏽鋼支架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(30*16cm)</a:t>
            </a:r>
          </a:p>
          <a:p>
            <a:pPr marL="66674" marR="0" lvl="0" indent="-6667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固定於澡桶水平壁面上</a:t>
            </a:r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6" name="圓角矩形 85"/>
          <p:cNvSpPr/>
          <p:nvPr/>
        </p:nvSpPr>
        <p:spPr>
          <a:xfrm>
            <a:off x="6108266" y="5225730"/>
            <a:ext cx="1352550" cy="270272"/>
          </a:xfrm>
          <a:prstGeom prst="roundRect">
            <a:avLst>
              <a:gd name="adj" fmla="val 0"/>
            </a:avLst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海水</a:t>
            </a:r>
            <a:r>
              <a:rPr kumimoji="0" lang="en-US" altLang="zh-TW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(PH8~8.5)</a:t>
            </a:r>
            <a:endParaRPr kumimoji="0" lang="zh-TW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3007" y="3062773"/>
            <a:ext cx="1547813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玻璃試管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(18*2cm)</a:t>
            </a:r>
          </a:p>
          <a:p>
            <a:pPr marL="66674" marR="0" lvl="0" indent="-6667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以束線帶固定在塑膠紗管上，降低破損率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  <a:p>
            <a:pPr marL="66674" marR="0" lvl="0" indent="-6667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配置位置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管口距水面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5cm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、水下管長約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13cm</a:t>
            </a:r>
          </a:p>
          <a:p>
            <a:pPr marL="66674" marR="0" lvl="0" indent="-6667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管內注滿自來水，防海水長時間侵蝕設備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  <a:p>
            <a:pPr marL="66674" marR="0" lvl="0" indent="-6667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以塑膠螺栓蓋封住管口，可防海水溢入或管內水蒸發、及固定感測探棒</a:t>
            </a:r>
          </a:p>
        </p:txBody>
      </p:sp>
      <p:sp>
        <p:nvSpPr>
          <p:cNvPr id="3" name="矩形 2"/>
          <p:cNvSpPr/>
          <p:nvPr/>
        </p:nvSpPr>
        <p:spPr>
          <a:xfrm>
            <a:off x="8778836" y="1401665"/>
            <a:ext cx="2897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溫度感測器探棒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(15*0.5cm)</a:t>
            </a:r>
          </a:p>
          <a:p>
            <a:pPr marL="66674" marR="0" lvl="0" indent="-6667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探棒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合金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/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防腐材質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  <a:p>
            <a:pPr marL="66674" marR="0" lvl="0" indent="-6667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配線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防水防腐蝕鐵氟龍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7185" name="群組 3"/>
          <p:cNvGrpSpPr>
            <a:grpSpLocks/>
          </p:cNvGrpSpPr>
          <p:nvPr/>
        </p:nvGrpSpPr>
        <p:grpSpPr bwMode="auto">
          <a:xfrm>
            <a:off x="5959437" y="3038553"/>
            <a:ext cx="381000" cy="1185863"/>
            <a:chOff x="2866429" y="3027423"/>
            <a:chExt cx="508006" cy="1581218"/>
          </a:xfrm>
        </p:grpSpPr>
        <p:sp>
          <p:nvSpPr>
            <p:cNvPr id="34" name="圓角矩形 4"/>
            <p:cNvSpPr/>
            <p:nvPr/>
          </p:nvSpPr>
          <p:spPr>
            <a:xfrm flipH="1" flipV="1">
              <a:off x="3098207" y="3027423"/>
              <a:ext cx="28575" cy="1177976"/>
            </a:xfrm>
            <a:custGeom>
              <a:avLst/>
              <a:gdLst>
                <a:gd name="connsiteX0" fmla="*/ 0 w 288032"/>
                <a:gd name="connsiteY0" fmla="*/ 144016 h 4824536"/>
                <a:gd name="connsiteX1" fmla="*/ 144016 w 288032"/>
                <a:gd name="connsiteY1" fmla="*/ 0 h 4824536"/>
                <a:gd name="connsiteX2" fmla="*/ 144016 w 288032"/>
                <a:gd name="connsiteY2" fmla="*/ 0 h 4824536"/>
                <a:gd name="connsiteX3" fmla="*/ 288032 w 288032"/>
                <a:gd name="connsiteY3" fmla="*/ 144016 h 4824536"/>
                <a:gd name="connsiteX4" fmla="*/ 288032 w 288032"/>
                <a:gd name="connsiteY4" fmla="*/ 4680520 h 4824536"/>
                <a:gd name="connsiteX5" fmla="*/ 144016 w 288032"/>
                <a:gd name="connsiteY5" fmla="*/ 4824536 h 4824536"/>
                <a:gd name="connsiteX6" fmla="*/ 144016 w 288032"/>
                <a:gd name="connsiteY6" fmla="*/ 4824536 h 4824536"/>
                <a:gd name="connsiteX7" fmla="*/ 0 w 288032"/>
                <a:gd name="connsiteY7" fmla="*/ 4680520 h 4824536"/>
                <a:gd name="connsiteX8" fmla="*/ 0 w 288032"/>
                <a:gd name="connsiteY8" fmla="*/ 144016 h 4824536"/>
                <a:gd name="connsiteX0" fmla="*/ 11151 w 288032"/>
                <a:gd name="connsiteY0" fmla="*/ 601216 h 4824536"/>
                <a:gd name="connsiteX1" fmla="*/ 144016 w 288032"/>
                <a:gd name="connsiteY1" fmla="*/ 0 h 4824536"/>
                <a:gd name="connsiteX2" fmla="*/ 144016 w 288032"/>
                <a:gd name="connsiteY2" fmla="*/ 0 h 4824536"/>
                <a:gd name="connsiteX3" fmla="*/ 288032 w 288032"/>
                <a:gd name="connsiteY3" fmla="*/ 144016 h 4824536"/>
                <a:gd name="connsiteX4" fmla="*/ 288032 w 288032"/>
                <a:gd name="connsiteY4" fmla="*/ 4680520 h 4824536"/>
                <a:gd name="connsiteX5" fmla="*/ 144016 w 288032"/>
                <a:gd name="connsiteY5" fmla="*/ 4824536 h 4824536"/>
                <a:gd name="connsiteX6" fmla="*/ 144016 w 288032"/>
                <a:gd name="connsiteY6" fmla="*/ 4824536 h 4824536"/>
                <a:gd name="connsiteX7" fmla="*/ 0 w 288032"/>
                <a:gd name="connsiteY7" fmla="*/ 4680520 h 4824536"/>
                <a:gd name="connsiteX8" fmla="*/ 11151 w 288032"/>
                <a:gd name="connsiteY8" fmla="*/ 601216 h 4824536"/>
                <a:gd name="connsiteX0" fmla="*/ 11151 w 321486"/>
                <a:gd name="connsiteY0" fmla="*/ 601216 h 4824536"/>
                <a:gd name="connsiteX1" fmla="*/ 144016 w 321486"/>
                <a:gd name="connsiteY1" fmla="*/ 0 h 4824536"/>
                <a:gd name="connsiteX2" fmla="*/ 144016 w 321486"/>
                <a:gd name="connsiteY2" fmla="*/ 0 h 4824536"/>
                <a:gd name="connsiteX3" fmla="*/ 321486 w 321486"/>
                <a:gd name="connsiteY3" fmla="*/ 578914 h 4824536"/>
                <a:gd name="connsiteX4" fmla="*/ 288032 w 321486"/>
                <a:gd name="connsiteY4" fmla="*/ 4680520 h 4824536"/>
                <a:gd name="connsiteX5" fmla="*/ 144016 w 321486"/>
                <a:gd name="connsiteY5" fmla="*/ 4824536 h 4824536"/>
                <a:gd name="connsiteX6" fmla="*/ 144016 w 321486"/>
                <a:gd name="connsiteY6" fmla="*/ 4824536 h 4824536"/>
                <a:gd name="connsiteX7" fmla="*/ 0 w 321486"/>
                <a:gd name="connsiteY7" fmla="*/ 4680520 h 4824536"/>
                <a:gd name="connsiteX8" fmla="*/ 11151 w 321486"/>
                <a:gd name="connsiteY8" fmla="*/ 601216 h 4824536"/>
                <a:gd name="connsiteX0" fmla="*/ 11151 w 288032"/>
                <a:gd name="connsiteY0" fmla="*/ 601216 h 4824536"/>
                <a:gd name="connsiteX1" fmla="*/ 144016 w 288032"/>
                <a:gd name="connsiteY1" fmla="*/ 0 h 4824536"/>
                <a:gd name="connsiteX2" fmla="*/ 144016 w 288032"/>
                <a:gd name="connsiteY2" fmla="*/ 0 h 4824536"/>
                <a:gd name="connsiteX3" fmla="*/ 276881 w 288032"/>
                <a:gd name="connsiteY3" fmla="*/ 623519 h 4824536"/>
                <a:gd name="connsiteX4" fmla="*/ 288032 w 288032"/>
                <a:gd name="connsiteY4" fmla="*/ 4680520 h 4824536"/>
                <a:gd name="connsiteX5" fmla="*/ 144016 w 288032"/>
                <a:gd name="connsiteY5" fmla="*/ 4824536 h 4824536"/>
                <a:gd name="connsiteX6" fmla="*/ 144016 w 288032"/>
                <a:gd name="connsiteY6" fmla="*/ 4824536 h 4824536"/>
                <a:gd name="connsiteX7" fmla="*/ 0 w 288032"/>
                <a:gd name="connsiteY7" fmla="*/ 4680520 h 4824536"/>
                <a:gd name="connsiteX8" fmla="*/ 11151 w 288032"/>
                <a:gd name="connsiteY8" fmla="*/ 601216 h 4824536"/>
                <a:gd name="connsiteX0" fmla="*/ 11151 w 288032"/>
                <a:gd name="connsiteY0" fmla="*/ 601216 h 4824536"/>
                <a:gd name="connsiteX1" fmla="*/ 144016 w 288032"/>
                <a:gd name="connsiteY1" fmla="*/ 0 h 4824536"/>
                <a:gd name="connsiteX2" fmla="*/ 144016 w 288032"/>
                <a:gd name="connsiteY2" fmla="*/ 0 h 4824536"/>
                <a:gd name="connsiteX3" fmla="*/ 276881 w 288032"/>
                <a:gd name="connsiteY3" fmla="*/ 590065 h 4824536"/>
                <a:gd name="connsiteX4" fmla="*/ 288032 w 288032"/>
                <a:gd name="connsiteY4" fmla="*/ 4680520 h 4824536"/>
                <a:gd name="connsiteX5" fmla="*/ 144016 w 288032"/>
                <a:gd name="connsiteY5" fmla="*/ 4824536 h 4824536"/>
                <a:gd name="connsiteX6" fmla="*/ 144016 w 288032"/>
                <a:gd name="connsiteY6" fmla="*/ 4824536 h 4824536"/>
                <a:gd name="connsiteX7" fmla="*/ 0 w 288032"/>
                <a:gd name="connsiteY7" fmla="*/ 4680520 h 4824536"/>
                <a:gd name="connsiteX8" fmla="*/ 11151 w 288032"/>
                <a:gd name="connsiteY8" fmla="*/ 601216 h 4824536"/>
                <a:gd name="connsiteX0" fmla="*/ 11151 w 288032"/>
                <a:gd name="connsiteY0" fmla="*/ 601216 h 4824536"/>
                <a:gd name="connsiteX1" fmla="*/ 144016 w 288032"/>
                <a:gd name="connsiteY1" fmla="*/ 0 h 4824536"/>
                <a:gd name="connsiteX2" fmla="*/ 144016 w 288032"/>
                <a:gd name="connsiteY2" fmla="*/ 0 h 4824536"/>
                <a:gd name="connsiteX3" fmla="*/ 276881 w 288032"/>
                <a:gd name="connsiteY3" fmla="*/ 578914 h 4824536"/>
                <a:gd name="connsiteX4" fmla="*/ 288032 w 288032"/>
                <a:gd name="connsiteY4" fmla="*/ 4680520 h 4824536"/>
                <a:gd name="connsiteX5" fmla="*/ 144016 w 288032"/>
                <a:gd name="connsiteY5" fmla="*/ 4824536 h 4824536"/>
                <a:gd name="connsiteX6" fmla="*/ 144016 w 288032"/>
                <a:gd name="connsiteY6" fmla="*/ 4824536 h 4824536"/>
                <a:gd name="connsiteX7" fmla="*/ 0 w 288032"/>
                <a:gd name="connsiteY7" fmla="*/ 4680520 h 4824536"/>
                <a:gd name="connsiteX8" fmla="*/ 11151 w 288032"/>
                <a:gd name="connsiteY8" fmla="*/ 601216 h 4824536"/>
                <a:gd name="connsiteX0" fmla="*/ 11151 w 288032"/>
                <a:gd name="connsiteY0" fmla="*/ 601216 h 4824536"/>
                <a:gd name="connsiteX1" fmla="*/ 144016 w 288032"/>
                <a:gd name="connsiteY1" fmla="*/ 0 h 4824536"/>
                <a:gd name="connsiteX2" fmla="*/ 144016 w 288032"/>
                <a:gd name="connsiteY2" fmla="*/ 0 h 4824536"/>
                <a:gd name="connsiteX3" fmla="*/ 276881 w 288032"/>
                <a:gd name="connsiteY3" fmla="*/ 601216 h 4824536"/>
                <a:gd name="connsiteX4" fmla="*/ 288032 w 288032"/>
                <a:gd name="connsiteY4" fmla="*/ 4680520 h 4824536"/>
                <a:gd name="connsiteX5" fmla="*/ 144016 w 288032"/>
                <a:gd name="connsiteY5" fmla="*/ 4824536 h 4824536"/>
                <a:gd name="connsiteX6" fmla="*/ 144016 w 288032"/>
                <a:gd name="connsiteY6" fmla="*/ 4824536 h 4824536"/>
                <a:gd name="connsiteX7" fmla="*/ 0 w 288032"/>
                <a:gd name="connsiteY7" fmla="*/ 4680520 h 4824536"/>
                <a:gd name="connsiteX8" fmla="*/ 11151 w 288032"/>
                <a:gd name="connsiteY8" fmla="*/ 601216 h 4824536"/>
                <a:gd name="connsiteX0" fmla="*/ 11151 w 288032"/>
                <a:gd name="connsiteY0" fmla="*/ 913450 h 5136770"/>
                <a:gd name="connsiteX1" fmla="*/ 144016 w 288032"/>
                <a:gd name="connsiteY1" fmla="*/ 312234 h 5136770"/>
                <a:gd name="connsiteX2" fmla="*/ 140830 w 288032"/>
                <a:gd name="connsiteY2" fmla="*/ 0 h 5136770"/>
                <a:gd name="connsiteX3" fmla="*/ 276881 w 288032"/>
                <a:gd name="connsiteY3" fmla="*/ 913450 h 5136770"/>
                <a:gd name="connsiteX4" fmla="*/ 288032 w 288032"/>
                <a:gd name="connsiteY4" fmla="*/ 4992754 h 5136770"/>
                <a:gd name="connsiteX5" fmla="*/ 144016 w 288032"/>
                <a:gd name="connsiteY5" fmla="*/ 5136770 h 5136770"/>
                <a:gd name="connsiteX6" fmla="*/ 144016 w 288032"/>
                <a:gd name="connsiteY6" fmla="*/ 5136770 h 5136770"/>
                <a:gd name="connsiteX7" fmla="*/ 0 w 288032"/>
                <a:gd name="connsiteY7" fmla="*/ 4992754 h 5136770"/>
                <a:gd name="connsiteX8" fmla="*/ 11151 w 288032"/>
                <a:gd name="connsiteY8" fmla="*/ 913450 h 5136770"/>
                <a:gd name="connsiteX0" fmla="*/ 11151 w 295635"/>
                <a:gd name="connsiteY0" fmla="*/ 913450 h 5136770"/>
                <a:gd name="connsiteX1" fmla="*/ 144016 w 295635"/>
                <a:gd name="connsiteY1" fmla="*/ 312234 h 5136770"/>
                <a:gd name="connsiteX2" fmla="*/ 140830 w 295635"/>
                <a:gd name="connsiteY2" fmla="*/ 0 h 5136770"/>
                <a:gd name="connsiteX3" fmla="*/ 276881 w 295635"/>
                <a:gd name="connsiteY3" fmla="*/ 913450 h 5136770"/>
                <a:gd name="connsiteX4" fmla="*/ 288032 w 295635"/>
                <a:gd name="connsiteY4" fmla="*/ 4992754 h 5136770"/>
                <a:gd name="connsiteX5" fmla="*/ 144016 w 295635"/>
                <a:gd name="connsiteY5" fmla="*/ 5136770 h 5136770"/>
                <a:gd name="connsiteX6" fmla="*/ 144016 w 295635"/>
                <a:gd name="connsiteY6" fmla="*/ 5136770 h 5136770"/>
                <a:gd name="connsiteX7" fmla="*/ 0 w 295635"/>
                <a:gd name="connsiteY7" fmla="*/ 4992754 h 5136770"/>
                <a:gd name="connsiteX8" fmla="*/ 11151 w 295635"/>
                <a:gd name="connsiteY8" fmla="*/ 913450 h 5136770"/>
                <a:gd name="connsiteX0" fmla="*/ 11151 w 295635"/>
                <a:gd name="connsiteY0" fmla="*/ 913450 h 5136770"/>
                <a:gd name="connsiteX1" fmla="*/ 144016 w 295635"/>
                <a:gd name="connsiteY1" fmla="*/ 312234 h 5136770"/>
                <a:gd name="connsiteX2" fmla="*/ 140830 w 295635"/>
                <a:gd name="connsiteY2" fmla="*/ 0 h 5136770"/>
                <a:gd name="connsiteX3" fmla="*/ 276881 w 295635"/>
                <a:gd name="connsiteY3" fmla="*/ 913450 h 5136770"/>
                <a:gd name="connsiteX4" fmla="*/ 288032 w 295635"/>
                <a:gd name="connsiteY4" fmla="*/ 4992754 h 5136770"/>
                <a:gd name="connsiteX5" fmla="*/ 144016 w 295635"/>
                <a:gd name="connsiteY5" fmla="*/ 5136770 h 5136770"/>
                <a:gd name="connsiteX6" fmla="*/ 144016 w 295635"/>
                <a:gd name="connsiteY6" fmla="*/ 5136770 h 5136770"/>
                <a:gd name="connsiteX7" fmla="*/ 0 w 295635"/>
                <a:gd name="connsiteY7" fmla="*/ 4992754 h 5136770"/>
                <a:gd name="connsiteX8" fmla="*/ 11151 w 295635"/>
                <a:gd name="connsiteY8" fmla="*/ 913450 h 5136770"/>
                <a:gd name="connsiteX0" fmla="*/ 11151 w 468501"/>
                <a:gd name="connsiteY0" fmla="*/ 969206 h 5192526"/>
                <a:gd name="connsiteX1" fmla="*/ 144016 w 468501"/>
                <a:gd name="connsiteY1" fmla="*/ 367990 h 5192526"/>
                <a:gd name="connsiteX2" fmla="*/ 389343 w 468501"/>
                <a:gd name="connsiteY2" fmla="*/ 0 h 5192526"/>
                <a:gd name="connsiteX3" fmla="*/ 276881 w 468501"/>
                <a:gd name="connsiteY3" fmla="*/ 969206 h 5192526"/>
                <a:gd name="connsiteX4" fmla="*/ 288032 w 468501"/>
                <a:gd name="connsiteY4" fmla="*/ 5048510 h 5192526"/>
                <a:gd name="connsiteX5" fmla="*/ 144016 w 468501"/>
                <a:gd name="connsiteY5" fmla="*/ 5192526 h 5192526"/>
                <a:gd name="connsiteX6" fmla="*/ 144016 w 468501"/>
                <a:gd name="connsiteY6" fmla="*/ 5192526 h 5192526"/>
                <a:gd name="connsiteX7" fmla="*/ 0 w 468501"/>
                <a:gd name="connsiteY7" fmla="*/ 5048510 h 5192526"/>
                <a:gd name="connsiteX8" fmla="*/ 11151 w 468501"/>
                <a:gd name="connsiteY8" fmla="*/ 969206 h 5192526"/>
                <a:gd name="connsiteX0" fmla="*/ 11151 w 468501"/>
                <a:gd name="connsiteY0" fmla="*/ 969206 h 5192526"/>
                <a:gd name="connsiteX1" fmla="*/ 144016 w 468501"/>
                <a:gd name="connsiteY1" fmla="*/ 367990 h 5192526"/>
                <a:gd name="connsiteX2" fmla="*/ 389343 w 468501"/>
                <a:gd name="connsiteY2" fmla="*/ 0 h 5192526"/>
                <a:gd name="connsiteX3" fmla="*/ 276881 w 468501"/>
                <a:gd name="connsiteY3" fmla="*/ 969206 h 5192526"/>
                <a:gd name="connsiteX4" fmla="*/ 288032 w 468501"/>
                <a:gd name="connsiteY4" fmla="*/ 5048510 h 5192526"/>
                <a:gd name="connsiteX5" fmla="*/ 144016 w 468501"/>
                <a:gd name="connsiteY5" fmla="*/ 5192526 h 5192526"/>
                <a:gd name="connsiteX6" fmla="*/ 144016 w 468501"/>
                <a:gd name="connsiteY6" fmla="*/ 5192526 h 5192526"/>
                <a:gd name="connsiteX7" fmla="*/ 0 w 468501"/>
                <a:gd name="connsiteY7" fmla="*/ 5048510 h 5192526"/>
                <a:gd name="connsiteX8" fmla="*/ 11151 w 468501"/>
                <a:gd name="connsiteY8" fmla="*/ 969206 h 5192526"/>
                <a:gd name="connsiteX0" fmla="*/ 11151 w 352154"/>
                <a:gd name="connsiteY0" fmla="*/ 846543 h 5069863"/>
                <a:gd name="connsiteX1" fmla="*/ 144016 w 352154"/>
                <a:gd name="connsiteY1" fmla="*/ 245327 h 5069863"/>
                <a:gd name="connsiteX2" fmla="*/ 239598 w 352154"/>
                <a:gd name="connsiteY2" fmla="*/ 0 h 5069863"/>
                <a:gd name="connsiteX3" fmla="*/ 276881 w 352154"/>
                <a:gd name="connsiteY3" fmla="*/ 846543 h 5069863"/>
                <a:gd name="connsiteX4" fmla="*/ 288032 w 352154"/>
                <a:gd name="connsiteY4" fmla="*/ 4925847 h 5069863"/>
                <a:gd name="connsiteX5" fmla="*/ 144016 w 352154"/>
                <a:gd name="connsiteY5" fmla="*/ 5069863 h 5069863"/>
                <a:gd name="connsiteX6" fmla="*/ 144016 w 352154"/>
                <a:gd name="connsiteY6" fmla="*/ 5069863 h 5069863"/>
                <a:gd name="connsiteX7" fmla="*/ 0 w 352154"/>
                <a:gd name="connsiteY7" fmla="*/ 4925847 h 5069863"/>
                <a:gd name="connsiteX8" fmla="*/ 11151 w 352154"/>
                <a:gd name="connsiteY8" fmla="*/ 846543 h 5069863"/>
                <a:gd name="connsiteX0" fmla="*/ 11151 w 288032"/>
                <a:gd name="connsiteY0" fmla="*/ 618898 h 4842218"/>
                <a:gd name="connsiteX1" fmla="*/ 144016 w 288032"/>
                <a:gd name="connsiteY1" fmla="*/ 17682 h 4842218"/>
                <a:gd name="connsiteX2" fmla="*/ 276881 w 288032"/>
                <a:gd name="connsiteY2" fmla="*/ 618898 h 4842218"/>
                <a:gd name="connsiteX3" fmla="*/ 288032 w 288032"/>
                <a:gd name="connsiteY3" fmla="*/ 4698202 h 4842218"/>
                <a:gd name="connsiteX4" fmla="*/ 144016 w 288032"/>
                <a:gd name="connsiteY4" fmla="*/ 4842218 h 4842218"/>
                <a:gd name="connsiteX5" fmla="*/ 144016 w 288032"/>
                <a:gd name="connsiteY5" fmla="*/ 4842218 h 4842218"/>
                <a:gd name="connsiteX6" fmla="*/ 0 w 288032"/>
                <a:gd name="connsiteY6" fmla="*/ 4698202 h 4842218"/>
                <a:gd name="connsiteX7" fmla="*/ 11151 w 288032"/>
                <a:gd name="connsiteY7" fmla="*/ 618898 h 4842218"/>
                <a:gd name="connsiteX0" fmla="*/ 11151 w 288032"/>
                <a:gd name="connsiteY0" fmla="*/ 623796 h 4847116"/>
                <a:gd name="connsiteX1" fmla="*/ 144016 w 288032"/>
                <a:gd name="connsiteY1" fmla="*/ 22580 h 4847116"/>
                <a:gd name="connsiteX2" fmla="*/ 205908 w 288032"/>
                <a:gd name="connsiteY2" fmla="*/ 246182 h 4847116"/>
                <a:gd name="connsiteX3" fmla="*/ 276881 w 288032"/>
                <a:gd name="connsiteY3" fmla="*/ 623796 h 4847116"/>
                <a:gd name="connsiteX4" fmla="*/ 288032 w 288032"/>
                <a:gd name="connsiteY4" fmla="*/ 4703100 h 4847116"/>
                <a:gd name="connsiteX5" fmla="*/ 144016 w 288032"/>
                <a:gd name="connsiteY5" fmla="*/ 4847116 h 4847116"/>
                <a:gd name="connsiteX6" fmla="*/ 144016 w 288032"/>
                <a:gd name="connsiteY6" fmla="*/ 4847116 h 4847116"/>
                <a:gd name="connsiteX7" fmla="*/ 0 w 288032"/>
                <a:gd name="connsiteY7" fmla="*/ 4703100 h 4847116"/>
                <a:gd name="connsiteX8" fmla="*/ 11151 w 288032"/>
                <a:gd name="connsiteY8" fmla="*/ 623796 h 4847116"/>
                <a:gd name="connsiteX0" fmla="*/ 11151 w 288032"/>
                <a:gd name="connsiteY0" fmla="*/ 618898 h 4842218"/>
                <a:gd name="connsiteX1" fmla="*/ 144016 w 288032"/>
                <a:gd name="connsiteY1" fmla="*/ 17682 h 4842218"/>
                <a:gd name="connsiteX2" fmla="*/ 276881 w 288032"/>
                <a:gd name="connsiteY2" fmla="*/ 618898 h 4842218"/>
                <a:gd name="connsiteX3" fmla="*/ 288032 w 288032"/>
                <a:gd name="connsiteY3" fmla="*/ 4698202 h 4842218"/>
                <a:gd name="connsiteX4" fmla="*/ 144016 w 288032"/>
                <a:gd name="connsiteY4" fmla="*/ 4842218 h 4842218"/>
                <a:gd name="connsiteX5" fmla="*/ 144016 w 288032"/>
                <a:gd name="connsiteY5" fmla="*/ 4842218 h 4842218"/>
                <a:gd name="connsiteX6" fmla="*/ 0 w 288032"/>
                <a:gd name="connsiteY6" fmla="*/ 4698202 h 4842218"/>
                <a:gd name="connsiteX7" fmla="*/ 11151 w 288032"/>
                <a:gd name="connsiteY7" fmla="*/ 618898 h 4842218"/>
                <a:gd name="connsiteX0" fmla="*/ 11151 w 288032"/>
                <a:gd name="connsiteY0" fmla="*/ 612644 h 4835964"/>
                <a:gd name="connsiteX1" fmla="*/ 144016 w 288032"/>
                <a:gd name="connsiteY1" fmla="*/ 11428 h 4835964"/>
                <a:gd name="connsiteX2" fmla="*/ 276881 w 288032"/>
                <a:gd name="connsiteY2" fmla="*/ 612644 h 4835964"/>
                <a:gd name="connsiteX3" fmla="*/ 288032 w 288032"/>
                <a:gd name="connsiteY3" fmla="*/ 4691948 h 4835964"/>
                <a:gd name="connsiteX4" fmla="*/ 144016 w 288032"/>
                <a:gd name="connsiteY4" fmla="*/ 4835964 h 4835964"/>
                <a:gd name="connsiteX5" fmla="*/ 144016 w 288032"/>
                <a:gd name="connsiteY5" fmla="*/ 4835964 h 4835964"/>
                <a:gd name="connsiteX6" fmla="*/ 0 w 288032"/>
                <a:gd name="connsiteY6" fmla="*/ 4691948 h 4835964"/>
                <a:gd name="connsiteX7" fmla="*/ 11151 w 288032"/>
                <a:gd name="connsiteY7" fmla="*/ 612644 h 4835964"/>
                <a:gd name="connsiteX0" fmla="*/ 11151 w 288032"/>
                <a:gd name="connsiteY0" fmla="*/ 601216 h 4824536"/>
                <a:gd name="connsiteX1" fmla="*/ 144016 w 288032"/>
                <a:gd name="connsiteY1" fmla="*/ 0 h 4824536"/>
                <a:gd name="connsiteX2" fmla="*/ 276881 w 288032"/>
                <a:gd name="connsiteY2" fmla="*/ 601216 h 4824536"/>
                <a:gd name="connsiteX3" fmla="*/ 288032 w 288032"/>
                <a:gd name="connsiteY3" fmla="*/ 4680520 h 4824536"/>
                <a:gd name="connsiteX4" fmla="*/ 144016 w 288032"/>
                <a:gd name="connsiteY4" fmla="*/ 4824536 h 4824536"/>
                <a:gd name="connsiteX5" fmla="*/ 144016 w 288032"/>
                <a:gd name="connsiteY5" fmla="*/ 4824536 h 4824536"/>
                <a:gd name="connsiteX6" fmla="*/ 0 w 288032"/>
                <a:gd name="connsiteY6" fmla="*/ 4680520 h 4824536"/>
                <a:gd name="connsiteX7" fmla="*/ 11151 w 288032"/>
                <a:gd name="connsiteY7" fmla="*/ 601216 h 4824536"/>
                <a:gd name="connsiteX0" fmla="*/ 11151 w 288032"/>
                <a:gd name="connsiteY0" fmla="*/ 601216 h 4824536"/>
                <a:gd name="connsiteX1" fmla="*/ 144016 w 288032"/>
                <a:gd name="connsiteY1" fmla="*/ 0 h 4824536"/>
                <a:gd name="connsiteX2" fmla="*/ 276881 w 288032"/>
                <a:gd name="connsiteY2" fmla="*/ 601216 h 4824536"/>
                <a:gd name="connsiteX3" fmla="*/ 288032 w 288032"/>
                <a:gd name="connsiteY3" fmla="*/ 4680520 h 4824536"/>
                <a:gd name="connsiteX4" fmla="*/ 144016 w 288032"/>
                <a:gd name="connsiteY4" fmla="*/ 4824536 h 4824536"/>
                <a:gd name="connsiteX5" fmla="*/ 144016 w 288032"/>
                <a:gd name="connsiteY5" fmla="*/ 4824536 h 4824536"/>
                <a:gd name="connsiteX6" fmla="*/ 0 w 288032"/>
                <a:gd name="connsiteY6" fmla="*/ 4680520 h 4824536"/>
                <a:gd name="connsiteX7" fmla="*/ 11151 w 288032"/>
                <a:gd name="connsiteY7" fmla="*/ 601216 h 4824536"/>
                <a:gd name="connsiteX0" fmla="*/ 11151 w 288032"/>
                <a:gd name="connsiteY0" fmla="*/ 601657 h 4824977"/>
                <a:gd name="connsiteX1" fmla="*/ 144016 w 288032"/>
                <a:gd name="connsiteY1" fmla="*/ 441 h 4824977"/>
                <a:gd name="connsiteX2" fmla="*/ 276881 w 288032"/>
                <a:gd name="connsiteY2" fmla="*/ 601657 h 4824977"/>
                <a:gd name="connsiteX3" fmla="*/ 288032 w 288032"/>
                <a:gd name="connsiteY3" fmla="*/ 4680961 h 4824977"/>
                <a:gd name="connsiteX4" fmla="*/ 144016 w 288032"/>
                <a:gd name="connsiteY4" fmla="*/ 4824977 h 4824977"/>
                <a:gd name="connsiteX5" fmla="*/ 144016 w 288032"/>
                <a:gd name="connsiteY5" fmla="*/ 4824977 h 4824977"/>
                <a:gd name="connsiteX6" fmla="*/ 0 w 288032"/>
                <a:gd name="connsiteY6" fmla="*/ 4680961 h 4824977"/>
                <a:gd name="connsiteX7" fmla="*/ 11151 w 288032"/>
                <a:gd name="connsiteY7" fmla="*/ 601657 h 4824977"/>
                <a:gd name="connsiteX0" fmla="*/ 11151 w 288032"/>
                <a:gd name="connsiteY0" fmla="*/ 601657 h 4824977"/>
                <a:gd name="connsiteX1" fmla="*/ 144016 w 288032"/>
                <a:gd name="connsiteY1" fmla="*/ 441 h 4824977"/>
                <a:gd name="connsiteX2" fmla="*/ 276881 w 288032"/>
                <a:gd name="connsiteY2" fmla="*/ 601657 h 4824977"/>
                <a:gd name="connsiteX3" fmla="*/ 288032 w 288032"/>
                <a:gd name="connsiteY3" fmla="*/ 4680961 h 4824977"/>
                <a:gd name="connsiteX4" fmla="*/ 144016 w 288032"/>
                <a:gd name="connsiteY4" fmla="*/ 4824977 h 4824977"/>
                <a:gd name="connsiteX5" fmla="*/ 144016 w 288032"/>
                <a:gd name="connsiteY5" fmla="*/ 4824977 h 4824977"/>
                <a:gd name="connsiteX6" fmla="*/ 0 w 288032"/>
                <a:gd name="connsiteY6" fmla="*/ 4680961 h 4824977"/>
                <a:gd name="connsiteX7" fmla="*/ 11151 w 288032"/>
                <a:gd name="connsiteY7" fmla="*/ 601657 h 4824977"/>
                <a:gd name="connsiteX0" fmla="*/ 11151 w 288032"/>
                <a:gd name="connsiteY0" fmla="*/ 601412 h 4824732"/>
                <a:gd name="connsiteX1" fmla="*/ 144016 w 288032"/>
                <a:gd name="connsiteY1" fmla="*/ 196 h 4824732"/>
                <a:gd name="connsiteX2" fmla="*/ 276881 w 288032"/>
                <a:gd name="connsiteY2" fmla="*/ 601412 h 4824732"/>
                <a:gd name="connsiteX3" fmla="*/ 288032 w 288032"/>
                <a:gd name="connsiteY3" fmla="*/ 4680716 h 4824732"/>
                <a:gd name="connsiteX4" fmla="*/ 144016 w 288032"/>
                <a:gd name="connsiteY4" fmla="*/ 4824732 h 4824732"/>
                <a:gd name="connsiteX5" fmla="*/ 144016 w 288032"/>
                <a:gd name="connsiteY5" fmla="*/ 4824732 h 4824732"/>
                <a:gd name="connsiteX6" fmla="*/ 0 w 288032"/>
                <a:gd name="connsiteY6" fmla="*/ 4680716 h 4824732"/>
                <a:gd name="connsiteX7" fmla="*/ 11151 w 288032"/>
                <a:gd name="connsiteY7" fmla="*/ 601412 h 4824732"/>
                <a:gd name="connsiteX0" fmla="*/ 11151 w 288032"/>
                <a:gd name="connsiteY0" fmla="*/ 779778 h 5003098"/>
                <a:gd name="connsiteX1" fmla="*/ 150388 w 288032"/>
                <a:gd name="connsiteY1" fmla="*/ 142 h 5003098"/>
                <a:gd name="connsiteX2" fmla="*/ 276881 w 288032"/>
                <a:gd name="connsiteY2" fmla="*/ 779778 h 5003098"/>
                <a:gd name="connsiteX3" fmla="*/ 288032 w 288032"/>
                <a:gd name="connsiteY3" fmla="*/ 4859082 h 5003098"/>
                <a:gd name="connsiteX4" fmla="*/ 144016 w 288032"/>
                <a:gd name="connsiteY4" fmla="*/ 5003098 h 5003098"/>
                <a:gd name="connsiteX5" fmla="*/ 144016 w 288032"/>
                <a:gd name="connsiteY5" fmla="*/ 5003098 h 5003098"/>
                <a:gd name="connsiteX6" fmla="*/ 0 w 288032"/>
                <a:gd name="connsiteY6" fmla="*/ 4859082 h 5003098"/>
                <a:gd name="connsiteX7" fmla="*/ 11151 w 288032"/>
                <a:gd name="connsiteY7" fmla="*/ 779778 h 5003098"/>
                <a:gd name="connsiteX0" fmla="*/ 11151 w 288032"/>
                <a:gd name="connsiteY0" fmla="*/ 790927 h 5014247"/>
                <a:gd name="connsiteX1" fmla="*/ 140830 w 288032"/>
                <a:gd name="connsiteY1" fmla="*/ 140 h 5014247"/>
                <a:gd name="connsiteX2" fmla="*/ 276881 w 288032"/>
                <a:gd name="connsiteY2" fmla="*/ 790927 h 5014247"/>
                <a:gd name="connsiteX3" fmla="*/ 288032 w 288032"/>
                <a:gd name="connsiteY3" fmla="*/ 4870231 h 5014247"/>
                <a:gd name="connsiteX4" fmla="*/ 144016 w 288032"/>
                <a:gd name="connsiteY4" fmla="*/ 5014247 h 5014247"/>
                <a:gd name="connsiteX5" fmla="*/ 144016 w 288032"/>
                <a:gd name="connsiteY5" fmla="*/ 5014247 h 5014247"/>
                <a:gd name="connsiteX6" fmla="*/ 0 w 288032"/>
                <a:gd name="connsiteY6" fmla="*/ 4870231 h 5014247"/>
                <a:gd name="connsiteX7" fmla="*/ 11151 w 288032"/>
                <a:gd name="connsiteY7" fmla="*/ 790927 h 5014247"/>
                <a:gd name="connsiteX0" fmla="*/ 11151 w 288032"/>
                <a:gd name="connsiteY0" fmla="*/ 857822 h 5081142"/>
                <a:gd name="connsiteX1" fmla="*/ 144016 w 288032"/>
                <a:gd name="connsiteY1" fmla="*/ 127 h 5081142"/>
                <a:gd name="connsiteX2" fmla="*/ 276881 w 288032"/>
                <a:gd name="connsiteY2" fmla="*/ 857822 h 5081142"/>
                <a:gd name="connsiteX3" fmla="*/ 288032 w 288032"/>
                <a:gd name="connsiteY3" fmla="*/ 4937126 h 5081142"/>
                <a:gd name="connsiteX4" fmla="*/ 144016 w 288032"/>
                <a:gd name="connsiteY4" fmla="*/ 5081142 h 5081142"/>
                <a:gd name="connsiteX5" fmla="*/ 144016 w 288032"/>
                <a:gd name="connsiteY5" fmla="*/ 5081142 h 5081142"/>
                <a:gd name="connsiteX6" fmla="*/ 0 w 288032"/>
                <a:gd name="connsiteY6" fmla="*/ 4937126 h 5081142"/>
                <a:gd name="connsiteX7" fmla="*/ 11151 w 288032"/>
                <a:gd name="connsiteY7" fmla="*/ 857822 h 5081142"/>
                <a:gd name="connsiteX0" fmla="*/ 17523 w 288032"/>
                <a:gd name="connsiteY0" fmla="*/ 868974 h 5081142"/>
                <a:gd name="connsiteX1" fmla="*/ 144016 w 288032"/>
                <a:gd name="connsiteY1" fmla="*/ 127 h 5081142"/>
                <a:gd name="connsiteX2" fmla="*/ 276881 w 288032"/>
                <a:gd name="connsiteY2" fmla="*/ 857822 h 5081142"/>
                <a:gd name="connsiteX3" fmla="*/ 288032 w 288032"/>
                <a:gd name="connsiteY3" fmla="*/ 4937126 h 5081142"/>
                <a:gd name="connsiteX4" fmla="*/ 144016 w 288032"/>
                <a:gd name="connsiteY4" fmla="*/ 5081142 h 5081142"/>
                <a:gd name="connsiteX5" fmla="*/ 144016 w 288032"/>
                <a:gd name="connsiteY5" fmla="*/ 5081142 h 5081142"/>
                <a:gd name="connsiteX6" fmla="*/ 0 w 288032"/>
                <a:gd name="connsiteY6" fmla="*/ 4937126 h 5081142"/>
                <a:gd name="connsiteX7" fmla="*/ 17523 w 288032"/>
                <a:gd name="connsiteY7" fmla="*/ 868974 h 5081142"/>
                <a:gd name="connsiteX0" fmla="*/ 17523 w 288032"/>
                <a:gd name="connsiteY0" fmla="*/ 868974 h 5081142"/>
                <a:gd name="connsiteX1" fmla="*/ 144016 w 288032"/>
                <a:gd name="connsiteY1" fmla="*/ 127 h 5081142"/>
                <a:gd name="connsiteX2" fmla="*/ 276881 w 288032"/>
                <a:gd name="connsiteY2" fmla="*/ 857822 h 5081142"/>
                <a:gd name="connsiteX3" fmla="*/ 288032 w 288032"/>
                <a:gd name="connsiteY3" fmla="*/ 4937126 h 5081142"/>
                <a:gd name="connsiteX4" fmla="*/ 144016 w 288032"/>
                <a:gd name="connsiteY4" fmla="*/ 5081142 h 5081142"/>
                <a:gd name="connsiteX5" fmla="*/ 144016 w 288032"/>
                <a:gd name="connsiteY5" fmla="*/ 5081142 h 5081142"/>
                <a:gd name="connsiteX6" fmla="*/ 0 w 288032"/>
                <a:gd name="connsiteY6" fmla="*/ 4937126 h 5081142"/>
                <a:gd name="connsiteX7" fmla="*/ 17523 w 288032"/>
                <a:gd name="connsiteY7" fmla="*/ 868974 h 508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032" h="5081142">
                  <a:moveTo>
                    <a:pt x="17523" y="868974"/>
                  </a:moveTo>
                  <a:cubicBezTo>
                    <a:pt x="17523" y="789436"/>
                    <a:pt x="64478" y="127"/>
                    <a:pt x="144016" y="127"/>
                  </a:cubicBezTo>
                  <a:cubicBezTo>
                    <a:pt x="216979" y="-11024"/>
                    <a:pt x="265622" y="713354"/>
                    <a:pt x="276881" y="857822"/>
                  </a:cubicBezTo>
                  <a:lnTo>
                    <a:pt x="288032" y="4937126"/>
                  </a:lnTo>
                  <a:cubicBezTo>
                    <a:pt x="288032" y="5016664"/>
                    <a:pt x="223554" y="5081142"/>
                    <a:pt x="144016" y="5081142"/>
                  </a:cubicBezTo>
                  <a:lnTo>
                    <a:pt x="144016" y="5081142"/>
                  </a:lnTo>
                  <a:cubicBezTo>
                    <a:pt x="64478" y="5081142"/>
                    <a:pt x="0" y="5016664"/>
                    <a:pt x="0" y="4937126"/>
                  </a:cubicBezTo>
                  <a:cubicBezTo>
                    <a:pt x="0" y="3424958"/>
                    <a:pt x="17523" y="2381142"/>
                    <a:pt x="17523" y="86897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5" name="手繪多邊形 34"/>
            <p:cNvSpPr/>
            <p:nvPr/>
          </p:nvSpPr>
          <p:spPr>
            <a:xfrm>
              <a:off x="2983905" y="3257621"/>
              <a:ext cx="257178" cy="157169"/>
            </a:xfrm>
            <a:custGeom>
              <a:avLst/>
              <a:gdLst>
                <a:gd name="connsiteX0" fmla="*/ 432141 w 769031"/>
                <a:gd name="connsiteY0" fmla="*/ 442 h 525151"/>
                <a:gd name="connsiteX1" fmla="*/ 744557 w 769031"/>
                <a:gd name="connsiteY1" fmla="*/ 32142 h 525151"/>
                <a:gd name="connsiteX2" fmla="*/ 744557 w 769031"/>
                <a:gd name="connsiteY2" fmla="*/ 453143 h 525151"/>
                <a:gd name="connsiteX3" fmla="*/ 757029 w 769031"/>
                <a:gd name="connsiteY3" fmla="*/ 453143 h 525151"/>
                <a:gd name="connsiteX4" fmla="*/ 769031 w 769031"/>
                <a:gd name="connsiteY4" fmla="*/ 465145 h 525151"/>
                <a:gd name="connsiteX5" fmla="*/ 769031 w 769031"/>
                <a:gd name="connsiteY5" fmla="*/ 513149 h 525151"/>
                <a:gd name="connsiteX6" fmla="*/ 757029 w 769031"/>
                <a:gd name="connsiteY6" fmla="*/ 525151 h 525151"/>
                <a:gd name="connsiteX7" fmla="*/ 12002 w 769031"/>
                <a:gd name="connsiteY7" fmla="*/ 525151 h 525151"/>
                <a:gd name="connsiteX8" fmla="*/ 0 w 769031"/>
                <a:gd name="connsiteY8" fmla="*/ 513149 h 525151"/>
                <a:gd name="connsiteX9" fmla="*/ 0 w 769031"/>
                <a:gd name="connsiteY9" fmla="*/ 465145 h 525151"/>
                <a:gd name="connsiteX10" fmla="*/ 12002 w 769031"/>
                <a:gd name="connsiteY10" fmla="*/ 453143 h 525151"/>
                <a:gd name="connsiteX11" fmla="*/ 24475 w 769031"/>
                <a:gd name="connsiteY11" fmla="*/ 453143 h 525151"/>
                <a:gd name="connsiteX12" fmla="*/ 24475 w 769031"/>
                <a:gd name="connsiteY12" fmla="*/ 30186 h 525151"/>
                <a:gd name="connsiteX13" fmla="*/ 432141 w 769031"/>
                <a:gd name="connsiteY13" fmla="*/ 442 h 52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9031" h="525151">
                  <a:moveTo>
                    <a:pt x="432141" y="442"/>
                  </a:moveTo>
                  <a:cubicBezTo>
                    <a:pt x="578190" y="2931"/>
                    <a:pt x="708363" y="15661"/>
                    <a:pt x="744557" y="32142"/>
                  </a:cubicBezTo>
                  <a:lnTo>
                    <a:pt x="744557" y="453143"/>
                  </a:lnTo>
                  <a:lnTo>
                    <a:pt x="757029" y="453143"/>
                  </a:lnTo>
                  <a:cubicBezTo>
                    <a:pt x="763658" y="453143"/>
                    <a:pt x="769031" y="458516"/>
                    <a:pt x="769031" y="465145"/>
                  </a:cubicBezTo>
                  <a:lnTo>
                    <a:pt x="769031" y="513149"/>
                  </a:lnTo>
                  <a:cubicBezTo>
                    <a:pt x="769031" y="519778"/>
                    <a:pt x="763658" y="525151"/>
                    <a:pt x="757029" y="525151"/>
                  </a:cubicBezTo>
                  <a:lnTo>
                    <a:pt x="12002" y="525151"/>
                  </a:lnTo>
                  <a:cubicBezTo>
                    <a:pt x="5373" y="525151"/>
                    <a:pt x="0" y="519778"/>
                    <a:pt x="0" y="513149"/>
                  </a:cubicBezTo>
                  <a:lnTo>
                    <a:pt x="0" y="465145"/>
                  </a:lnTo>
                  <a:cubicBezTo>
                    <a:pt x="0" y="458516"/>
                    <a:pt x="5373" y="453143"/>
                    <a:pt x="12002" y="453143"/>
                  </a:cubicBezTo>
                  <a:lnTo>
                    <a:pt x="24475" y="453143"/>
                  </a:lnTo>
                  <a:lnTo>
                    <a:pt x="24475" y="30186"/>
                  </a:lnTo>
                  <a:cubicBezTo>
                    <a:pt x="124169" y="5704"/>
                    <a:pt x="286093" y="-2048"/>
                    <a:pt x="432141" y="442"/>
                  </a:cubicBezTo>
                  <a:close/>
                </a:path>
              </a:pathLst>
            </a:custGeom>
            <a:pattFill prst="dkVert">
              <a:fgClr>
                <a:schemeClr val="tx1"/>
              </a:fgClr>
              <a:bgClr>
                <a:schemeClr val="accent1">
                  <a:lumMod val="50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grpSp>
          <p:nvGrpSpPr>
            <p:cNvPr id="7345" name="群組 35"/>
            <p:cNvGrpSpPr>
              <a:grpSpLocks/>
            </p:cNvGrpSpPr>
            <p:nvPr/>
          </p:nvGrpSpPr>
          <p:grpSpPr bwMode="auto">
            <a:xfrm>
              <a:off x="2873705" y="3169176"/>
              <a:ext cx="483797" cy="1439465"/>
              <a:chOff x="5724128" y="1916832"/>
              <a:chExt cx="1178561" cy="3960440"/>
            </a:xfrm>
          </p:grpSpPr>
          <p:sp>
            <p:nvSpPr>
              <p:cNvPr id="63" name="圓角矩形 62"/>
              <p:cNvSpPr/>
              <p:nvPr/>
            </p:nvSpPr>
            <p:spPr>
              <a:xfrm>
                <a:off x="5733475" y="5754970"/>
                <a:ext cx="1167925" cy="122302"/>
              </a:xfrm>
              <a:prstGeom prst="roundRect">
                <a:avLst>
                  <a:gd name="adj" fmla="val 19099"/>
                </a:avLst>
              </a:prstGeom>
              <a:solidFill>
                <a:schemeClr val="accent6">
                  <a:lumMod val="60000"/>
                  <a:lumOff val="40000"/>
                  <a:alpha val="37000"/>
                </a:schemeClr>
              </a:solidFill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64" name="手繪多邊形 63"/>
              <p:cNvSpPr/>
              <p:nvPr/>
            </p:nvSpPr>
            <p:spPr>
              <a:xfrm rot="5400000">
                <a:off x="6254354" y="1414026"/>
                <a:ext cx="122302" cy="1125386"/>
              </a:xfrm>
              <a:custGeom>
                <a:avLst/>
                <a:gdLst>
                  <a:gd name="connsiteX0" fmla="*/ 0 w 70701"/>
                  <a:gd name="connsiteY0" fmla="*/ 1094101 h 1111574"/>
                  <a:gd name="connsiteX1" fmla="*/ 0 w 70701"/>
                  <a:gd name="connsiteY1" fmla="*/ 17473 h 1111574"/>
                  <a:gd name="connsiteX2" fmla="*/ 16994 w 70701"/>
                  <a:gd name="connsiteY2" fmla="*/ 0 h 1111574"/>
                  <a:gd name="connsiteX3" fmla="*/ 70701 w 70701"/>
                  <a:gd name="connsiteY3" fmla="*/ 0 h 1111574"/>
                  <a:gd name="connsiteX4" fmla="*/ 70701 w 70701"/>
                  <a:gd name="connsiteY4" fmla="*/ 1111574 h 1111574"/>
                  <a:gd name="connsiteX5" fmla="*/ 16994 w 70701"/>
                  <a:gd name="connsiteY5" fmla="*/ 1111574 h 1111574"/>
                  <a:gd name="connsiteX6" fmla="*/ 0 w 70701"/>
                  <a:gd name="connsiteY6" fmla="*/ 1094101 h 1111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701" h="1111574">
                    <a:moveTo>
                      <a:pt x="0" y="1094101"/>
                    </a:moveTo>
                    <a:lnTo>
                      <a:pt x="0" y="17473"/>
                    </a:lnTo>
                    <a:cubicBezTo>
                      <a:pt x="0" y="7822"/>
                      <a:pt x="7608" y="0"/>
                      <a:pt x="16994" y="0"/>
                    </a:cubicBezTo>
                    <a:lnTo>
                      <a:pt x="70701" y="0"/>
                    </a:lnTo>
                    <a:lnTo>
                      <a:pt x="70701" y="1111574"/>
                    </a:lnTo>
                    <a:lnTo>
                      <a:pt x="16994" y="1111574"/>
                    </a:lnTo>
                    <a:cubicBezTo>
                      <a:pt x="7608" y="1111574"/>
                      <a:pt x="0" y="1103751"/>
                      <a:pt x="0" y="109410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44000"/>
                </a:schemeClr>
              </a:solidFill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grpSp>
            <p:nvGrpSpPr>
              <p:cNvPr id="7368" name="群組 64"/>
              <p:cNvGrpSpPr>
                <a:grpSpLocks/>
              </p:cNvGrpSpPr>
              <p:nvPr/>
            </p:nvGrpSpPr>
            <p:grpSpPr bwMode="auto">
              <a:xfrm>
                <a:off x="5734927" y="5517231"/>
                <a:ext cx="1165186" cy="252291"/>
                <a:chOff x="4138042" y="5373216"/>
                <a:chExt cx="1296144" cy="252291"/>
              </a:xfrm>
            </p:grpSpPr>
            <p:sp>
              <p:nvSpPr>
                <p:cNvPr id="173" name="圓角矩形 172"/>
                <p:cNvSpPr>
                  <a:spLocks/>
                </p:cNvSpPr>
                <p:nvPr/>
              </p:nvSpPr>
              <p:spPr>
                <a:xfrm>
                  <a:off x="4138042" y="5373216"/>
                  <a:ext cx="1296144" cy="239417"/>
                </a:xfrm>
                <a:prstGeom prst="roundRect">
                  <a:avLst>
                    <a:gd name="adj" fmla="val 0"/>
                  </a:avLst>
                </a:prstGeom>
                <a:noFill/>
                <a:ln w="38100" cap="flat">
                  <a:solidFill>
                    <a:schemeClr val="accent6">
                      <a:lumMod val="75000"/>
                      <a:alpha val="29000"/>
                    </a:schemeClr>
                  </a:solidFill>
                  <a:round/>
                </a:ln>
                <a:effectLst>
                  <a:glow>
                    <a:schemeClr val="accent1">
                      <a:alpha val="40000"/>
                    </a:schemeClr>
                  </a:glow>
                  <a:reflection stA="45000" endPos="0" dist="50800" dir="5400000" sy="-100000" algn="bl" rotWithShape="0"/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軟正黑體" panose="020B0604030504040204" pitchFamily="34" charset="-120"/>
                    <a:cs typeface="+mn-cs"/>
                  </a:endParaRPr>
                </a:p>
              </p:txBody>
            </p:sp>
            <p:cxnSp>
              <p:nvCxnSpPr>
                <p:cNvPr id="174" name="直線接點 173"/>
                <p:cNvCxnSpPr/>
                <p:nvPr/>
              </p:nvCxnSpPr>
              <p:spPr>
                <a:xfrm>
                  <a:off x="4786021" y="5375087"/>
                  <a:ext cx="0" cy="235868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線接點 174"/>
                <p:cNvCxnSpPr/>
                <p:nvPr/>
              </p:nvCxnSpPr>
              <p:spPr>
                <a:xfrm>
                  <a:off x="4570923" y="5375087"/>
                  <a:ext cx="0" cy="235868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線接點 175"/>
                <p:cNvCxnSpPr/>
                <p:nvPr/>
              </p:nvCxnSpPr>
              <p:spPr>
                <a:xfrm>
                  <a:off x="4355825" y="5375087"/>
                  <a:ext cx="0" cy="235868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線接點 176"/>
                <p:cNvCxnSpPr/>
                <p:nvPr/>
              </p:nvCxnSpPr>
              <p:spPr>
                <a:xfrm>
                  <a:off x="5220519" y="5388192"/>
                  <a:ext cx="0" cy="235868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線接點 177"/>
                <p:cNvCxnSpPr/>
                <p:nvPr/>
              </p:nvCxnSpPr>
              <p:spPr>
                <a:xfrm>
                  <a:off x="5001118" y="5375087"/>
                  <a:ext cx="0" cy="235868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直線接點 178"/>
                <p:cNvCxnSpPr/>
                <p:nvPr/>
              </p:nvCxnSpPr>
              <p:spPr>
                <a:xfrm>
                  <a:off x="4222466" y="5375087"/>
                  <a:ext cx="0" cy="235868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線接點 179"/>
                <p:cNvCxnSpPr/>
                <p:nvPr/>
              </p:nvCxnSpPr>
              <p:spPr>
                <a:xfrm>
                  <a:off x="5353878" y="5388192"/>
                  <a:ext cx="0" cy="235868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69" name="群組 65"/>
              <p:cNvGrpSpPr>
                <a:grpSpLocks/>
              </p:cNvGrpSpPr>
              <p:nvPr/>
            </p:nvGrpSpPr>
            <p:grpSpPr bwMode="auto">
              <a:xfrm>
                <a:off x="5733210" y="2037863"/>
                <a:ext cx="1163469" cy="252291"/>
                <a:chOff x="4138042" y="5373216"/>
                <a:chExt cx="1296144" cy="252291"/>
              </a:xfrm>
            </p:grpSpPr>
            <p:sp>
              <p:nvSpPr>
                <p:cNvPr id="165" name="圓角矩形 164"/>
                <p:cNvSpPr>
                  <a:spLocks/>
                </p:cNvSpPr>
                <p:nvPr/>
              </p:nvSpPr>
              <p:spPr>
                <a:xfrm>
                  <a:off x="4138042" y="5373216"/>
                  <a:ext cx="1296144" cy="239417"/>
                </a:xfrm>
                <a:prstGeom prst="roundRect">
                  <a:avLst>
                    <a:gd name="adj" fmla="val 0"/>
                  </a:avLst>
                </a:prstGeom>
                <a:noFill/>
                <a:ln w="38100" cap="flat">
                  <a:solidFill>
                    <a:schemeClr val="accent6">
                      <a:lumMod val="75000"/>
                      <a:alpha val="29000"/>
                    </a:schemeClr>
                  </a:solidFill>
                  <a:round/>
                </a:ln>
                <a:effectLst>
                  <a:glow>
                    <a:schemeClr val="accent1">
                      <a:alpha val="40000"/>
                    </a:schemeClr>
                  </a:glow>
                  <a:reflection stA="45000" endPos="0" dist="50800" dir="5400000" sy="-100000" algn="bl" rotWithShape="0"/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軟正黑體" panose="020B0604030504040204" pitchFamily="34" charset="-120"/>
                    <a:cs typeface="+mn-cs"/>
                  </a:endParaRPr>
                </a:p>
              </p:txBody>
            </p:sp>
            <p:cxnSp>
              <p:nvCxnSpPr>
                <p:cNvPr id="166" name="直線接點 165"/>
                <p:cNvCxnSpPr/>
                <p:nvPr/>
              </p:nvCxnSpPr>
              <p:spPr>
                <a:xfrm>
                  <a:off x="4784583" y="5373224"/>
                  <a:ext cx="0" cy="227132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線接點 166"/>
                <p:cNvCxnSpPr/>
                <p:nvPr/>
              </p:nvCxnSpPr>
              <p:spPr>
                <a:xfrm>
                  <a:off x="4569168" y="5373224"/>
                  <a:ext cx="0" cy="227132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線接點 167"/>
                <p:cNvCxnSpPr/>
                <p:nvPr/>
              </p:nvCxnSpPr>
              <p:spPr>
                <a:xfrm>
                  <a:off x="4353753" y="5373224"/>
                  <a:ext cx="0" cy="227132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線接點 168"/>
                <p:cNvCxnSpPr/>
                <p:nvPr/>
              </p:nvCxnSpPr>
              <p:spPr>
                <a:xfrm>
                  <a:off x="5211104" y="5386327"/>
                  <a:ext cx="0" cy="227132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直線接點 169"/>
                <p:cNvCxnSpPr/>
                <p:nvPr/>
              </p:nvCxnSpPr>
              <p:spPr>
                <a:xfrm>
                  <a:off x="4999999" y="5373224"/>
                  <a:ext cx="0" cy="227132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線接點 170"/>
                <p:cNvCxnSpPr/>
                <p:nvPr/>
              </p:nvCxnSpPr>
              <p:spPr>
                <a:xfrm>
                  <a:off x="4211578" y="5373224"/>
                  <a:ext cx="0" cy="227132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線接點 171"/>
                <p:cNvCxnSpPr/>
                <p:nvPr/>
              </p:nvCxnSpPr>
              <p:spPr>
                <a:xfrm>
                  <a:off x="5353279" y="5386327"/>
                  <a:ext cx="0" cy="227132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70" name="群組 66"/>
              <p:cNvGrpSpPr>
                <a:grpSpLocks/>
              </p:cNvGrpSpPr>
              <p:nvPr/>
            </p:nvGrpSpPr>
            <p:grpSpPr bwMode="auto">
              <a:xfrm>
                <a:off x="5731493" y="4797151"/>
                <a:ext cx="1168620" cy="723774"/>
                <a:chOff x="4134222" y="4653136"/>
                <a:chExt cx="1299964" cy="723774"/>
              </a:xfrm>
            </p:grpSpPr>
            <p:grpSp>
              <p:nvGrpSpPr>
                <p:cNvPr id="7444" name="群組 144"/>
                <p:cNvGrpSpPr>
                  <a:grpSpLocks/>
                </p:cNvGrpSpPr>
                <p:nvPr/>
              </p:nvGrpSpPr>
              <p:grpSpPr bwMode="auto">
                <a:xfrm>
                  <a:off x="4134222" y="5013176"/>
                  <a:ext cx="1299964" cy="363734"/>
                  <a:chOff x="4134222" y="5013176"/>
                  <a:chExt cx="1299964" cy="363734"/>
                </a:xfrm>
              </p:grpSpPr>
              <p:sp>
                <p:nvSpPr>
                  <p:cNvPr id="156" name="圓角矩形 155"/>
                  <p:cNvSpPr>
                    <a:spLocks/>
                  </p:cNvSpPr>
                  <p:nvPr/>
                </p:nvSpPr>
                <p:spPr>
                  <a:xfrm>
                    <a:off x="4138042" y="5013176"/>
                    <a:ext cx="1296144" cy="355041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8100" cap="flat">
                    <a:solidFill>
                      <a:schemeClr val="accent6">
                        <a:lumMod val="75000"/>
                        <a:alpha val="29000"/>
                      </a:schemeClr>
                    </a:solidFill>
                    <a:round/>
                  </a:ln>
                  <a:effectLst>
                    <a:glow>
                      <a:schemeClr val="accent1">
                        <a:alpha val="40000"/>
                      </a:schemeClr>
                    </a:glow>
                    <a:reflection stA="45000" endPos="0" dist="50800" dir="5400000" sy="-100000" algn="bl" rotWithShape="0"/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軟正黑體" panose="020B0604030504040204" pitchFamily="34" charset="-120"/>
                      <a:cs typeface="+mn-cs"/>
                    </a:endParaRPr>
                  </a:p>
                </p:txBody>
              </p:sp>
              <p:cxnSp>
                <p:nvCxnSpPr>
                  <p:cNvPr id="157" name="直線接點 156"/>
                  <p:cNvCxnSpPr/>
                  <p:nvPr/>
                </p:nvCxnSpPr>
                <p:spPr>
                  <a:xfrm flipH="1">
                    <a:off x="4145032" y="5021287"/>
                    <a:ext cx="64528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直線接點 157"/>
                  <p:cNvCxnSpPr/>
                  <p:nvPr/>
                </p:nvCxnSpPr>
                <p:spPr>
                  <a:xfrm flipH="1">
                    <a:off x="5349580" y="5021287"/>
                    <a:ext cx="73132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直線接點 158"/>
                  <p:cNvCxnSpPr/>
                  <p:nvPr/>
                </p:nvCxnSpPr>
                <p:spPr>
                  <a:xfrm flipH="1">
                    <a:off x="4222467" y="5021287"/>
                    <a:ext cx="73132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直線接點 159"/>
                  <p:cNvCxnSpPr/>
                  <p:nvPr/>
                </p:nvCxnSpPr>
                <p:spPr>
                  <a:xfrm flipH="1">
                    <a:off x="4360130" y="5021287"/>
                    <a:ext cx="73132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直線接點 160"/>
                  <p:cNvCxnSpPr/>
                  <p:nvPr/>
                </p:nvCxnSpPr>
                <p:spPr>
                  <a:xfrm flipH="1">
                    <a:off x="4562320" y="5021287"/>
                    <a:ext cx="73135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直線接點 161"/>
                  <p:cNvCxnSpPr/>
                  <p:nvPr/>
                </p:nvCxnSpPr>
                <p:spPr>
                  <a:xfrm flipH="1">
                    <a:off x="4777418" y="5021287"/>
                    <a:ext cx="68831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直線接點 162"/>
                  <p:cNvCxnSpPr/>
                  <p:nvPr/>
                </p:nvCxnSpPr>
                <p:spPr>
                  <a:xfrm flipH="1">
                    <a:off x="5001120" y="5021287"/>
                    <a:ext cx="73135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直線接點 163"/>
                  <p:cNvCxnSpPr/>
                  <p:nvPr/>
                </p:nvCxnSpPr>
                <p:spPr>
                  <a:xfrm flipH="1">
                    <a:off x="5211918" y="5021287"/>
                    <a:ext cx="60227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45" name="群組 145"/>
                <p:cNvGrpSpPr>
                  <a:grpSpLocks/>
                </p:cNvGrpSpPr>
                <p:nvPr/>
              </p:nvGrpSpPr>
              <p:grpSpPr bwMode="auto">
                <a:xfrm flipH="1">
                  <a:off x="4134222" y="4653136"/>
                  <a:ext cx="1299964" cy="363734"/>
                  <a:chOff x="4134222" y="5013176"/>
                  <a:chExt cx="1299964" cy="363734"/>
                </a:xfrm>
              </p:grpSpPr>
              <p:sp>
                <p:nvSpPr>
                  <p:cNvPr id="147" name="圓角矩形 146"/>
                  <p:cNvSpPr>
                    <a:spLocks/>
                  </p:cNvSpPr>
                  <p:nvPr/>
                </p:nvSpPr>
                <p:spPr>
                  <a:xfrm>
                    <a:off x="4138042" y="5013176"/>
                    <a:ext cx="1296144" cy="355041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8100" cap="flat">
                    <a:solidFill>
                      <a:schemeClr val="accent6">
                        <a:lumMod val="75000"/>
                        <a:alpha val="29000"/>
                      </a:schemeClr>
                    </a:solidFill>
                    <a:round/>
                  </a:ln>
                  <a:effectLst>
                    <a:glow>
                      <a:schemeClr val="accent1">
                        <a:alpha val="40000"/>
                      </a:schemeClr>
                    </a:glow>
                    <a:reflection stA="45000" endPos="0" dist="50800" dir="5400000" sy="-100000" algn="bl" rotWithShape="0"/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軟正黑體" panose="020B0604030504040204" pitchFamily="34" charset="-120"/>
                      <a:cs typeface="+mn-cs"/>
                    </a:endParaRPr>
                  </a:p>
                </p:txBody>
              </p:sp>
              <p:cxnSp>
                <p:nvCxnSpPr>
                  <p:cNvPr id="148" name="直線接點 147"/>
                  <p:cNvCxnSpPr/>
                  <p:nvPr/>
                </p:nvCxnSpPr>
                <p:spPr>
                  <a:xfrm flipH="1">
                    <a:off x="4145696" y="5023158"/>
                    <a:ext cx="73132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直線接點 148"/>
                  <p:cNvCxnSpPr/>
                  <p:nvPr/>
                </p:nvCxnSpPr>
                <p:spPr>
                  <a:xfrm flipH="1">
                    <a:off x="5358848" y="5023158"/>
                    <a:ext cx="64528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直線接點 149"/>
                  <p:cNvCxnSpPr/>
                  <p:nvPr/>
                </p:nvCxnSpPr>
                <p:spPr>
                  <a:xfrm flipH="1">
                    <a:off x="4231735" y="5023158"/>
                    <a:ext cx="73132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直線接點 150"/>
                  <p:cNvCxnSpPr/>
                  <p:nvPr/>
                </p:nvCxnSpPr>
                <p:spPr>
                  <a:xfrm flipH="1">
                    <a:off x="4360794" y="5023158"/>
                    <a:ext cx="73132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直線接點 151"/>
                  <p:cNvCxnSpPr/>
                  <p:nvPr/>
                </p:nvCxnSpPr>
                <p:spPr>
                  <a:xfrm flipH="1">
                    <a:off x="4562984" y="5023158"/>
                    <a:ext cx="73135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直線接點 152"/>
                  <p:cNvCxnSpPr/>
                  <p:nvPr/>
                </p:nvCxnSpPr>
                <p:spPr>
                  <a:xfrm flipH="1">
                    <a:off x="4778082" y="5023158"/>
                    <a:ext cx="68831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直線接點 153"/>
                  <p:cNvCxnSpPr/>
                  <p:nvPr/>
                </p:nvCxnSpPr>
                <p:spPr>
                  <a:xfrm flipH="1">
                    <a:off x="5001784" y="5023158"/>
                    <a:ext cx="73135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直線接點 154"/>
                  <p:cNvCxnSpPr/>
                  <p:nvPr/>
                </p:nvCxnSpPr>
                <p:spPr>
                  <a:xfrm flipH="1">
                    <a:off x="5212582" y="5023158"/>
                    <a:ext cx="68831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371" name="群組 67"/>
              <p:cNvGrpSpPr>
                <a:grpSpLocks/>
              </p:cNvGrpSpPr>
              <p:nvPr/>
            </p:nvGrpSpPr>
            <p:grpSpPr bwMode="auto">
              <a:xfrm>
                <a:off x="5731493" y="4077071"/>
                <a:ext cx="1168620" cy="723774"/>
                <a:chOff x="4134222" y="4653136"/>
                <a:chExt cx="1299964" cy="723774"/>
              </a:xfrm>
            </p:grpSpPr>
            <p:grpSp>
              <p:nvGrpSpPr>
                <p:cNvPr id="7424" name="群組 124"/>
                <p:cNvGrpSpPr>
                  <a:grpSpLocks/>
                </p:cNvGrpSpPr>
                <p:nvPr/>
              </p:nvGrpSpPr>
              <p:grpSpPr bwMode="auto">
                <a:xfrm>
                  <a:off x="4134222" y="5013176"/>
                  <a:ext cx="1299964" cy="363734"/>
                  <a:chOff x="4134222" y="5013176"/>
                  <a:chExt cx="1299964" cy="363734"/>
                </a:xfrm>
              </p:grpSpPr>
              <p:sp>
                <p:nvSpPr>
                  <p:cNvPr id="136" name="圓角矩形 135"/>
                  <p:cNvSpPr>
                    <a:spLocks/>
                  </p:cNvSpPr>
                  <p:nvPr/>
                </p:nvSpPr>
                <p:spPr>
                  <a:xfrm>
                    <a:off x="4138042" y="5013176"/>
                    <a:ext cx="1296144" cy="355041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8100" cap="flat">
                    <a:solidFill>
                      <a:schemeClr val="accent6">
                        <a:lumMod val="75000"/>
                        <a:alpha val="29000"/>
                      </a:schemeClr>
                    </a:solidFill>
                    <a:round/>
                  </a:ln>
                  <a:effectLst>
                    <a:glow>
                      <a:schemeClr val="accent1">
                        <a:alpha val="40000"/>
                      </a:schemeClr>
                    </a:glow>
                    <a:reflection stA="45000" endPos="0" dist="50800" dir="5400000" sy="-100000" algn="bl" rotWithShape="0"/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軟正黑體" panose="020B0604030504040204" pitchFamily="34" charset="-120"/>
                      <a:cs typeface="+mn-cs"/>
                    </a:endParaRPr>
                  </a:p>
                </p:txBody>
              </p:sp>
              <p:cxnSp>
                <p:nvCxnSpPr>
                  <p:cNvPr id="137" name="直線接點 136"/>
                  <p:cNvCxnSpPr/>
                  <p:nvPr/>
                </p:nvCxnSpPr>
                <p:spPr>
                  <a:xfrm flipH="1">
                    <a:off x="4145032" y="5020657"/>
                    <a:ext cx="64528" cy="345068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直線接點 137"/>
                  <p:cNvCxnSpPr/>
                  <p:nvPr/>
                </p:nvCxnSpPr>
                <p:spPr>
                  <a:xfrm flipH="1">
                    <a:off x="5349580" y="5020657"/>
                    <a:ext cx="73132" cy="345068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直線接點 138"/>
                  <p:cNvCxnSpPr/>
                  <p:nvPr/>
                </p:nvCxnSpPr>
                <p:spPr>
                  <a:xfrm flipH="1">
                    <a:off x="4222467" y="5020657"/>
                    <a:ext cx="73132" cy="345068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直線接點 139"/>
                  <p:cNvCxnSpPr/>
                  <p:nvPr/>
                </p:nvCxnSpPr>
                <p:spPr>
                  <a:xfrm flipH="1">
                    <a:off x="4360130" y="5020657"/>
                    <a:ext cx="73132" cy="345068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直線接點 140"/>
                  <p:cNvCxnSpPr/>
                  <p:nvPr/>
                </p:nvCxnSpPr>
                <p:spPr>
                  <a:xfrm flipH="1">
                    <a:off x="4562320" y="5020657"/>
                    <a:ext cx="73135" cy="345068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直線接點 141"/>
                  <p:cNvCxnSpPr/>
                  <p:nvPr/>
                </p:nvCxnSpPr>
                <p:spPr>
                  <a:xfrm flipH="1">
                    <a:off x="4777418" y="5020657"/>
                    <a:ext cx="68831" cy="345068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直線接點 142"/>
                  <p:cNvCxnSpPr/>
                  <p:nvPr/>
                </p:nvCxnSpPr>
                <p:spPr>
                  <a:xfrm flipH="1">
                    <a:off x="5001120" y="5020657"/>
                    <a:ext cx="73135" cy="345068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5211918" y="5020657"/>
                    <a:ext cx="60227" cy="345068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25" name="群組 125"/>
                <p:cNvGrpSpPr>
                  <a:grpSpLocks/>
                </p:cNvGrpSpPr>
                <p:nvPr/>
              </p:nvGrpSpPr>
              <p:grpSpPr bwMode="auto">
                <a:xfrm flipH="1">
                  <a:off x="4134222" y="4653136"/>
                  <a:ext cx="1299964" cy="363734"/>
                  <a:chOff x="4134222" y="5013176"/>
                  <a:chExt cx="1299964" cy="363734"/>
                </a:xfrm>
              </p:grpSpPr>
              <p:sp>
                <p:nvSpPr>
                  <p:cNvPr id="127" name="圓角矩形 126"/>
                  <p:cNvSpPr>
                    <a:spLocks/>
                  </p:cNvSpPr>
                  <p:nvPr/>
                </p:nvSpPr>
                <p:spPr>
                  <a:xfrm>
                    <a:off x="4138042" y="5013176"/>
                    <a:ext cx="1296144" cy="355041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8100" cap="flat">
                    <a:solidFill>
                      <a:schemeClr val="accent6">
                        <a:lumMod val="75000"/>
                        <a:alpha val="29000"/>
                      </a:schemeClr>
                    </a:solidFill>
                    <a:round/>
                  </a:ln>
                  <a:effectLst>
                    <a:glow>
                      <a:schemeClr val="accent1">
                        <a:alpha val="40000"/>
                      </a:schemeClr>
                    </a:glow>
                    <a:reflection stA="45000" endPos="0" dist="50800" dir="5400000" sy="-100000" algn="bl" rotWithShape="0"/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軟正黑體" panose="020B0604030504040204" pitchFamily="34" charset="-120"/>
                      <a:cs typeface="+mn-cs"/>
                    </a:endParaRPr>
                  </a:p>
                </p:txBody>
              </p:sp>
              <p:cxnSp>
                <p:nvCxnSpPr>
                  <p:cNvPr id="128" name="直線接點 127"/>
                  <p:cNvCxnSpPr/>
                  <p:nvPr/>
                </p:nvCxnSpPr>
                <p:spPr>
                  <a:xfrm flipH="1">
                    <a:off x="4145696" y="5022528"/>
                    <a:ext cx="73132" cy="353804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直線接點 128"/>
                  <p:cNvCxnSpPr/>
                  <p:nvPr/>
                </p:nvCxnSpPr>
                <p:spPr>
                  <a:xfrm flipH="1">
                    <a:off x="5358848" y="5022528"/>
                    <a:ext cx="64528" cy="353804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直線接點 129"/>
                  <p:cNvCxnSpPr/>
                  <p:nvPr/>
                </p:nvCxnSpPr>
                <p:spPr>
                  <a:xfrm flipH="1">
                    <a:off x="4231735" y="5022528"/>
                    <a:ext cx="73132" cy="353804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直線接點 130"/>
                  <p:cNvCxnSpPr/>
                  <p:nvPr/>
                </p:nvCxnSpPr>
                <p:spPr>
                  <a:xfrm flipH="1">
                    <a:off x="4360794" y="5022528"/>
                    <a:ext cx="73132" cy="353804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直線接點 131"/>
                  <p:cNvCxnSpPr/>
                  <p:nvPr/>
                </p:nvCxnSpPr>
                <p:spPr>
                  <a:xfrm flipH="1">
                    <a:off x="4562984" y="5022528"/>
                    <a:ext cx="73135" cy="353804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直線接點 132"/>
                  <p:cNvCxnSpPr/>
                  <p:nvPr/>
                </p:nvCxnSpPr>
                <p:spPr>
                  <a:xfrm flipH="1">
                    <a:off x="4778082" y="5022528"/>
                    <a:ext cx="68831" cy="353804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直線接點 133"/>
                  <p:cNvCxnSpPr/>
                  <p:nvPr/>
                </p:nvCxnSpPr>
                <p:spPr>
                  <a:xfrm flipH="1">
                    <a:off x="5001784" y="5022528"/>
                    <a:ext cx="73135" cy="353804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直線接點 134"/>
                  <p:cNvCxnSpPr/>
                  <p:nvPr/>
                </p:nvCxnSpPr>
                <p:spPr>
                  <a:xfrm flipH="1">
                    <a:off x="5212582" y="5022528"/>
                    <a:ext cx="68831" cy="353804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372" name="群組 68"/>
              <p:cNvGrpSpPr>
                <a:grpSpLocks/>
              </p:cNvGrpSpPr>
              <p:nvPr/>
            </p:nvGrpSpPr>
            <p:grpSpPr bwMode="auto">
              <a:xfrm>
                <a:off x="5731493" y="3359491"/>
                <a:ext cx="1168620" cy="723774"/>
                <a:chOff x="4134222" y="4653136"/>
                <a:chExt cx="1299964" cy="723774"/>
              </a:xfrm>
            </p:grpSpPr>
            <p:grpSp>
              <p:nvGrpSpPr>
                <p:cNvPr id="7404" name="群組 104"/>
                <p:cNvGrpSpPr>
                  <a:grpSpLocks/>
                </p:cNvGrpSpPr>
                <p:nvPr/>
              </p:nvGrpSpPr>
              <p:grpSpPr bwMode="auto">
                <a:xfrm>
                  <a:off x="4134222" y="5013176"/>
                  <a:ext cx="1299964" cy="363734"/>
                  <a:chOff x="4134222" y="5013176"/>
                  <a:chExt cx="1299964" cy="363734"/>
                </a:xfrm>
              </p:grpSpPr>
              <p:sp>
                <p:nvSpPr>
                  <p:cNvPr id="116" name="圓角矩形 115"/>
                  <p:cNvSpPr>
                    <a:spLocks/>
                  </p:cNvSpPr>
                  <p:nvPr/>
                </p:nvSpPr>
                <p:spPr>
                  <a:xfrm>
                    <a:off x="4138042" y="5013176"/>
                    <a:ext cx="1296144" cy="355041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8100" cap="flat">
                    <a:solidFill>
                      <a:schemeClr val="accent6">
                        <a:lumMod val="75000"/>
                        <a:alpha val="29000"/>
                      </a:schemeClr>
                    </a:solidFill>
                    <a:round/>
                  </a:ln>
                  <a:effectLst>
                    <a:glow>
                      <a:schemeClr val="accent1">
                        <a:alpha val="40000"/>
                      </a:schemeClr>
                    </a:glow>
                    <a:reflection stA="45000" endPos="0" dist="50800" dir="5400000" sy="-100000" algn="bl" rotWithShape="0"/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軟正黑體" panose="020B0604030504040204" pitchFamily="34" charset="-120"/>
                      <a:cs typeface="+mn-cs"/>
                    </a:endParaRPr>
                  </a:p>
                </p:txBody>
              </p:sp>
              <p:cxnSp>
                <p:nvCxnSpPr>
                  <p:cNvPr id="117" name="直線接點 116"/>
                  <p:cNvCxnSpPr/>
                  <p:nvPr/>
                </p:nvCxnSpPr>
                <p:spPr>
                  <a:xfrm flipH="1">
                    <a:off x="4145032" y="5021898"/>
                    <a:ext cx="64528" cy="353804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線接點 117"/>
                  <p:cNvCxnSpPr/>
                  <p:nvPr/>
                </p:nvCxnSpPr>
                <p:spPr>
                  <a:xfrm flipH="1">
                    <a:off x="5349580" y="5021898"/>
                    <a:ext cx="73132" cy="353804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直線接點 118"/>
                  <p:cNvCxnSpPr/>
                  <p:nvPr/>
                </p:nvCxnSpPr>
                <p:spPr>
                  <a:xfrm flipH="1">
                    <a:off x="4222467" y="5021898"/>
                    <a:ext cx="73132" cy="353804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直線接點 119"/>
                  <p:cNvCxnSpPr/>
                  <p:nvPr/>
                </p:nvCxnSpPr>
                <p:spPr>
                  <a:xfrm flipH="1">
                    <a:off x="4360130" y="5021898"/>
                    <a:ext cx="73132" cy="353804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線接點 120"/>
                  <p:cNvCxnSpPr/>
                  <p:nvPr/>
                </p:nvCxnSpPr>
                <p:spPr>
                  <a:xfrm flipH="1">
                    <a:off x="4562320" y="5021898"/>
                    <a:ext cx="73135" cy="353804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直線接點 121"/>
                  <p:cNvCxnSpPr/>
                  <p:nvPr/>
                </p:nvCxnSpPr>
                <p:spPr>
                  <a:xfrm flipH="1">
                    <a:off x="4777418" y="5021898"/>
                    <a:ext cx="68831" cy="353804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直線接點 122"/>
                  <p:cNvCxnSpPr/>
                  <p:nvPr/>
                </p:nvCxnSpPr>
                <p:spPr>
                  <a:xfrm flipH="1">
                    <a:off x="5001120" y="5021898"/>
                    <a:ext cx="73135" cy="353804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直線接點 123"/>
                  <p:cNvCxnSpPr/>
                  <p:nvPr/>
                </p:nvCxnSpPr>
                <p:spPr>
                  <a:xfrm flipH="1">
                    <a:off x="5211918" y="5021898"/>
                    <a:ext cx="60227" cy="353804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05" name="群組 105"/>
                <p:cNvGrpSpPr>
                  <a:grpSpLocks/>
                </p:cNvGrpSpPr>
                <p:nvPr/>
              </p:nvGrpSpPr>
              <p:grpSpPr bwMode="auto">
                <a:xfrm flipH="1">
                  <a:off x="4134222" y="4653136"/>
                  <a:ext cx="1299964" cy="363734"/>
                  <a:chOff x="4134222" y="5013176"/>
                  <a:chExt cx="1299964" cy="363734"/>
                </a:xfrm>
              </p:grpSpPr>
              <p:sp>
                <p:nvSpPr>
                  <p:cNvPr id="107" name="圓角矩形 106"/>
                  <p:cNvSpPr>
                    <a:spLocks/>
                  </p:cNvSpPr>
                  <p:nvPr/>
                </p:nvSpPr>
                <p:spPr>
                  <a:xfrm>
                    <a:off x="4138042" y="5013176"/>
                    <a:ext cx="1296144" cy="355041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8100" cap="flat">
                    <a:solidFill>
                      <a:schemeClr val="accent6">
                        <a:lumMod val="75000"/>
                        <a:alpha val="29000"/>
                      </a:schemeClr>
                    </a:solidFill>
                    <a:round/>
                  </a:ln>
                  <a:effectLst>
                    <a:glow>
                      <a:schemeClr val="accent1">
                        <a:alpha val="40000"/>
                      </a:schemeClr>
                    </a:glow>
                    <a:reflection stA="45000" endPos="0" dist="50800" dir="5400000" sy="-100000" algn="bl" rotWithShape="0"/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軟正黑體" panose="020B0604030504040204" pitchFamily="34" charset="-120"/>
                      <a:cs typeface="+mn-cs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 flipH="1">
                    <a:off x="4145696" y="5010667"/>
                    <a:ext cx="73132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線接點 108"/>
                  <p:cNvCxnSpPr/>
                  <p:nvPr/>
                </p:nvCxnSpPr>
                <p:spPr>
                  <a:xfrm flipH="1">
                    <a:off x="5358848" y="5010667"/>
                    <a:ext cx="64528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線接點 109"/>
                  <p:cNvCxnSpPr/>
                  <p:nvPr/>
                </p:nvCxnSpPr>
                <p:spPr>
                  <a:xfrm flipH="1">
                    <a:off x="4231735" y="5010667"/>
                    <a:ext cx="73132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線接點 110"/>
                  <p:cNvCxnSpPr/>
                  <p:nvPr/>
                </p:nvCxnSpPr>
                <p:spPr>
                  <a:xfrm flipH="1">
                    <a:off x="4360794" y="5010667"/>
                    <a:ext cx="73132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線接點 111"/>
                  <p:cNvCxnSpPr/>
                  <p:nvPr/>
                </p:nvCxnSpPr>
                <p:spPr>
                  <a:xfrm flipH="1">
                    <a:off x="4562984" y="5010667"/>
                    <a:ext cx="73135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線接點 112"/>
                  <p:cNvCxnSpPr/>
                  <p:nvPr/>
                </p:nvCxnSpPr>
                <p:spPr>
                  <a:xfrm flipH="1">
                    <a:off x="4778082" y="5010667"/>
                    <a:ext cx="68831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線接點 113"/>
                  <p:cNvCxnSpPr/>
                  <p:nvPr/>
                </p:nvCxnSpPr>
                <p:spPr>
                  <a:xfrm flipH="1">
                    <a:off x="5001784" y="5010667"/>
                    <a:ext cx="73135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線接點 114"/>
                  <p:cNvCxnSpPr/>
                  <p:nvPr/>
                </p:nvCxnSpPr>
                <p:spPr>
                  <a:xfrm flipH="1">
                    <a:off x="5212582" y="5010667"/>
                    <a:ext cx="68831" cy="353801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  <a:alpha val="29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373" name="群組 69"/>
              <p:cNvGrpSpPr>
                <a:grpSpLocks/>
              </p:cNvGrpSpPr>
              <p:nvPr/>
            </p:nvGrpSpPr>
            <p:grpSpPr bwMode="auto">
              <a:xfrm>
                <a:off x="5724128" y="2996951"/>
                <a:ext cx="1168620" cy="363734"/>
                <a:chOff x="4134222" y="5013176"/>
                <a:chExt cx="1299964" cy="363734"/>
              </a:xfrm>
            </p:grpSpPr>
            <p:sp>
              <p:nvSpPr>
                <p:cNvPr id="96" name="圓角矩形 95"/>
                <p:cNvSpPr>
                  <a:spLocks/>
                </p:cNvSpPr>
                <p:nvPr/>
              </p:nvSpPr>
              <p:spPr>
                <a:xfrm>
                  <a:off x="4138042" y="5013176"/>
                  <a:ext cx="1296144" cy="355041"/>
                </a:xfrm>
                <a:prstGeom prst="roundRect">
                  <a:avLst>
                    <a:gd name="adj" fmla="val 0"/>
                  </a:avLst>
                </a:prstGeom>
                <a:noFill/>
                <a:ln w="38100" cap="flat">
                  <a:solidFill>
                    <a:schemeClr val="accent6">
                      <a:lumMod val="75000"/>
                      <a:alpha val="29000"/>
                    </a:schemeClr>
                  </a:solidFill>
                  <a:round/>
                </a:ln>
                <a:effectLst>
                  <a:glow>
                    <a:schemeClr val="accent1">
                      <a:alpha val="40000"/>
                    </a:schemeClr>
                  </a:glow>
                  <a:reflection stA="45000" endPos="0" dist="50800" dir="5400000" sy="-100000" algn="bl" rotWithShape="0"/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軟正黑體" panose="020B0604030504040204" pitchFamily="34" charset="-120"/>
                    <a:cs typeface="+mn-cs"/>
                  </a:endParaRPr>
                </a:p>
              </p:txBody>
            </p:sp>
            <p:cxnSp>
              <p:nvCxnSpPr>
                <p:cNvPr id="97" name="直線接點 96"/>
                <p:cNvCxnSpPr/>
                <p:nvPr/>
              </p:nvCxnSpPr>
              <p:spPr>
                <a:xfrm flipH="1">
                  <a:off x="4136016" y="5010669"/>
                  <a:ext cx="73132" cy="3669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線接點 97"/>
                <p:cNvCxnSpPr/>
                <p:nvPr/>
              </p:nvCxnSpPr>
              <p:spPr>
                <a:xfrm flipH="1">
                  <a:off x="5349168" y="5010669"/>
                  <a:ext cx="73132" cy="3669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4222055" y="5010669"/>
                  <a:ext cx="73132" cy="3669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線接點 99"/>
                <p:cNvCxnSpPr/>
                <p:nvPr/>
              </p:nvCxnSpPr>
              <p:spPr>
                <a:xfrm flipH="1">
                  <a:off x="4359718" y="5010669"/>
                  <a:ext cx="73132" cy="3669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線接點 100"/>
                <p:cNvCxnSpPr/>
                <p:nvPr/>
              </p:nvCxnSpPr>
              <p:spPr>
                <a:xfrm flipH="1">
                  <a:off x="4561909" y="5010669"/>
                  <a:ext cx="73135" cy="3669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線接點 101"/>
                <p:cNvCxnSpPr/>
                <p:nvPr/>
              </p:nvCxnSpPr>
              <p:spPr>
                <a:xfrm flipH="1">
                  <a:off x="4777007" y="5010669"/>
                  <a:ext cx="68831" cy="3669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接點 102"/>
                <p:cNvCxnSpPr/>
                <p:nvPr/>
              </p:nvCxnSpPr>
              <p:spPr>
                <a:xfrm flipH="1">
                  <a:off x="5000708" y="5010669"/>
                  <a:ext cx="73135" cy="3669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線接點 103"/>
                <p:cNvCxnSpPr/>
                <p:nvPr/>
              </p:nvCxnSpPr>
              <p:spPr>
                <a:xfrm flipH="1">
                  <a:off x="5202902" y="5010669"/>
                  <a:ext cx="68831" cy="3669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74" name="群組 70"/>
              <p:cNvGrpSpPr>
                <a:grpSpLocks/>
              </p:cNvGrpSpPr>
              <p:nvPr/>
            </p:nvGrpSpPr>
            <p:grpSpPr bwMode="auto">
              <a:xfrm flipH="1">
                <a:off x="5724128" y="2636911"/>
                <a:ext cx="1168620" cy="363734"/>
                <a:chOff x="4134222" y="5013176"/>
                <a:chExt cx="1299964" cy="363734"/>
              </a:xfrm>
            </p:grpSpPr>
            <p:sp>
              <p:nvSpPr>
                <p:cNvPr id="87" name="圓角矩形 86"/>
                <p:cNvSpPr>
                  <a:spLocks/>
                </p:cNvSpPr>
                <p:nvPr/>
              </p:nvSpPr>
              <p:spPr>
                <a:xfrm>
                  <a:off x="4138042" y="5013176"/>
                  <a:ext cx="1296144" cy="355041"/>
                </a:xfrm>
                <a:prstGeom prst="roundRect">
                  <a:avLst>
                    <a:gd name="adj" fmla="val 0"/>
                  </a:avLst>
                </a:prstGeom>
                <a:noFill/>
                <a:ln w="38100" cap="flat">
                  <a:solidFill>
                    <a:schemeClr val="accent6">
                      <a:lumMod val="75000"/>
                      <a:alpha val="29000"/>
                    </a:schemeClr>
                  </a:solidFill>
                  <a:round/>
                </a:ln>
                <a:effectLst>
                  <a:glow>
                    <a:schemeClr val="accent1">
                      <a:alpha val="40000"/>
                    </a:schemeClr>
                  </a:glow>
                  <a:reflection stA="45000" endPos="0" dist="50800" dir="5400000" sy="-100000" algn="bl" rotWithShape="0"/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軟正黑體" panose="020B0604030504040204" pitchFamily="34" charset="-120"/>
                    <a:cs typeface="+mn-cs"/>
                  </a:endParaRPr>
                </a:p>
              </p:txBody>
            </p:sp>
            <p:cxnSp>
              <p:nvCxnSpPr>
                <p:cNvPr id="88" name="直線接點 87"/>
                <p:cNvCxnSpPr/>
                <p:nvPr/>
              </p:nvCxnSpPr>
              <p:spPr>
                <a:xfrm flipH="1">
                  <a:off x="4146108" y="5021276"/>
                  <a:ext cx="73132" cy="353804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線接點 88"/>
                <p:cNvCxnSpPr/>
                <p:nvPr/>
              </p:nvCxnSpPr>
              <p:spPr>
                <a:xfrm flipH="1">
                  <a:off x="5359260" y="5021276"/>
                  <a:ext cx="73132" cy="353804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接點 89"/>
                <p:cNvCxnSpPr/>
                <p:nvPr/>
              </p:nvCxnSpPr>
              <p:spPr>
                <a:xfrm flipH="1">
                  <a:off x="4232147" y="5021276"/>
                  <a:ext cx="73132" cy="353804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線接點 90"/>
                <p:cNvCxnSpPr/>
                <p:nvPr/>
              </p:nvCxnSpPr>
              <p:spPr>
                <a:xfrm flipH="1">
                  <a:off x="4369809" y="5021276"/>
                  <a:ext cx="64528" cy="353804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線接點 91"/>
                <p:cNvCxnSpPr/>
                <p:nvPr/>
              </p:nvCxnSpPr>
              <p:spPr>
                <a:xfrm flipH="1">
                  <a:off x="4563396" y="5021276"/>
                  <a:ext cx="73135" cy="353804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線接點 92"/>
                <p:cNvCxnSpPr/>
                <p:nvPr/>
              </p:nvCxnSpPr>
              <p:spPr>
                <a:xfrm flipH="1">
                  <a:off x="4778494" y="5021276"/>
                  <a:ext cx="68831" cy="353804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接點 93"/>
                <p:cNvCxnSpPr/>
                <p:nvPr/>
              </p:nvCxnSpPr>
              <p:spPr>
                <a:xfrm flipH="1">
                  <a:off x="5002196" y="5021276"/>
                  <a:ext cx="73135" cy="353804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線接點 94"/>
                <p:cNvCxnSpPr/>
                <p:nvPr/>
              </p:nvCxnSpPr>
              <p:spPr>
                <a:xfrm flipH="1">
                  <a:off x="5212993" y="5021276"/>
                  <a:ext cx="68831" cy="353804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75" name="群組 71"/>
              <p:cNvGrpSpPr>
                <a:grpSpLocks/>
              </p:cNvGrpSpPr>
              <p:nvPr/>
            </p:nvGrpSpPr>
            <p:grpSpPr bwMode="auto">
              <a:xfrm>
                <a:off x="5724128" y="2277280"/>
                <a:ext cx="1168620" cy="363734"/>
                <a:chOff x="4134222" y="5013176"/>
                <a:chExt cx="1299964" cy="363734"/>
              </a:xfrm>
            </p:grpSpPr>
            <p:sp>
              <p:nvSpPr>
                <p:cNvPr id="74" name="圓角矩形 73"/>
                <p:cNvSpPr>
                  <a:spLocks/>
                </p:cNvSpPr>
                <p:nvPr/>
              </p:nvSpPr>
              <p:spPr>
                <a:xfrm>
                  <a:off x="4138042" y="5013176"/>
                  <a:ext cx="1296144" cy="355041"/>
                </a:xfrm>
                <a:prstGeom prst="roundRect">
                  <a:avLst>
                    <a:gd name="adj" fmla="val 0"/>
                  </a:avLst>
                </a:prstGeom>
                <a:noFill/>
                <a:ln w="38100" cap="flat">
                  <a:solidFill>
                    <a:schemeClr val="accent6">
                      <a:lumMod val="75000"/>
                      <a:alpha val="29000"/>
                    </a:schemeClr>
                  </a:solidFill>
                  <a:round/>
                </a:ln>
                <a:effectLst>
                  <a:glow>
                    <a:schemeClr val="accent1">
                      <a:alpha val="40000"/>
                    </a:schemeClr>
                  </a:glow>
                  <a:reflection stA="45000" endPos="0" dist="50800" dir="5400000" sy="-100000" algn="bl" rotWithShape="0"/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軟正黑體" panose="020B0604030504040204" pitchFamily="34" charset="-120"/>
                    <a:cs typeface="+mn-cs"/>
                  </a:endParaRPr>
                </a:p>
              </p:txBody>
            </p:sp>
            <p:cxnSp>
              <p:nvCxnSpPr>
                <p:cNvPr id="75" name="直線接點 74"/>
                <p:cNvCxnSpPr/>
                <p:nvPr/>
              </p:nvCxnSpPr>
              <p:spPr>
                <a:xfrm flipH="1">
                  <a:off x="4136016" y="5022737"/>
                  <a:ext cx="73132" cy="353804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線接點 75"/>
                <p:cNvCxnSpPr/>
                <p:nvPr/>
              </p:nvCxnSpPr>
              <p:spPr>
                <a:xfrm flipH="1">
                  <a:off x="5349168" y="5022737"/>
                  <a:ext cx="73132" cy="353804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接點 76"/>
                <p:cNvCxnSpPr/>
                <p:nvPr/>
              </p:nvCxnSpPr>
              <p:spPr>
                <a:xfrm flipH="1">
                  <a:off x="4222055" y="5022737"/>
                  <a:ext cx="73132" cy="353804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接點 77"/>
                <p:cNvCxnSpPr/>
                <p:nvPr/>
              </p:nvCxnSpPr>
              <p:spPr>
                <a:xfrm flipH="1">
                  <a:off x="4359718" y="5022737"/>
                  <a:ext cx="73132" cy="353804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線接點 78"/>
                <p:cNvCxnSpPr/>
                <p:nvPr/>
              </p:nvCxnSpPr>
              <p:spPr>
                <a:xfrm flipH="1">
                  <a:off x="4561909" y="5022737"/>
                  <a:ext cx="73135" cy="353804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線接點 79"/>
                <p:cNvCxnSpPr/>
                <p:nvPr/>
              </p:nvCxnSpPr>
              <p:spPr>
                <a:xfrm flipH="1">
                  <a:off x="4777007" y="5022737"/>
                  <a:ext cx="68831" cy="353804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線接點 81"/>
                <p:cNvCxnSpPr/>
                <p:nvPr/>
              </p:nvCxnSpPr>
              <p:spPr>
                <a:xfrm flipH="1">
                  <a:off x="5000708" y="5022737"/>
                  <a:ext cx="73135" cy="353804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線接點 83"/>
                <p:cNvCxnSpPr/>
                <p:nvPr/>
              </p:nvCxnSpPr>
              <p:spPr>
                <a:xfrm flipH="1">
                  <a:off x="5202902" y="5022737"/>
                  <a:ext cx="68831" cy="353804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手繪多邊形 72"/>
              <p:cNvSpPr/>
              <p:nvPr/>
            </p:nvSpPr>
            <p:spPr>
              <a:xfrm>
                <a:off x="5725741" y="1915569"/>
                <a:ext cx="1175660" cy="3961703"/>
              </a:xfrm>
              <a:custGeom>
                <a:avLst/>
                <a:gdLst>
                  <a:gd name="connsiteX0" fmla="*/ 52411 w 1296144"/>
                  <a:gd name="connsiteY0" fmla="*/ 0 h 4082962"/>
                  <a:gd name="connsiteX1" fmla="*/ 1239913 w 1296144"/>
                  <a:gd name="connsiteY1" fmla="*/ 0 h 4082962"/>
                  <a:gd name="connsiteX2" fmla="*/ 1259185 w 1296144"/>
                  <a:gd name="connsiteY2" fmla="*/ 19272 h 4082962"/>
                  <a:gd name="connsiteX3" fmla="*/ 1259185 w 1296144"/>
                  <a:gd name="connsiteY3" fmla="*/ 96113 h 4082962"/>
                  <a:gd name="connsiteX4" fmla="*/ 1278533 w 1296144"/>
                  <a:gd name="connsiteY4" fmla="*/ 104127 h 4082962"/>
                  <a:gd name="connsiteX5" fmla="*/ 1296144 w 1296144"/>
                  <a:gd name="connsiteY5" fmla="*/ 146644 h 4082962"/>
                  <a:gd name="connsiteX6" fmla="*/ 1296144 w 1296144"/>
                  <a:gd name="connsiteY6" fmla="*/ 4022834 h 4082962"/>
                  <a:gd name="connsiteX7" fmla="*/ 1236016 w 1296144"/>
                  <a:gd name="connsiteY7" fmla="*/ 4082962 h 4082962"/>
                  <a:gd name="connsiteX8" fmla="*/ 60128 w 1296144"/>
                  <a:gd name="connsiteY8" fmla="*/ 4082962 h 4082962"/>
                  <a:gd name="connsiteX9" fmla="*/ 0 w 1296144"/>
                  <a:gd name="connsiteY9" fmla="*/ 4022834 h 4082962"/>
                  <a:gd name="connsiteX10" fmla="*/ 0 w 1296144"/>
                  <a:gd name="connsiteY10" fmla="*/ 146644 h 4082962"/>
                  <a:gd name="connsiteX11" fmla="*/ 17611 w 1296144"/>
                  <a:gd name="connsiteY11" fmla="*/ 104127 h 4082962"/>
                  <a:gd name="connsiteX12" fmla="*/ 33139 w 1296144"/>
                  <a:gd name="connsiteY12" fmla="*/ 97695 h 4082962"/>
                  <a:gd name="connsiteX13" fmla="*/ 33139 w 1296144"/>
                  <a:gd name="connsiteY13" fmla="*/ 19272 h 4082962"/>
                  <a:gd name="connsiteX14" fmla="*/ 52411 w 1296144"/>
                  <a:gd name="connsiteY14" fmla="*/ 0 h 4082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96144" h="4082962">
                    <a:moveTo>
                      <a:pt x="52411" y="0"/>
                    </a:moveTo>
                    <a:lnTo>
                      <a:pt x="1239913" y="0"/>
                    </a:lnTo>
                    <a:cubicBezTo>
                      <a:pt x="1250557" y="0"/>
                      <a:pt x="1259185" y="8628"/>
                      <a:pt x="1259185" y="19272"/>
                    </a:cubicBezTo>
                    <a:lnTo>
                      <a:pt x="1259185" y="96113"/>
                    </a:lnTo>
                    <a:lnTo>
                      <a:pt x="1278533" y="104127"/>
                    </a:lnTo>
                    <a:cubicBezTo>
                      <a:pt x="1289414" y="115008"/>
                      <a:pt x="1296144" y="130040"/>
                      <a:pt x="1296144" y="146644"/>
                    </a:cubicBezTo>
                    <a:lnTo>
                      <a:pt x="1296144" y="4022834"/>
                    </a:lnTo>
                    <a:cubicBezTo>
                      <a:pt x="1296144" y="4056042"/>
                      <a:pt x="1269224" y="4082962"/>
                      <a:pt x="1236016" y="4082962"/>
                    </a:cubicBezTo>
                    <a:lnTo>
                      <a:pt x="60128" y="4082962"/>
                    </a:lnTo>
                    <a:cubicBezTo>
                      <a:pt x="26920" y="4082962"/>
                      <a:pt x="0" y="4056042"/>
                      <a:pt x="0" y="4022834"/>
                    </a:cubicBezTo>
                    <a:lnTo>
                      <a:pt x="0" y="146644"/>
                    </a:lnTo>
                    <a:cubicBezTo>
                      <a:pt x="0" y="130040"/>
                      <a:pt x="6730" y="115008"/>
                      <a:pt x="17611" y="104127"/>
                    </a:cubicBezTo>
                    <a:lnTo>
                      <a:pt x="33139" y="97695"/>
                    </a:lnTo>
                    <a:lnTo>
                      <a:pt x="33139" y="19272"/>
                    </a:lnTo>
                    <a:cubicBezTo>
                      <a:pt x="33139" y="8628"/>
                      <a:pt x="41767" y="0"/>
                      <a:pt x="52411" y="0"/>
                    </a:cubicBezTo>
                    <a:close/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sp>
          <p:nvSpPr>
            <p:cNvPr id="37" name="圓角矩形 9"/>
            <p:cNvSpPr/>
            <p:nvPr/>
          </p:nvSpPr>
          <p:spPr>
            <a:xfrm>
              <a:off x="3017244" y="3416378"/>
              <a:ext cx="190502" cy="1149399"/>
            </a:xfrm>
            <a:custGeom>
              <a:avLst/>
              <a:gdLst>
                <a:gd name="connsiteX0" fmla="*/ 0 w 936104"/>
                <a:gd name="connsiteY0" fmla="*/ 468052 h 3384376"/>
                <a:gd name="connsiteX1" fmla="*/ 468052 w 936104"/>
                <a:gd name="connsiteY1" fmla="*/ 0 h 3384376"/>
                <a:gd name="connsiteX2" fmla="*/ 468052 w 936104"/>
                <a:gd name="connsiteY2" fmla="*/ 0 h 3384376"/>
                <a:gd name="connsiteX3" fmla="*/ 936104 w 936104"/>
                <a:gd name="connsiteY3" fmla="*/ 468052 h 3384376"/>
                <a:gd name="connsiteX4" fmla="*/ 936104 w 936104"/>
                <a:gd name="connsiteY4" fmla="*/ 2916324 h 3384376"/>
                <a:gd name="connsiteX5" fmla="*/ 468052 w 936104"/>
                <a:gd name="connsiteY5" fmla="*/ 3384376 h 3384376"/>
                <a:gd name="connsiteX6" fmla="*/ 468052 w 936104"/>
                <a:gd name="connsiteY6" fmla="*/ 3384376 h 3384376"/>
                <a:gd name="connsiteX7" fmla="*/ 0 w 936104"/>
                <a:gd name="connsiteY7" fmla="*/ 2916324 h 3384376"/>
                <a:gd name="connsiteX8" fmla="*/ 0 w 936104"/>
                <a:gd name="connsiteY8" fmla="*/ 468052 h 3384376"/>
                <a:gd name="connsiteX0" fmla="*/ 0 w 936104"/>
                <a:gd name="connsiteY0" fmla="*/ 468052 h 3384376"/>
                <a:gd name="connsiteX1" fmla="*/ 468052 w 936104"/>
                <a:gd name="connsiteY1" fmla="*/ 0 h 3384376"/>
                <a:gd name="connsiteX2" fmla="*/ 468052 w 936104"/>
                <a:gd name="connsiteY2" fmla="*/ 0 h 3384376"/>
                <a:gd name="connsiteX3" fmla="*/ 936104 w 936104"/>
                <a:gd name="connsiteY3" fmla="*/ 468052 h 3384376"/>
                <a:gd name="connsiteX4" fmla="*/ 936104 w 936104"/>
                <a:gd name="connsiteY4" fmla="*/ 2916324 h 3384376"/>
                <a:gd name="connsiteX5" fmla="*/ 468052 w 936104"/>
                <a:gd name="connsiteY5" fmla="*/ 3384376 h 3384376"/>
                <a:gd name="connsiteX6" fmla="*/ 468052 w 936104"/>
                <a:gd name="connsiteY6" fmla="*/ 3384376 h 3384376"/>
                <a:gd name="connsiteX7" fmla="*/ 0 w 936104"/>
                <a:gd name="connsiteY7" fmla="*/ 2916324 h 3384376"/>
                <a:gd name="connsiteX8" fmla="*/ 0 w 936104"/>
                <a:gd name="connsiteY8" fmla="*/ 468052 h 3384376"/>
                <a:gd name="connsiteX0" fmla="*/ 0 w 936104"/>
                <a:gd name="connsiteY0" fmla="*/ 468137 h 3384461"/>
                <a:gd name="connsiteX1" fmla="*/ 468052 w 936104"/>
                <a:gd name="connsiteY1" fmla="*/ 85 h 3384461"/>
                <a:gd name="connsiteX2" fmla="*/ 468052 w 936104"/>
                <a:gd name="connsiteY2" fmla="*/ 85 h 3384461"/>
                <a:gd name="connsiteX3" fmla="*/ 936104 w 936104"/>
                <a:gd name="connsiteY3" fmla="*/ 468137 h 3384461"/>
                <a:gd name="connsiteX4" fmla="*/ 936104 w 936104"/>
                <a:gd name="connsiteY4" fmla="*/ 2916409 h 3384461"/>
                <a:gd name="connsiteX5" fmla="*/ 468052 w 936104"/>
                <a:gd name="connsiteY5" fmla="*/ 3384461 h 3384461"/>
                <a:gd name="connsiteX6" fmla="*/ 468052 w 936104"/>
                <a:gd name="connsiteY6" fmla="*/ 3384461 h 3384461"/>
                <a:gd name="connsiteX7" fmla="*/ 0 w 936104"/>
                <a:gd name="connsiteY7" fmla="*/ 2916409 h 3384461"/>
                <a:gd name="connsiteX8" fmla="*/ 0 w 936104"/>
                <a:gd name="connsiteY8" fmla="*/ 468137 h 3384461"/>
                <a:gd name="connsiteX0" fmla="*/ 0 w 936104"/>
                <a:gd name="connsiteY0" fmla="*/ 468052 h 3384376"/>
                <a:gd name="connsiteX1" fmla="*/ 468052 w 936104"/>
                <a:gd name="connsiteY1" fmla="*/ 0 h 3384376"/>
                <a:gd name="connsiteX2" fmla="*/ 936104 w 936104"/>
                <a:gd name="connsiteY2" fmla="*/ 468052 h 3384376"/>
                <a:gd name="connsiteX3" fmla="*/ 936104 w 936104"/>
                <a:gd name="connsiteY3" fmla="*/ 2916324 h 3384376"/>
                <a:gd name="connsiteX4" fmla="*/ 468052 w 936104"/>
                <a:gd name="connsiteY4" fmla="*/ 3384376 h 3384376"/>
                <a:gd name="connsiteX5" fmla="*/ 468052 w 936104"/>
                <a:gd name="connsiteY5" fmla="*/ 3384376 h 3384376"/>
                <a:gd name="connsiteX6" fmla="*/ 0 w 936104"/>
                <a:gd name="connsiteY6" fmla="*/ 2916324 h 3384376"/>
                <a:gd name="connsiteX7" fmla="*/ 0 w 936104"/>
                <a:gd name="connsiteY7" fmla="*/ 468052 h 3384376"/>
                <a:gd name="connsiteX0" fmla="*/ 0 w 936104"/>
                <a:gd name="connsiteY0" fmla="*/ 306034 h 3222358"/>
                <a:gd name="connsiteX1" fmla="*/ 936104 w 936104"/>
                <a:gd name="connsiteY1" fmla="*/ 306034 h 3222358"/>
                <a:gd name="connsiteX2" fmla="*/ 936104 w 936104"/>
                <a:gd name="connsiteY2" fmla="*/ 2754306 h 3222358"/>
                <a:gd name="connsiteX3" fmla="*/ 468052 w 936104"/>
                <a:gd name="connsiteY3" fmla="*/ 3222358 h 3222358"/>
                <a:gd name="connsiteX4" fmla="*/ 468052 w 936104"/>
                <a:gd name="connsiteY4" fmla="*/ 3222358 h 3222358"/>
                <a:gd name="connsiteX5" fmla="*/ 0 w 936104"/>
                <a:gd name="connsiteY5" fmla="*/ 2754306 h 3222358"/>
                <a:gd name="connsiteX6" fmla="*/ 0 w 936104"/>
                <a:gd name="connsiteY6" fmla="*/ 306034 h 3222358"/>
                <a:gd name="connsiteX0" fmla="*/ 0 w 936104"/>
                <a:gd name="connsiteY0" fmla="*/ 316929 h 3233253"/>
                <a:gd name="connsiteX1" fmla="*/ 936104 w 936104"/>
                <a:gd name="connsiteY1" fmla="*/ 316929 h 3233253"/>
                <a:gd name="connsiteX2" fmla="*/ 936104 w 936104"/>
                <a:gd name="connsiteY2" fmla="*/ 2765201 h 3233253"/>
                <a:gd name="connsiteX3" fmla="*/ 468052 w 936104"/>
                <a:gd name="connsiteY3" fmla="*/ 3233253 h 3233253"/>
                <a:gd name="connsiteX4" fmla="*/ 468052 w 936104"/>
                <a:gd name="connsiteY4" fmla="*/ 3233253 h 3233253"/>
                <a:gd name="connsiteX5" fmla="*/ 0 w 936104"/>
                <a:gd name="connsiteY5" fmla="*/ 2765201 h 3233253"/>
                <a:gd name="connsiteX6" fmla="*/ 0 w 936104"/>
                <a:gd name="connsiteY6" fmla="*/ 316929 h 3233253"/>
                <a:gd name="connsiteX0" fmla="*/ 0 w 936104"/>
                <a:gd name="connsiteY0" fmla="*/ 327641 h 3243965"/>
                <a:gd name="connsiteX1" fmla="*/ 936104 w 936104"/>
                <a:gd name="connsiteY1" fmla="*/ 327641 h 3243965"/>
                <a:gd name="connsiteX2" fmla="*/ 936104 w 936104"/>
                <a:gd name="connsiteY2" fmla="*/ 2775913 h 3243965"/>
                <a:gd name="connsiteX3" fmla="*/ 468052 w 936104"/>
                <a:gd name="connsiteY3" fmla="*/ 3243965 h 3243965"/>
                <a:gd name="connsiteX4" fmla="*/ 468052 w 936104"/>
                <a:gd name="connsiteY4" fmla="*/ 3243965 h 3243965"/>
                <a:gd name="connsiteX5" fmla="*/ 0 w 936104"/>
                <a:gd name="connsiteY5" fmla="*/ 2775913 h 3243965"/>
                <a:gd name="connsiteX6" fmla="*/ 0 w 936104"/>
                <a:gd name="connsiteY6" fmla="*/ 327641 h 3243965"/>
                <a:gd name="connsiteX0" fmla="*/ 0 w 936104"/>
                <a:gd name="connsiteY0" fmla="*/ 194158 h 3110482"/>
                <a:gd name="connsiteX1" fmla="*/ 936104 w 936104"/>
                <a:gd name="connsiteY1" fmla="*/ 194158 h 3110482"/>
                <a:gd name="connsiteX2" fmla="*/ 936104 w 936104"/>
                <a:gd name="connsiteY2" fmla="*/ 2642430 h 3110482"/>
                <a:gd name="connsiteX3" fmla="*/ 468052 w 936104"/>
                <a:gd name="connsiteY3" fmla="*/ 3110482 h 3110482"/>
                <a:gd name="connsiteX4" fmla="*/ 468052 w 936104"/>
                <a:gd name="connsiteY4" fmla="*/ 3110482 h 3110482"/>
                <a:gd name="connsiteX5" fmla="*/ 0 w 936104"/>
                <a:gd name="connsiteY5" fmla="*/ 2642430 h 3110482"/>
                <a:gd name="connsiteX6" fmla="*/ 0 w 936104"/>
                <a:gd name="connsiteY6" fmla="*/ 194158 h 3110482"/>
                <a:gd name="connsiteX0" fmla="*/ 0 w 936104"/>
                <a:gd name="connsiteY0" fmla="*/ 0 h 2916324"/>
                <a:gd name="connsiteX1" fmla="*/ 936104 w 936104"/>
                <a:gd name="connsiteY1" fmla="*/ 0 h 2916324"/>
                <a:gd name="connsiteX2" fmla="*/ 936104 w 936104"/>
                <a:gd name="connsiteY2" fmla="*/ 2448272 h 2916324"/>
                <a:gd name="connsiteX3" fmla="*/ 468052 w 936104"/>
                <a:gd name="connsiteY3" fmla="*/ 2916324 h 2916324"/>
                <a:gd name="connsiteX4" fmla="*/ 468052 w 936104"/>
                <a:gd name="connsiteY4" fmla="*/ 2916324 h 2916324"/>
                <a:gd name="connsiteX5" fmla="*/ 0 w 936104"/>
                <a:gd name="connsiteY5" fmla="*/ 2448272 h 2916324"/>
                <a:gd name="connsiteX6" fmla="*/ 0 w 936104"/>
                <a:gd name="connsiteY6" fmla="*/ 0 h 2916324"/>
                <a:gd name="connsiteX0" fmla="*/ 0 w 936104"/>
                <a:gd name="connsiteY0" fmla="*/ 0 h 2916324"/>
                <a:gd name="connsiteX1" fmla="*/ 936104 w 936104"/>
                <a:gd name="connsiteY1" fmla="*/ 0 h 2916324"/>
                <a:gd name="connsiteX2" fmla="*/ 936104 w 936104"/>
                <a:gd name="connsiteY2" fmla="*/ 2448272 h 2916324"/>
                <a:gd name="connsiteX3" fmla="*/ 468052 w 936104"/>
                <a:gd name="connsiteY3" fmla="*/ 2916324 h 2916324"/>
                <a:gd name="connsiteX4" fmla="*/ 0 w 936104"/>
                <a:gd name="connsiteY4" fmla="*/ 2448272 h 2916324"/>
                <a:gd name="connsiteX5" fmla="*/ 0 w 936104"/>
                <a:gd name="connsiteY5" fmla="*/ 0 h 2916324"/>
                <a:gd name="connsiteX0" fmla="*/ 0 w 936104"/>
                <a:gd name="connsiteY0" fmla="*/ 0 h 2754305"/>
                <a:gd name="connsiteX1" fmla="*/ 936104 w 936104"/>
                <a:gd name="connsiteY1" fmla="*/ 0 h 2754305"/>
                <a:gd name="connsiteX2" fmla="*/ 936104 w 936104"/>
                <a:gd name="connsiteY2" fmla="*/ 2448272 h 2754305"/>
                <a:gd name="connsiteX3" fmla="*/ 0 w 936104"/>
                <a:gd name="connsiteY3" fmla="*/ 2448272 h 2754305"/>
                <a:gd name="connsiteX4" fmla="*/ 0 w 936104"/>
                <a:gd name="connsiteY4" fmla="*/ 0 h 2754305"/>
                <a:gd name="connsiteX0" fmla="*/ 0 w 936104"/>
                <a:gd name="connsiteY0" fmla="*/ 0 h 2675523"/>
                <a:gd name="connsiteX1" fmla="*/ 936104 w 936104"/>
                <a:gd name="connsiteY1" fmla="*/ 0 h 2675523"/>
                <a:gd name="connsiteX2" fmla="*/ 936104 w 936104"/>
                <a:gd name="connsiteY2" fmla="*/ 2448272 h 2675523"/>
                <a:gd name="connsiteX3" fmla="*/ 0 w 936104"/>
                <a:gd name="connsiteY3" fmla="*/ 2448272 h 2675523"/>
                <a:gd name="connsiteX4" fmla="*/ 0 w 936104"/>
                <a:gd name="connsiteY4" fmla="*/ 0 h 2675523"/>
                <a:gd name="connsiteX0" fmla="*/ 0 w 936104"/>
                <a:gd name="connsiteY0" fmla="*/ 0 h 2614400"/>
                <a:gd name="connsiteX1" fmla="*/ 936104 w 936104"/>
                <a:gd name="connsiteY1" fmla="*/ 0 h 2614400"/>
                <a:gd name="connsiteX2" fmla="*/ 936104 w 936104"/>
                <a:gd name="connsiteY2" fmla="*/ 2448272 h 2614400"/>
                <a:gd name="connsiteX3" fmla="*/ 0 w 936104"/>
                <a:gd name="connsiteY3" fmla="*/ 2448272 h 2614400"/>
                <a:gd name="connsiteX4" fmla="*/ 0 w 936104"/>
                <a:gd name="connsiteY4" fmla="*/ 0 h 2614400"/>
                <a:gd name="connsiteX0" fmla="*/ 0 w 936104"/>
                <a:gd name="connsiteY0" fmla="*/ 0 h 2614400"/>
                <a:gd name="connsiteX1" fmla="*/ 936104 w 936104"/>
                <a:gd name="connsiteY1" fmla="*/ 0 h 2614400"/>
                <a:gd name="connsiteX2" fmla="*/ 936104 w 936104"/>
                <a:gd name="connsiteY2" fmla="*/ 2448272 h 2614400"/>
                <a:gd name="connsiteX3" fmla="*/ 0 w 936104"/>
                <a:gd name="connsiteY3" fmla="*/ 2448272 h 2614400"/>
                <a:gd name="connsiteX4" fmla="*/ 0 w 936104"/>
                <a:gd name="connsiteY4" fmla="*/ 0 h 2614400"/>
                <a:gd name="connsiteX0" fmla="*/ 0 w 936104"/>
                <a:gd name="connsiteY0" fmla="*/ 0 h 2620471"/>
                <a:gd name="connsiteX1" fmla="*/ 936104 w 936104"/>
                <a:gd name="connsiteY1" fmla="*/ 0 h 2620471"/>
                <a:gd name="connsiteX2" fmla="*/ 936104 w 936104"/>
                <a:gd name="connsiteY2" fmla="*/ 2458752 h 2620471"/>
                <a:gd name="connsiteX3" fmla="*/ 0 w 936104"/>
                <a:gd name="connsiteY3" fmla="*/ 2448272 h 2620471"/>
                <a:gd name="connsiteX4" fmla="*/ 0 w 936104"/>
                <a:gd name="connsiteY4" fmla="*/ 0 h 2620471"/>
                <a:gd name="connsiteX0" fmla="*/ 0 w 936104"/>
                <a:gd name="connsiteY0" fmla="*/ 0 h 2620471"/>
                <a:gd name="connsiteX1" fmla="*/ 936104 w 936104"/>
                <a:gd name="connsiteY1" fmla="*/ 0 h 2620471"/>
                <a:gd name="connsiteX2" fmla="*/ 936104 w 936104"/>
                <a:gd name="connsiteY2" fmla="*/ 2458752 h 2620471"/>
                <a:gd name="connsiteX3" fmla="*/ 0 w 936104"/>
                <a:gd name="connsiteY3" fmla="*/ 2448272 h 2620471"/>
                <a:gd name="connsiteX4" fmla="*/ 0 w 936104"/>
                <a:gd name="connsiteY4" fmla="*/ 0 h 2620471"/>
                <a:gd name="connsiteX0" fmla="*/ 936104 w 1173848"/>
                <a:gd name="connsiteY0" fmla="*/ 0 h 2620471"/>
                <a:gd name="connsiteX1" fmla="*/ 936104 w 1173848"/>
                <a:gd name="connsiteY1" fmla="*/ 2458752 h 2620471"/>
                <a:gd name="connsiteX2" fmla="*/ 0 w 1173848"/>
                <a:gd name="connsiteY2" fmla="*/ 2448272 h 2620471"/>
                <a:gd name="connsiteX3" fmla="*/ 0 w 1173848"/>
                <a:gd name="connsiteY3" fmla="*/ 0 h 2620471"/>
                <a:gd name="connsiteX4" fmla="*/ 1173848 w 1173848"/>
                <a:gd name="connsiteY4" fmla="*/ 90251 h 2620471"/>
                <a:gd name="connsiteX0" fmla="*/ 1297686 w 1297686"/>
                <a:gd name="connsiteY0" fmla="*/ 241922 h 2862393"/>
                <a:gd name="connsiteX1" fmla="*/ 1297686 w 1297686"/>
                <a:gd name="connsiteY1" fmla="*/ 2700674 h 2862393"/>
                <a:gd name="connsiteX2" fmla="*/ 361582 w 1297686"/>
                <a:gd name="connsiteY2" fmla="*/ 2690194 h 2862393"/>
                <a:gd name="connsiteX3" fmla="*/ 361582 w 1297686"/>
                <a:gd name="connsiteY3" fmla="*/ 241922 h 2862393"/>
                <a:gd name="connsiteX4" fmla="*/ 0 w 1297686"/>
                <a:gd name="connsiteY4" fmla="*/ 0 h 2862393"/>
                <a:gd name="connsiteX0" fmla="*/ 936104 w 936104"/>
                <a:gd name="connsiteY0" fmla="*/ 0 h 2620471"/>
                <a:gd name="connsiteX1" fmla="*/ 936104 w 936104"/>
                <a:gd name="connsiteY1" fmla="*/ 2458752 h 2620471"/>
                <a:gd name="connsiteX2" fmla="*/ 0 w 936104"/>
                <a:gd name="connsiteY2" fmla="*/ 2448272 h 2620471"/>
                <a:gd name="connsiteX3" fmla="*/ 0 w 936104"/>
                <a:gd name="connsiteY3" fmla="*/ 0 h 2620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6104" h="2620471">
                  <a:moveTo>
                    <a:pt x="936104" y="0"/>
                  </a:moveTo>
                  <a:lnTo>
                    <a:pt x="936104" y="2458752"/>
                  </a:lnTo>
                  <a:cubicBezTo>
                    <a:pt x="676900" y="2721065"/>
                    <a:pt x="94104" y="2624860"/>
                    <a:pt x="0" y="2448272"/>
                  </a:cubicBez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8" name="圓角矩形 9"/>
            <p:cNvSpPr/>
            <p:nvPr/>
          </p:nvSpPr>
          <p:spPr>
            <a:xfrm>
              <a:off x="3028356" y="3419553"/>
              <a:ext cx="168277" cy="1138286"/>
            </a:xfrm>
            <a:custGeom>
              <a:avLst/>
              <a:gdLst>
                <a:gd name="connsiteX0" fmla="*/ 0 w 936104"/>
                <a:gd name="connsiteY0" fmla="*/ 468052 h 3384376"/>
                <a:gd name="connsiteX1" fmla="*/ 468052 w 936104"/>
                <a:gd name="connsiteY1" fmla="*/ 0 h 3384376"/>
                <a:gd name="connsiteX2" fmla="*/ 468052 w 936104"/>
                <a:gd name="connsiteY2" fmla="*/ 0 h 3384376"/>
                <a:gd name="connsiteX3" fmla="*/ 936104 w 936104"/>
                <a:gd name="connsiteY3" fmla="*/ 468052 h 3384376"/>
                <a:gd name="connsiteX4" fmla="*/ 936104 w 936104"/>
                <a:gd name="connsiteY4" fmla="*/ 2916324 h 3384376"/>
                <a:gd name="connsiteX5" fmla="*/ 468052 w 936104"/>
                <a:gd name="connsiteY5" fmla="*/ 3384376 h 3384376"/>
                <a:gd name="connsiteX6" fmla="*/ 468052 w 936104"/>
                <a:gd name="connsiteY6" fmla="*/ 3384376 h 3384376"/>
                <a:gd name="connsiteX7" fmla="*/ 0 w 936104"/>
                <a:gd name="connsiteY7" fmla="*/ 2916324 h 3384376"/>
                <a:gd name="connsiteX8" fmla="*/ 0 w 936104"/>
                <a:gd name="connsiteY8" fmla="*/ 468052 h 3384376"/>
                <a:gd name="connsiteX0" fmla="*/ 0 w 936104"/>
                <a:gd name="connsiteY0" fmla="*/ 468052 h 3384376"/>
                <a:gd name="connsiteX1" fmla="*/ 468052 w 936104"/>
                <a:gd name="connsiteY1" fmla="*/ 0 h 3384376"/>
                <a:gd name="connsiteX2" fmla="*/ 468052 w 936104"/>
                <a:gd name="connsiteY2" fmla="*/ 0 h 3384376"/>
                <a:gd name="connsiteX3" fmla="*/ 936104 w 936104"/>
                <a:gd name="connsiteY3" fmla="*/ 468052 h 3384376"/>
                <a:gd name="connsiteX4" fmla="*/ 936104 w 936104"/>
                <a:gd name="connsiteY4" fmla="*/ 2916324 h 3384376"/>
                <a:gd name="connsiteX5" fmla="*/ 468052 w 936104"/>
                <a:gd name="connsiteY5" fmla="*/ 3384376 h 3384376"/>
                <a:gd name="connsiteX6" fmla="*/ 468052 w 936104"/>
                <a:gd name="connsiteY6" fmla="*/ 3384376 h 3384376"/>
                <a:gd name="connsiteX7" fmla="*/ 0 w 936104"/>
                <a:gd name="connsiteY7" fmla="*/ 2916324 h 3384376"/>
                <a:gd name="connsiteX8" fmla="*/ 0 w 936104"/>
                <a:gd name="connsiteY8" fmla="*/ 468052 h 3384376"/>
                <a:gd name="connsiteX0" fmla="*/ 0 w 936104"/>
                <a:gd name="connsiteY0" fmla="*/ 468137 h 3384461"/>
                <a:gd name="connsiteX1" fmla="*/ 468052 w 936104"/>
                <a:gd name="connsiteY1" fmla="*/ 85 h 3384461"/>
                <a:gd name="connsiteX2" fmla="*/ 468052 w 936104"/>
                <a:gd name="connsiteY2" fmla="*/ 85 h 3384461"/>
                <a:gd name="connsiteX3" fmla="*/ 936104 w 936104"/>
                <a:gd name="connsiteY3" fmla="*/ 468137 h 3384461"/>
                <a:gd name="connsiteX4" fmla="*/ 936104 w 936104"/>
                <a:gd name="connsiteY4" fmla="*/ 2916409 h 3384461"/>
                <a:gd name="connsiteX5" fmla="*/ 468052 w 936104"/>
                <a:gd name="connsiteY5" fmla="*/ 3384461 h 3384461"/>
                <a:gd name="connsiteX6" fmla="*/ 468052 w 936104"/>
                <a:gd name="connsiteY6" fmla="*/ 3384461 h 3384461"/>
                <a:gd name="connsiteX7" fmla="*/ 0 w 936104"/>
                <a:gd name="connsiteY7" fmla="*/ 2916409 h 3384461"/>
                <a:gd name="connsiteX8" fmla="*/ 0 w 936104"/>
                <a:gd name="connsiteY8" fmla="*/ 468137 h 3384461"/>
                <a:gd name="connsiteX0" fmla="*/ 0 w 936104"/>
                <a:gd name="connsiteY0" fmla="*/ 468052 h 3384376"/>
                <a:gd name="connsiteX1" fmla="*/ 468052 w 936104"/>
                <a:gd name="connsiteY1" fmla="*/ 0 h 3384376"/>
                <a:gd name="connsiteX2" fmla="*/ 936104 w 936104"/>
                <a:gd name="connsiteY2" fmla="*/ 468052 h 3384376"/>
                <a:gd name="connsiteX3" fmla="*/ 936104 w 936104"/>
                <a:gd name="connsiteY3" fmla="*/ 2916324 h 3384376"/>
                <a:gd name="connsiteX4" fmla="*/ 468052 w 936104"/>
                <a:gd name="connsiteY4" fmla="*/ 3384376 h 3384376"/>
                <a:gd name="connsiteX5" fmla="*/ 468052 w 936104"/>
                <a:gd name="connsiteY5" fmla="*/ 3384376 h 3384376"/>
                <a:gd name="connsiteX6" fmla="*/ 0 w 936104"/>
                <a:gd name="connsiteY6" fmla="*/ 2916324 h 3384376"/>
                <a:gd name="connsiteX7" fmla="*/ 0 w 936104"/>
                <a:gd name="connsiteY7" fmla="*/ 468052 h 3384376"/>
                <a:gd name="connsiteX0" fmla="*/ 0 w 936104"/>
                <a:gd name="connsiteY0" fmla="*/ 306034 h 3222358"/>
                <a:gd name="connsiteX1" fmla="*/ 936104 w 936104"/>
                <a:gd name="connsiteY1" fmla="*/ 306034 h 3222358"/>
                <a:gd name="connsiteX2" fmla="*/ 936104 w 936104"/>
                <a:gd name="connsiteY2" fmla="*/ 2754306 h 3222358"/>
                <a:gd name="connsiteX3" fmla="*/ 468052 w 936104"/>
                <a:gd name="connsiteY3" fmla="*/ 3222358 h 3222358"/>
                <a:gd name="connsiteX4" fmla="*/ 468052 w 936104"/>
                <a:gd name="connsiteY4" fmla="*/ 3222358 h 3222358"/>
                <a:gd name="connsiteX5" fmla="*/ 0 w 936104"/>
                <a:gd name="connsiteY5" fmla="*/ 2754306 h 3222358"/>
                <a:gd name="connsiteX6" fmla="*/ 0 w 936104"/>
                <a:gd name="connsiteY6" fmla="*/ 306034 h 3222358"/>
                <a:gd name="connsiteX0" fmla="*/ 0 w 936104"/>
                <a:gd name="connsiteY0" fmla="*/ 316929 h 3233253"/>
                <a:gd name="connsiteX1" fmla="*/ 936104 w 936104"/>
                <a:gd name="connsiteY1" fmla="*/ 316929 h 3233253"/>
                <a:gd name="connsiteX2" fmla="*/ 936104 w 936104"/>
                <a:gd name="connsiteY2" fmla="*/ 2765201 h 3233253"/>
                <a:gd name="connsiteX3" fmla="*/ 468052 w 936104"/>
                <a:gd name="connsiteY3" fmla="*/ 3233253 h 3233253"/>
                <a:gd name="connsiteX4" fmla="*/ 468052 w 936104"/>
                <a:gd name="connsiteY4" fmla="*/ 3233253 h 3233253"/>
                <a:gd name="connsiteX5" fmla="*/ 0 w 936104"/>
                <a:gd name="connsiteY5" fmla="*/ 2765201 h 3233253"/>
                <a:gd name="connsiteX6" fmla="*/ 0 w 936104"/>
                <a:gd name="connsiteY6" fmla="*/ 316929 h 3233253"/>
                <a:gd name="connsiteX0" fmla="*/ 0 w 936104"/>
                <a:gd name="connsiteY0" fmla="*/ 327641 h 3243965"/>
                <a:gd name="connsiteX1" fmla="*/ 936104 w 936104"/>
                <a:gd name="connsiteY1" fmla="*/ 327641 h 3243965"/>
                <a:gd name="connsiteX2" fmla="*/ 936104 w 936104"/>
                <a:gd name="connsiteY2" fmla="*/ 2775913 h 3243965"/>
                <a:gd name="connsiteX3" fmla="*/ 468052 w 936104"/>
                <a:gd name="connsiteY3" fmla="*/ 3243965 h 3243965"/>
                <a:gd name="connsiteX4" fmla="*/ 468052 w 936104"/>
                <a:gd name="connsiteY4" fmla="*/ 3243965 h 3243965"/>
                <a:gd name="connsiteX5" fmla="*/ 0 w 936104"/>
                <a:gd name="connsiteY5" fmla="*/ 2775913 h 3243965"/>
                <a:gd name="connsiteX6" fmla="*/ 0 w 936104"/>
                <a:gd name="connsiteY6" fmla="*/ 327641 h 3243965"/>
                <a:gd name="connsiteX0" fmla="*/ 0 w 936104"/>
                <a:gd name="connsiteY0" fmla="*/ 194158 h 3110482"/>
                <a:gd name="connsiteX1" fmla="*/ 936104 w 936104"/>
                <a:gd name="connsiteY1" fmla="*/ 194158 h 3110482"/>
                <a:gd name="connsiteX2" fmla="*/ 936104 w 936104"/>
                <a:gd name="connsiteY2" fmla="*/ 2642430 h 3110482"/>
                <a:gd name="connsiteX3" fmla="*/ 468052 w 936104"/>
                <a:gd name="connsiteY3" fmla="*/ 3110482 h 3110482"/>
                <a:gd name="connsiteX4" fmla="*/ 468052 w 936104"/>
                <a:gd name="connsiteY4" fmla="*/ 3110482 h 3110482"/>
                <a:gd name="connsiteX5" fmla="*/ 0 w 936104"/>
                <a:gd name="connsiteY5" fmla="*/ 2642430 h 3110482"/>
                <a:gd name="connsiteX6" fmla="*/ 0 w 936104"/>
                <a:gd name="connsiteY6" fmla="*/ 194158 h 3110482"/>
                <a:gd name="connsiteX0" fmla="*/ 0 w 936104"/>
                <a:gd name="connsiteY0" fmla="*/ 0 h 2916324"/>
                <a:gd name="connsiteX1" fmla="*/ 936104 w 936104"/>
                <a:gd name="connsiteY1" fmla="*/ 0 h 2916324"/>
                <a:gd name="connsiteX2" fmla="*/ 936104 w 936104"/>
                <a:gd name="connsiteY2" fmla="*/ 2448272 h 2916324"/>
                <a:gd name="connsiteX3" fmla="*/ 468052 w 936104"/>
                <a:gd name="connsiteY3" fmla="*/ 2916324 h 2916324"/>
                <a:gd name="connsiteX4" fmla="*/ 468052 w 936104"/>
                <a:gd name="connsiteY4" fmla="*/ 2916324 h 2916324"/>
                <a:gd name="connsiteX5" fmla="*/ 0 w 936104"/>
                <a:gd name="connsiteY5" fmla="*/ 2448272 h 2916324"/>
                <a:gd name="connsiteX6" fmla="*/ 0 w 936104"/>
                <a:gd name="connsiteY6" fmla="*/ 0 h 2916324"/>
                <a:gd name="connsiteX0" fmla="*/ 0 w 936104"/>
                <a:gd name="connsiteY0" fmla="*/ 0 h 2916324"/>
                <a:gd name="connsiteX1" fmla="*/ 936104 w 936104"/>
                <a:gd name="connsiteY1" fmla="*/ 0 h 2916324"/>
                <a:gd name="connsiteX2" fmla="*/ 936104 w 936104"/>
                <a:gd name="connsiteY2" fmla="*/ 2448272 h 2916324"/>
                <a:gd name="connsiteX3" fmla="*/ 468052 w 936104"/>
                <a:gd name="connsiteY3" fmla="*/ 2916324 h 2916324"/>
                <a:gd name="connsiteX4" fmla="*/ 0 w 936104"/>
                <a:gd name="connsiteY4" fmla="*/ 2448272 h 2916324"/>
                <a:gd name="connsiteX5" fmla="*/ 0 w 936104"/>
                <a:gd name="connsiteY5" fmla="*/ 0 h 2916324"/>
                <a:gd name="connsiteX0" fmla="*/ 0 w 936104"/>
                <a:gd name="connsiteY0" fmla="*/ 0 h 2754305"/>
                <a:gd name="connsiteX1" fmla="*/ 936104 w 936104"/>
                <a:gd name="connsiteY1" fmla="*/ 0 h 2754305"/>
                <a:gd name="connsiteX2" fmla="*/ 936104 w 936104"/>
                <a:gd name="connsiteY2" fmla="*/ 2448272 h 2754305"/>
                <a:gd name="connsiteX3" fmla="*/ 0 w 936104"/>
                <a:gd name="connsiteY3" fmla="*/ 2448272 h 2754305"/>
                <a:gd name="connsiteX4" fmla="*/ 0 w 936104"/>
                <a:gd name="connsiteY4" fmla="*/ 0 h 2754305"/>
                <a:gd name="connsiteX0" fmla="*/ 0 w 936104"/>
                <a:gd name="connsiteY0" fmla="*/ 0 h 2675523"/>
                <a:gd name="connsiteX1" fmla="*/ 936104 w 936104"/>
                <a:gd name="connsiteY1" fmla="*/ 0 h 2675523"/>
                <a:gd name="connsiteX2" fmla="*/ 936104 w 936104"/>
                <a:gd name="connsiteY2" fmla="*/ 2448272 h 2675523"/>
                <a:gd name="connsiteX3" fmla="*/ 0 w 936104"/>
                <a:gd name="connsiteY3" fmla="*/ 2448272 h 2675523"/>
                <a:gd name="connsiteX4" fmla="*/ 0 w 936104"/>
                <a:gd name="connsiteY4" fmla="*/ 0 h 2675523"/>
                <a:gd name="connsiteX0" fmla="*/ 0 w 936104"/>
                <a:gd name="connsiteY0" fmla="*/ 0 h 2614400"/>
                <a:gd name="connsiteX1" fmla="*/ 936104 w 936104"/>
                <a:gd name="connsiteY1" fmla="*/ 0 h 2614400"/>
                <a:gd name="connsiteX2" fmla="*/ 936104 w 936104"/>
                <a:gd name="connsiteY2" fmla="*/ 2448272 h 2614400"/>
                <a:gd name="connsiteX3" fmla="*/ 0 w 936104"/>
                <a:gd name="connsiteY3" fmla="*/ 2448272 h 2614400"/>
                <a:gd name="connsiteX4" fmla="*/ 0 w 936104"/>
                <a:gd name="connsiteY4" fmla="*/ 0 h 2614400"/>
                <a:gd name="connsiteX0" fmla="*/ 0 w 936104"/>
                <a:gd name="connsiteY0" fmla="*/ 0 h 2614400"/>
                <a:gd name="connsiteX1" fmla="*/ 936104 w 936104"/>
                <a:gd name="connsiteY1" fmla="*/ 0 h 2614400"/>
                <a:gd name="connsiteX2" fmla="*/ 936104 w 936104"/>
                <a:gd name="connsiteY2" fmla="*/ 2448272 h 2614400"/>
                <a:gd name="connsiteX3" fmla="*/ 0 w 936104"/>
                <a:gd name="connsiteY3" fmla="*/ 2448272 h 2614400"/>
                <a:gd name="connsiteX4" fmla="*/ 0 w 936104"/>
                <a:gd name="connsiteY4" fmla="*/ 0 h 2614400"/>
                <a:gd name="connsiteX0" fmla="*/ 0 w 936104"/>
                <a:gd name="connsiteY0" fmla="*/ 0 h 2620471"/>
                <a:gd name="connsiteX1" fmla="*/ 936104 w 936104"/>
                <a:gd name="connsiteY1" fmla="*/ 0 h 2620471"/>
                <a:gd name="connsiteX2" fmla="*/ 936104 w 936104"/>
                <a:gd name="connsiteY2" fmla="*/ 2458752 h 2620471"/>
                <a:gd name="connsiteX3" fmla="*/ 0 w 936104"/>
                <a:gd name="connsiteY3" fmla="*/ 2448272 h 2620471"/>
                <a:gd name="connsiteX4" fmla="*/ 0 w 936104"/>
                <a:gd name="connsiteY4" fmla="*/ 0 h 2620471"/>
                <a:gd name="connsiteX0" fmla="*/ 0 w 936104"/>
                <a:gd name="connsiteY0" fmla="*/ 0 h 2642279"/>
                <a:gd name="connsiteX1" fmla="*/ 936104 w 936104"/>
                <a:gd name="connsiteY1" fmla="*/ 0 h 2642279"/>
                <a:gd name="connsiteX2" fmla="*/ 936104 w 936104"/>
                <a:gd name="connsiteY2" fmla="*/ 2458752 h 2642279"/>
                <a:gd name="connsiteX3" fmla="*/ 15065 w 936104"/>
                <a:gd name="connsiteY3" fmla="*/ 2496588 h 2642279"/>
                <a:gd name="connsiteX4" fmla="*/ 0 w 936104"/>
                <a:gd name="connsiteY4" fmla="*/ 0 h 2642279"/>
                <a:gd name="connsiteX0" fmla="*/ 0 w 981305"/>
                <a:gd name="connsiteY0" fmla="*/ 0 h 2657728"/>
                <a:gd name="connsiteX1" fmla="*/ 936104 w 981305"/>
                <a:gd name="connsiteY1" fmla="*/ 0 h 2657728"/>
                <a:gd name="connsiteX2" fmla="*/ 981305 w 981305"/>
                <a:gd name="connsiteY2" fmla="*/ 2487742 h 2657728"/>
                <a:gd name="connsiteX3" fmla="*/ 15065 w 981305"/>
                <a:gd name="connsiteY3" fmla="*/ 2496588 h 2657728"/>
                <a:gd name="connsiteX4" fmla="*/ 0 w 981305"/>
                <a:gd name="connsiteY4" fmla="*/ 0 h 2657728"/>
                <a:gd name="connsiteX0" fmla="*/ 0 w 936104"/>
                <a:gd name="connsiteY0" fmla="*/ 0 h 2655056"/>
                <a:gd name="connsiteX1" fmla="*/ 936104 w 936104"/>
                <a:gd name="connsiteY1" fmla="*/ 0 h 2655056"/>
                <a:gd name="connsiteX2" fmla="*/ 921039 w 936104"/>
                <a:gd name="connsiteY2" fmla="*/ 2482910 h 2655056"/>
                <a:gd name="connsiteX3" fmla="*/ 15065 w 936104"/>
                <a:gd name="connsiteY3" fmla="*/ 2496588 h 2655056"/>
                <a:gd name="connsiteX4" fmla="*/ 0 w 936104"/>
                <a:gd name="connsiteY4" fmla="*/ 0 h 2655056"/>
                <a:gd name="connsiteX0" fmla="*/ 0 w 937553"/>
                <a:gd name="connsiteY0" fmla="*/ 0 h 2655056"/>
                <a:gd name="connsiteX1" fmla="*/ 936104 w 937553"/>
                <a:gd name="connsiteY1" fmla="*/ 0 h 2655056"/>
                <a:gd name="connsiteX2" fmla="*/ 936104 w 937553"/>
                <a:gd name="connsiteY2" fmla="*/ 2482910 h 2655056"/>
                <a:gd name="connsiteX3" fmla="*/ 15065 w 937553"/>
                <a:gd name="connsiteY3" fmla="*/ 2496588 h 2655056"/>
                <a:gd name="connsiteX4" fmla="*/ 0 w 937553"/>
                <a:gd name="connsiteY4" fmla="*/ 0 h 2655056"/>
                <a:gd name="connsiteX0" fmla="*/ 0 w 937553"/>
                <a:gd name="connsiteY0" fmla="*/ 0 h 2621941"/>
                <a:gd name="connsiteX1" fmla="*/ 936104 w 937553"/>
                <a:gd name="connsiteY1" fmla="*/ 0 h 2621941"/>
                <a:gd name="connsiteX2" fmla="*/ 936104 w 937553"/>
                <a:gd name="connsiteY2" fmla="*/ 2482910 h 2621941"/>
                <a:gd name="connsiteX3" fmla="*/ 15065 w 937553"/>
                <a:gd name="connsiteY3" fmla="*/ 2496588 h 2621941"/>
                <a:gd name="connsiteX4" fmla="*/ 0 w 937553"/>
                <a:gd name="connsiteY4" fmla="*/ 0 h 2621941"/>
                <a:gd name="connsiteX0" fmla="*/ 0 w 937553"/>
                <a:gd name="connsiteY0" fmla="*/ 0 h 2612669"/>
                <a:gd name="connsiteX1" fmla="*/ 936104 w 937553"/>
                <a:gd name="connsiteY1" fmla="*/ 0 h 2612669"/>
                <a:gd name="connsiteX2" fmla="*/ 936104 w 937553"/>
                <a:gd name="connsiteY2" fmla="*/ 2482910 h 2612669"/>
                <a:gd name="connsiteX3" fmla="*/ 15065 w 937553"/>
                <a:gd name="connsiteY3" fmla="*/ 2496588 h 2612669"/>
                <a:gd name="connsiteX4" fmla="*/ 0 w 937553"/>
                <a:gd name="connsiteY4" fmla="*/ 0 h 2612669"/>
                <a:gd name="connsiteX0" fmla="*/ 0 w 937553"/>
                <a:gd name="connsiteY0" fmla="*/ 0 h 2612669"/>
                <a:gd name="connsiteX1" fmla="*/ 936104 w 937553"/>
                <a:gd name="connsiteY1" fmla="*/ 0 h 2612669"/>
                <a:gd name="connsiteX2" fmla="*/ 936104 w 937553"/>
                <a:gd name="connsiteY2" fmla="*/ 2482910 h 2612669"/>
                <a:gd name="connsiteX3" fmla="*/ 15065 w 937553"/>
                <a:gd name="connsiteY3" fmla="*/ 2496588 h 2612669"/>
                <a:gd name="connsiteX4" fmla="*/ 0 w 937553"/>
                <a:gd name="connsiteY4" fmla="*/ 0 h 2612669"/>
                <a:gd name="connsiteX0" fmla="*/ 0 w 937553"/>
                <a:gd name="connsiteY0" fmla="*/ 0 h 2612669"/>
                <a:gd name="connsiteX1" fmla="*/ 936104 w 937553"/>
                <a:gd name="connsiteY1" fmla="*/ 0 h 2612669"/>
                <a:gd name="connsiteX2" fmla="*/ 936104 w 937553"/>
                <a:gd name="connsiteY2" fmla="*/ 2482910 h 2612669"/>
                <a:gd name="connsiteX3" fmla="*/ 15065 w 937553"/>
                <a:gd name="connsiteY3" fmla="*/ 2496588 h 2612669"/>
                <a:gd name="connsiteX4" fmla="*/ 0 w 937553"/>
                <a:gd name="connsiteY4" fmla="*/ 0 h 2612669"/>
                <a:gd name="connsiteX0" fmla="*/ 0 w 937553"/>
                <a:gd name="connsiteY0" fmla="*/ 0 h 2622661"/>
                <a:gd name="connsiteX1" fmla="*/ 936104 w 937553"/>
                <a:gd name="connsiteY1" fmla="*/ 0 h 2622661"/>
                <a:gd name="connsiteX2" fmla="*/ 936104 w 937553"/>
                <a:gd name="connsiteY2" fmla="*/ 2502237 h 2622661"/>
                <a:gd name="connsiteX3" fmla="*/ 15065 w 937553"/>
                <a:gd name="connsiteY3" fmla="*/ 2496588 h 2622661"/>
                <a:gd name="connsiteX4" fmla="*/ 0 w 937553"/>
                <a:gd name="connsiteY4" fmla="*/ 0 h 2622661"/>
                <a:gd name="connsiteX0" fmla="*/ 0 w 937553"/>
                <a:gd name="connsiteY0" fmla="*/ 0 h 2618881"/>
                <a:gd name="connsiteX1" fmla="*/ 936104 w 937553"/>
                <a:gd name="connsiteY1" fmla="*/ 0 h 2618881"/>
                <a:gd name="connsiteX2" fmla="*/ 936104 w 937553"/>
                <a:gd name="connsiteY2" fmla="*/ 2502237 h 2618881"/>
                <a:gd name="connsiteX3" fmla="*/ 15065 w 937553"/>
                <a:gd name="connsiteY3" fmla="*/ 2496588 h 2618881"/>
                <a:gd name="connsiteX4" fmla="*/ 0 w 937553"/>
                <a:gd name="connsiteY4" fmla="*/ 0 h 26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553" h="2618881">
                  <a:moveTo>
                    <a:pt x="0" y="0"/>
                  </a:moveTo>
                  <a:lnTo>
                    <a:pt x="936104" y="0"/>
                  </a:lnTo>
                  <a:cubicBezTo>
                    <a:pt x="931082" y="827637"/>
                    <a:pt x="941126" y="1674600"/>
                    <a:pt x="936104" y="2502237"/>
                  </a:cubicBezTo>
                  <a:cubicBezTo>
                    <a:pt x="631699" y="2667919"/>
                    <a:pt x="214636" y="2649017"/>
                    <a:pt x="15065" y="2496588"/>
                  </a:cubicBezTo>
                  <a:cubicBezTo>
                    <a:pt x="10043" y="1664392"/>
                    <a:pt x="5022" y="832196"/>
                    <a:pt x="0" y="0"/>
                  </a:cubicBezTo>
                  <a:close/>
                </a:path>
              </a:pathLst>
            </a:custGeom>
            <a:solidFill>
              <a:srgbClr val="00B0F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grpSp>
          <p:nvGrpSpPr>
            <p:cNvPr id="7348" name="群組 38"/>
            <p:cNvGrpSpPr>
              <a:grpSpLocks/>
            </p:cNvGrpSpPr>
            <p:nvPr/>
          </p:nvGrpSpPr>
          <p:grpSpPr bwMode="auto">
            <a:xfrm>
              <a:off x="2866429" y="3520374"/>
              <a:ext cx="508006" cy="31602"/>
              <a:chOff x="4128961" y="2248716"/>
              <a:chExt cx="1512226" cy="106247"/>
            </a:xfrm>
          </p:grpSpPr>
          <p:sp>
            <p:nvSpPr>
              <p:cNvPr id="56" name="圓角矩形 55"/>
              <p:cNvSpPr/>
              <p:nvPr/>
            </p:nvSpPr>
            <p:spPr>
              <a:xfrm>
                <a:off x="4152591" y="2304723"/>
                <a:ext cx="415862" cy="42699"/>
              </a:xfrm>
              <a:prstGeom prst="roundRect">
                <a:avLst/>
              </a:prstGeom>
              <a:pattFill prst="narVert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  <a:ln w="1016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57" name="圓角矩形 56"/>
              <p:cNvSpPr/>
              <p:nvPr/>
            </p:nvSpPr>
            <p:spPr>
              <a:xfrm>
                <a:off x="5149714" y="2299383"/>
                <a:ext cx="415862" cy="42699"/>
              </a:xfrm>
              <a:prstGeom prst="roundRect">
                <a:avLst/>
              </a:prstGeom>
              <a:pattFill prst="narVert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  <a:ln w="1016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58" name="圓角矩形 57"/>
              <p:cNvSpPr/>
              <p:nvPr/>
            </p:nvSpPr>
            <p:spPr>
              <a:xfrm>
                <a:off x="5518319" y="2294048"/>
                <a:ext cx="122868" cy="48035"/>
              </a:xfrm>
              <a:prstGeom prst="roundRect">
                <a:avLst/>
              </a:prstGeom>
              <a:pattFill prst="narVert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  <a:ln w="1016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61" name="圓角矩形 60"/>
              <p:cNvSpPr/>
              <p:nvPr/>
            </p:nvSpPr>
            <p:spPr>
              <a:xfrm>
                <a:off x="4128961" y="2304723"/>
                <a:ext cx="122868" cy="48035"/>
              </a:xfrm>
              <a:prstGeom prst="roundRect">
                <a:avLst/>
              </a:prstGeom>
              <a:pattFill prst="narVert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  <a:ln w="1016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62" name="圓角矩形 61"/>
              <p:cNvSpPr/>
              <p:nvPr/>
            </p:nvSpPr>
            <p:spPr>
              <a:xfrm>
                <a:off x="4554275" y="2251349"/>
                <a:ext cx="604890" cy="58710"/>
              </a:xfrm>
              <a:prstGeom prst="roundRect">
                <a:avLst/>
              </a:prstGeom>
              <a:pattFill prst="narVert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  <a:ln w="1016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grpSp>
          <p:nvGrpSpPr>
            <p:cNvPr id="7349" name="群組 39"/>
            <p:cNvGrpSpPr>
              <a:grpSpLocks/>
            </p:cNvGrpSpPr>
            <p:nvPr/>
          </p:nvGrpSpPr>
          <p:grpSpPr bwMode="auto">
            <a:xfrm>
              <a:off x="2866429" y="4415798"/>
              <a:ext cx="508006" cy="31602"/>
              <a:chOff x="4128961" y="2248716"/>
              <a:chExt cx="1512226" cy="106247"/>
            </a:xfrm>
          </p:grpSpPr>
          <p:sp>
            <p:nvSpPr>
              <p:cNvPr id="48" name="圓角矩形 47"/>
              <p:cNvSpPr/>
              <p:nvPr/>
            </p:nvSpPr>
            <p:spPr>
              <a:xfrm>
                <a:off x="4152591" y="2304605"/>
                <a:ext cx="415862" cy="42699"/>
              </a:xfrm>
              <a:prstGeom prst="roundRect">
                <a:avLst/>
              </a:prstGeom>
              <a:pattFill prst="narVert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  <a:ln w="1016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49" name="圓角矩形 48"/>
              <p:cNvSpPr/>
              <p:nvPr/>
            </p:nvSpPr>
            <p:spPr>
              <a:xfrm>
                <a:off x="5149714" y="2299266"/>
                <a:ext cx="415862" cy="42699"/>
              </a:xfrm>
              <a:prstGeom prst="roundRect">
                <a:avLst/>
              </a:prstGeom>
              <a:pattFill prst="narVert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  <a:ln w="1016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50" name="圓角矩形 49"/>
              <p:cNvSpPr/>
              <p:nvPr/>
            </p:nvSpPr>
            <p:spPr>
              <a:xfrm>
                <a:off x="5518319" y="2293930"/>
                <a:ext cx="122868" cy="48035"/>
              </a:xfrm>
              <a:prstGeom prst="roundRect">
                <a:avLst/>
              </a:prstGeom>
              <a:pattFill prst="narVert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  <a:ln w="1016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51" name="圓角矩形 50"/>
              <p:cNvSpPr/>
              <p:nvPr/>
            </p:nvSpPr>
            <p:spPr>
              <a:xfrm>
                <a:off x="4128961" y="2304605"/>
                <a:ext cx="122868" cy="48035"/>
              </a:xfrm>
              <a:prstGeom prst="roundRect">
                <a:avLst/>
              </a:prstGeom>
              <a:pattFill prst="narVert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  <a:ln w="1016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54" name="圓角矩形 53"/>
              <p:cNvSpPr/>
              <p:nvPr/>
            </p:nvSpPr>
            <p:spPr>
              <a:xfrm>
                <a:off x="4554275" y="2251231"/>
                <a:ext cx="604890" cy="58710"/>
              </a:xfrm>
              <a:prstGeom prst="roundRect">
                <a:avLst/>
              </a:prstGeom>
              <a:pattFill prst="narVert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  <a:ln w="1016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grpSp>
          <p:nvGrpSpPr>
            <p:cNvPr id="7350" name="群組 40"/>
            <p:cNvGrpSpPr>
              <a:grpSpLocks/>
            </p:cNvGrpSpPr>
            <p:nvPr/>
          </p:nvGrpSpPr>
          <p:grpSpPr bwMode="auto">
            <a:xfrm>
              <a:off x="2866429" y="3919664"/>
              <a:ext cx="508006" cy="31602"/>
              <a:chOff x="4128961" y="2248716"/>
              <a:chExt cx="1512226" cy="106247"/>
            </a:xfrm>
          </p:grpSpPr>
          <p:sp>
            <p:nvSpPr>
              <p:cNvPr id="42" name="圓角矩形 41"/>
              <p:cNvSpPr/>
              <p:nvPr/>
            </p:nvSpPr>
            <p:spPr>
              <a:xfrm>
                <a:off x="4152591" y="2307335"/>
                <a:ext cx="415862" cy="42699"/>
              </a:xfrm>
              <a:prstGeom prst="roundRect">
                <a:avLst/>
              </a:prstGeom>
              <a:pattFill prst="narVert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  <a:ln w="1016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43" name="圓角矩形 42"/>
              <p:cNvSpPr/>
              <p:nvPr/>
            </p:nvSpPr>
            <p:spPr>
              <a:xfrm>
                <a:off x="5149714" y="2296660"/>
                <a:ext cx="415862" cy="48035"/>
              </a:xfrm>
              <a:prstGeom prst="roundRect">
                <a:avLst/>
              </a:prstGeom>
              <a:pattFill prst="narVert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  <a:ln w="1016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44" name="圓角矩形 43"/>
              <p:cNvSpPr/>
              <p:nvPr/>
            </p:nvSpPr>
            <p:spPr>
              <a:xfrm>
                <a:off x="5518319" y="2291321"/>
                <a:ext cx="122868" cy="53374"/>
              </a:xfrm>
              <a:prstGeom prst="roundRect">
                <a:avLst/>
              </a:prstGeom>
              <a:pattFill prst="narVert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  <a:ln w="1016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45" name="圓角矩形 44"/>
              <p:cNvSpPr/>
              <p:nvPr/>
            </p:nvSpPr>
            <p:spPr>
              <a:xfrm>
                <a:off x="4128961" y="2301996"/>
                <a:ext cx="122868" cy="53374"/>
              </a:xfrm>
              <a:prstGeom prst="roundRect">
                <a:avLst/>
              </a:prstGeom>
              <a:pattFill prst="narVert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  <a:ln w="1016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46" name="圓角矩形 45"/>
              <p:cNvSpPr/>
              <p:nvPr/>
            </p:nvSpPr>
            <p:spPr>
              <a:xfrm>
                <a:off x="4554275" y="2248622"/>
                <a:ext cx="604890" cy="64049"/>
              </a:xfrm>
              <a:prstGeom prst="roundRect">
                <a:avLst/>
              </a:prstGeom>
              <a:pattFill prst="narVert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  <a:ln w="1016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</p:grpSp>
      <p:sp>
        <p:nvSpPr>
          <p:cNvPr id="9" name="手繪多邊形 8"/>
          <p:cNvSpPr/>
          <p:nvPr/>
        </p:nvSpPr>
        <p:spPr>
          <a:xfrm>
            <a:off x="4490208" y="1953894"/>
            <a:ext cx="1656160" cy="1234678"/>
          </a:xfrm>
          <a:custGeom>
            <a:avLst/>
            <a:gdLst>
              <a:gd name="connsiteX0" fmla="*/ 2138 w 2235251"/>
              <a:gd name="connsiteY0" fmla="*/ 85776 h 1758175"/>
              <a:gd name="connsiteX1" fmla="*/ 2138 w 2235251"/>
              <a:gd name="connsiteY1" fmla="*/ 28626 h 1758175"/>
              <a:gd name="connsiteX2" fmla="*/ 24363 w 2235251"/>
              <a:gd name="connsiteY2" fmla="*/ 51 h 1758175"/>
              <a:gd name="connsiteX3" fmla="*/ 59288 w 2235251"/>
              <a:gd name="connsiteY3" fmla="*/ 34976 h 1758175"/>
              <a:gd name="connsiteX4" fmla="*/ 84688 w 2235251"/>
              <a:gd name="connsiteY4" fmla="*/ 139751 h 1758175"/>
              <a:gd name="connsiteX5" fmla="*/ 122788 w 2235251"/>
              <a:gd name="connsiteY5" fmla="*/ 177851 h 1758175"/>
              <a:gd name="connsiteX6" fmla="*/ 278363 w 2235251"/>
              <a:gd name="connsiteY6" fmla="*/ 165151 h 1758175"/>
              <a:gd name="connsiteX7" fmla="*/ 322813 w 2235251"/>
              <a:gd name="connsiteY7" fmla="*/ 206426 h 1758175"/>
              <a:gd name="connsiteX8" fmla="*/ 303763 w 2235251"/>
              <a:gd name="connsiteY8" fmla="*/ 241351 h 1758175"/>
              <a:gd name="connsiteX9" fmla="*/ 310113 w 2235251"/>
              <a:gd name="connsiteY9" fmla="*/ 317551 h 1758175"/>
              <a:gd name="connsiteX10" fmla="*/ 602213 w 2235251"/>
              <a:gd name="connsiteY10" fmla="*/ 920801 h 1758175"/>
              <a:gd name="connsiteX11" fmla="*/ 392663 w 2235251"/>
              <a:gd name="connsiteY11" fmla="*/ 1028751 h 1758175"/>
              <a:gd name="connsiteX12" fmla="*/ 986388 w 2235251"/>
              <a:gd name="connsiteY12" fmla="*/ 1028751 h 1758175"/>
              <a:gd name="connsiteX13" fmla="*/ 1154663 w 2235251"/>
              <a:gd name="connsiteY13" fmla="*/ 1190676 h 1758175"/>
              <a:gd name="connsiteX14" fmla="*/ 1173713 w 2235251"/>
              <a:gd name="connsiteY14" fmla="*/ 1428801 h 1758175"/>
              <a:gd name="connsiteX15" fmla="*/ 1214988 w 2235251"/>
              <a:gd name="connsiteY15" fmla="*/ 1501826 h 1758175"/>
              <a:gd name="connsiteX16" fmla="*/ 1268963 w 2235251"/>
              <a:gd name="connsiteY16" fmla="*/ 1536751 h 1758175"/>
              <a:gd name="connsiteX17" fmla="*/ 1272138 w 2235251"/>
              <a:gd name="connsiteY17" fmla="*/ 1641526 h 1758175"/>
              <a:gd name="connsiteX18" fmla="*/ 1361038 w 2235251"/>
              <a:gd name="connsiteY18" fmla="*/ 1698676 h 1758175"/>
              <a:gd name="connsiteX19" fmla="*/ 1462638 w 2235251"/>
              <a:gd name="connsiteY19" fmla="*/ 1698676 h 1758175"/>
              <a:gd name="connsiteX20" fmla="*/ 1510263 w 2235251"/>
              <a:gd name="connsiteY20" fmla="*/ 1720901 h 1758175"/>
              <a:gd name="connsiteX21" fmla="*/ 1554713 w 2235251"/>
              <a:gd name="connsiteY21" fmla="*/ 1749476 h 1758175"/>
              <a:gd name="connsiteX22" fmla="*/ 1792838 w 2235251"/>
              <a:gd name="connsiteY22" fmla="*/ 1749476 h 1758175"/>
              <a:gd name="connsiteX23" fmla="*/ 2005563 w 2235251"/>
              <a:gd name="connsiteY23" fmla="*/ 1647876 h 1758175"/>
              <a:gd name="connsiteX24" fmla="*/ 2116688 w 2235251"/>
              <a:gd name="connsiteY24" fmla="*/ 1505001 h 1758175"/>
              <a:gd name="connsiteX25" fmla="*/ 2218288 w 2235251"/>
              <a:gd name="connsiteY25" fmla="*/ 1473251 h 1758175"/>
              <a:gd name="connsiteX26" fmla="*/ 2234163 w 2235251"/>
              <a:gd name="connsiteY26" fmla="*/ 1562151 h 1758175"/>
              <a:gd name="connsiteX0" fmla="*/ 2138 w 2234254"/>
              <a:gd name="connsiteY0" fmla="*/ 85776 h 1758175"/>
              <a:gd name="connsiteX1" fmla="*/ 2138 w 2234254"/>
              <a:gd name="connsiteY1" fmla="*/ 28626 h 1758175"/>
              <a:gd name="connsiteX2" fmla="*/ 24363 w 2234254"/>
              <a:gd name="connsiteY2" fmla="*/ 51 h 1758175"/>
              <a:gd name="connsiteX3" fmla="*/ 59288 w 2234254"/>
              <a:gd name="connsiteY3" fmla="*/ 34976 h 1758175"/>
              <a:gd name="connsiteX4" fmla="*/ 84688 w 2234254"/>
              <a:gd name="connsiteY4" fmla="*/ 139751 h 1758175"/>
              <a:gd name="connsiteX5" fmla="*/ 122788 w 2234254"/>
              <a:gd name="connsiteY5" fmla="*/ 177851 h 1758175"/>
              <a:gd name="connsiteX6" fmla="*/ 278363 w 2234254"/>
              <a:gd name="connsiteY6" fmla="*/ 165151 h 1758175"/>
              <a:gd name="connsiteX7" fmla="*/ 322813 w 2234254"/>
              <a:gd name="connsiteY7" fmla="*/ 206426 h 1758175"/>
              <a:gd name="connsiteX8" fmla="*/ 303763 w 2234254"/>
              <a:gd name="connsiteY8" fmla="*/ 241351 h 1758175"/>
              <a:gd name="connsiteX9" fmla="*/ 310113 w 2234254"/>
              <a:gd name="connsiteY9" fmla="*/ 317551 h 1758175"/>
              <a:gd name="connsiteX10" fmla="*/ 602213 w 2234254"/>
              <a:gd name="connsiteY10" fmla="*/ 920801 h 1758175"/>
              <a:gd name="connsiteX11" fmla="*/ 392663 w 2234254"/>
              <a:gd name="connsiteY11" fmla="*/ 1028751 h 1758175"/>
              <a:gd name="connsiteX12" fmla="*/ 986388 w 2234254"/>
              <a:gd name="connsiteY12" fmla="*/ 1028751 h 1758175"/>
              <a:gd name="connsiteX13" fmla="*/ 1154663 w 2234254"/>
              <a:gd name="connsiteY13" fmla="*/ 1190676 h 1758175"/>
              <a:gd name="connsiteX14" fmla="*/ 1173713 w 2234254"/>
              <a:gd name="connsiteY14" fmla="*/ 1428801 h 1758175"/>
              <a:gd name="connsiteX15" fmla="*/ 1214988 w 2234254"/>
              <a:gd name="connsiteY15" fmla="*/ 1501826 h 1758175"/>
              <a:gd name="connsiteX16" fmla="*/ 1268963 w 2234254"/>
              <a:gd name="connsiteY16" fmla="*/ 1536751 h 1758175"/>
              <a:gd name="connsiteX17" fmla="*/ 1272138 w 2234254"/>
              <a:gd name="connsiteY17" fmla="*/ 1641526 h 1758175"/>
              <a:gd name="connsiteX18" fmla="*/ 1361038 w 2234254"/>
              <a:gd name="connsiteY18" fmla="*/ 1698676 h 1758175"/>
              <a:gd name="connsiteX19" fmla="*/ 1462638 w 2234254"/>
              <a:gd name="connsiteY19" fmla="*/ 1698676 h 1758175"/>
              <a:gd name="connsiteX20" fmla="*/ 1510263 w 2234254"/>
              <a:gd name="connsiteY20" fmla="*/ 1720901 h 1758175"/>
              <a:gd name="connsiteX21" fmla="*/ 1554713 w 2234254"/>
              <a:gd name="connsiteY21" fmla="*/ 1749476 h 1758175"/>
              <a:gd name="connsiteX22" fmla="*/ 1792838 w 2234254"/>
              <a:gd name="connsiteY22" fmla="*/ 1749476 h 1758175"/>
              <a:gd name="connsiteX23" fmla="*/ 2005563 w 2234254"/>
              <a:gd name="connsiteY23" fmla="*/ 1647876 h 1758175"/>
              <a:gd name="connsiteX24" fmla="*/ 2116688 w 2234254"/>
              <a:gd name="connsiteY24" fmla="*/ 1505001 h 1758175"/>
              <a:gd name="connsiteX25" fmla="*/ 2189713 w 2234254"/>
              <a:gd name="connsiteY25" fmla="*/ 1470076 h 1758175"/>
              <a:gd name="connsiteX26" fmla="*/ 2234163 w 2234254"/>
              <a:gd name="connsiteY26" fmla="*/ 1562151 h 1758175"/>
              <a:gd name="connsiteX0" fmla="*/ 2138 w 2234221"/>
              <a:gd name="connsiteY0" fmla="*/ 85776 h 1758175"/>
              <a:gd name="connsiteX1" fmla="*/ 2138 w 2234221"/>
              <a:gd name="connsiteY1" fmla="*/ 28626 h 1758175"/>
              <a:gd name="connsiteX2" fmla="*/ 24363 w 2234221"/>
              <a:gd name="connsiteY2" fmla="*/ 51 h 1758175"/>
              <a:gd name="connsiteX3" fmla="*/ 59288 w 2234221"/>
              <a:gd name="connsiteY3" fmla="*/ 34976 h 1758175"/>
              <a:gd name="connsiteX4" fmla="*/ 84688 w 2234221"/>
              <a:gd name="connsiteY4" fmla="*/ 139751 h 1758175"/>
              <a:gd name="connsiteX5" fmla="*/ 122788 w 2234221"/>
              <a:gd name="connsiteY5" fmla="*/ 177851 h 1758175"/>
              <a:gd name="connsiteX6" fmla="*/ 278363 w 2234221"/>
              <a:gd name="connsiteY6" fmla="*/ 165151 h 1758175"/>
              <a:gd name="connsiteX7" fmla="*/ 322813 w 2234221"/>
              <a:gd name="connsiteY7" fmla="*/ 206426 h 1758175"/>
              <a:gd name="connsiteX8" fmla="*/ 303763 w 2234221"/>
              <a:gd name="connsiteY8" fmla="*/ 241351 h 1758175"/>
              <a:gd name="connsiteX9" fmla="*/ 310113 w 2234221"/>
              <a:gd name="connsiteY9" fmla="*/ 317551 h 1758175"/>
              <a:gd name="connsiteX10" fmla="*/ 602213 w 2234221"/>
              <a:gd name="connsiteY10" fmla="*/ 920801 h 1758175"/>
              <a:gd name="connsiteX11" fmla="*/ 392663 w 2234221"/>
              <a:gd name="connsiteY11" fmla="*/ 1028751 h 1758175"/>
              <a:gd name="connsiteX12" fmla="*/ 986388 w 2234221"/>
              <a:gd name="connsiteY12" fmla="*/ 1028751 h 1758175"/>
              <a:gd name="connsiteX13" fmla="*/ 1154663 w 2234221"/>
              <a:gd name="connsiteY13" fmla="*/ 1190676 h 1758175"/>
              <a:gd name="connsiteX14" fmla="*/ 1173713 w 2234221"/>
              <a:gd name="connsiteY14" fmla="*/ 1428801 h 1758175"/>
              <a:gd name="connsiteX15" fmla="*/ 1214988 w 2234221"/>
              <a:gd name="connsiteY15" fmla="*/ 1501826 h 1758175"/>
              <a:gd name="connsiteX16" fmla="*/ 1268963 w 2234221"/>
              <a:gd name="connsiteY16" fmla="*/ 1536751 h 1758175"/>
              <a:gd name="connsiteX17" fmla="*/ 1272138 w 2234221"/>
              <a:gd name="connsiteY17" fmla="*/ 1641526 h 1758175"/>
              <a:gd name="connsiteX18" fmla="*/ 1361038 w 2234221"/>
              <a:gd name="connsiteY18" fmla="*/ 1698676 h 1758175"/>
              <a:gd name="connsiteX19" fmla="*/ 1462638 w 2234221"/>
              <a:gd name="connsiteY19" fmla="*/ 1698676 h 1758175"/>
              <a:gd name="connsiteX20" fmla="*/ 1510263 w 2234221"/>
              <a:gd name="connsiteY20" fmla="*/ 1720901 h 1758175"/>
              <a:gd name="connsiteX21" fmla="*/ 1554713 w 2234221"/>
              <a:gd name="connsiteY21" fmla="*/ 1749476 h 1758175"/>
              <a:gd name="connsiteX22" fmla="*/ 1792838 w 2234221"/>
              <a:gd name="connsiteY22" fmla="*/ 1749476 h 1758175"/>
              <a:gd name="connsiteX23" fmla="*/ 2005563 w 2234221"/>
              <a:gd name="connsiteY23" fmla="*/ 1647876 h 1758175"/>
              <a:gd name="connsiteX24" fmla="*/ 2116688 w 2234221"/>
              <a:gd name="connsiteY24" fmla="*/ 1505001 h 1758175"/>
              <a:gd name="connsiteX25" fmla="*/ 2173838 w 2234221"/>
              <a:gd name="connsiteY25" fmla="*/ 1476426 h 1758175"/>
              <a:gd name="connsiteX26" fmla="*/ 2234163 w 2234221"/>
              <a:gd name="connsiteY26" fmla="*/ 1562151 h 1758175"/>
              <a:gd name="connsiteX0" fmla="*/ 2138 w 2234231"/>
              <a:gd name="connsiteY0" fmla="*/ 85776 h 1758175"/>
              <a:gd name="connsiteX1" fmla="*/ 2138 w 2234231"/>
              <a:gd name="connsiteY1" fmla="*/ 28626 h 1758175"/>
              <a:gd name="connsiteX2" fmla="*/ 24363 w 2234231"/>
              <a:gd name="connsiteY2" fmla="*/ 51 h 1758175"/>
              <a:gd name="connsiteX3" fmla="*/ 59288 w 2234231"/>
              <a:gd name="connsiteY3" fmla="*/ 34976 h 1758175"/>
              <a:gd name="connsiteX4" fmla="*/ 84688 w 2234231"/>
              <a:gd name="connsiteY4" fmla="*/ 139751 h 1758175"/>
              <a:gd name="connsiteX5" fmla="*/ 122788 w 2234231"/>
              <a:gd name="connsiteY5" fmla="*/ 177851 h 1758175"/>
              <a:gd name="connsiteX6" fmla="*/ 278363 w 2234231"/>
              <a:gd name="connsiteY6" fmla="*/ 165151 h 1758175"/>
              <a:gd name="connsiteX7" fmla="*/ 322813 w 2234231"/>
              <a:gd name="connsiteY7" fmla="*/ 206426 h 1758175"/>
              <a:gd name="connsiteX8" fmla="*/ 303763 w 2234231"/>
              <a:gd name="connsiteY8" fmla="*/ 241351 h 1758175"/>
              <a:gd name="connsiteX9" fmla="*/ 310113 w 2234231"/>
              <a:gd name="connsiteY9" fmla="*/ 317551 h 1758175"/>
              <a:gd name="connsiteX10" fmla="*/ 602213 w 2234231"/>
              <a:gd name="connsiteY10" fmla="*/ 920801 h 1758175"/>
              <a:gd name="connsiteX11" fmla="*/ 392663 w 2234231"/>
              <a:gd name="connsiteY11" fmla="*/ 1028751 h 1758175"/>
              <a:gd name="connsiteX12" fmla="*/ 986388 w 2234231"/>
              <a:gd name="connsiteY12" fmla="*/ 1028751 h 1758175"/>
              <a:gd name="connsiteX13" fmla="*/ 1154663 w 2234231"/>
              <a:gd name="connsiteY13" fmla="*/ 1190676 h 1758175"/>
              <a:gd name="connsiteX14" fmla="*/ 1173713 w 2234231"/>
              <a:gd name="connsiteY14" fmla="*/ 1428801 h 1758175"/>
              <a:gd name="connsiteX15" fmla="*/ 1214988 w 2234231"/>
              <a:gd name="connsiteY15" fmla="*/ 1501826 h 1758175"/>
              <a:gd name="connsiteX16" fmla="*/ 1268963 w 2234231"/>
              <a:gd name="connsiteY16" fmla="*/ 1536751 h 1758175"/>
              <a:gd name="connsiteX17" fmla="*/ 1272138 w 2234231"/>
              <a:gd name="connsiteY17" fmla="*/ 1641526 h 1758175"/>
              <a:gd name="connsiteX18" fmla="*/ 1361038 w 2234231"/>
              <a:gd name="connsiteY18" fmla="*/ 1698676 h 1758175"/>
              <a:gd name="connsiteX19" fmla="*/ 1462638 w 2234231"/>
              <a:gd name="connsiteY19" fmla="*/ 1698676 h 1758175"/>
              <a:gd name="connsiteX20" fmla="*/ 1510263 w 2234231"/>
              <a:gd name="connsiteY20" fmla="*/ 1720901 h 1758175"/>
              <a:gd name="connsiteX21" fmla="*/ 1554713 w 2234231"/>
              <a:gd name="connsiteY21" fmla="*/ 1749476 h 1758175"/>
              <a:gd name="connsiteX22" fmla="*/ 1792838 w 2234231"/>
              <a:gd name="connsiteY22" fmla="*/ 1749476 h 1758175"/>
              <a:gd name="connsiteX23" fmla="*/ 2005563 w 2234231"/>
              <a:gd name="connsiteY23" fmla="*/ 1647876 h 1758175"/>
              <a:gd name="connsiteX24" fmla="*/ 2116688 w 2234231"/>
              <a:gd name="connsiteY24" fmla="*/ 1505001 h 1758175"/>
              <a:gd name="connsiteX25" fmla="*/ 2173838 w 2234231"/>
              <a:gd name="connsiteY25" fmla="*/ 1476426 h 1758175"/>
              <a:gd name="connsiteX26" fmla="*/ 2234163 w 2234231"/>
              <a:gd name="connsiteY26" fmla="*/ 1562151 h 1758175"/>
              <a:gd name="connsiteX0" fmla="*/ 2138 w 2234224"/>
              <a:gd name="connsiteY0" fmla="*/ 85776 h 1758175"/>
              <a:gd name="connsiteX1" fmla="*/ 2138 w 2234224"/>
              <a:gd name="connsiteY1" fmla="*/ 28626 h 1758175"/>
              <a:gd name="connsiteX2" fmla="*/ 24363 w 2234224"/>
              <a:gd name="connsiteY2" fmla="*/ 51 h 1758175"/>
              <a:gd name="connsiteX3" fmla="*/ 59288 w 2234224"/>
              <a:gd name="connsiteY3" fmla="*/ 34976 h 1758175"/>
              <a:gd name="connsiteX4" fmla="*/ 84688 w 2234224"/>
              <a:gd name="connsiteY4" fmla="*/ 139751 h 1758175"/>
              <a:gd name="connsiteX5" fmla="*/ 122788 w 2234224"/>
              <a:gd name="connsiteY5" fmla="*/ 177851 h 1758175"/>
              <a:gd name="connsiteX6" fmla="*/ 278363 w 2234224"/>
              <a:gd name="connsiteY6" fmla="*/ 165151 h 1758175"/>
              <a:gd name="connsiteX7" fmla="*/ 322813 w 2234224"/>
              <a:gd name="connsiteY7" fmla="*/ 206426 h 1758175"/>
              <a:gd name="connsiteX8" fmla="*/ 303763 w 2234224"/>
              <a:gd name="connsiteY8" fmla="*/ 241351 h 1758175"/>
              <a:gd name="connsiteX9" fmla="*/ 310113 w 2234224"/>
              <a:gd name="connsiteY9" fmla="*/ 317551 h 1758175"/>
              <a:gd name="connsiteX10" fmla="*/ 602213 w 2234224"/>
              <a:gd name="connsiteY10" fmla="*/ 920801 h 1758175"/>
              <a:gd name="connsiteX11" fmla="*/ 392663 w 2234224"/>
              <a:gd name="connsiteY11" fmla="*/ 1028751 h 1758175"/>
              <a:gd name="connsiteX12" fmla="*/ 986388 w 2234224"/>
              <a:gd name="connsiteY12" fmla="*/ 1028751 h 1758175"/>
              <a:gd name="connsiteX13" fmla="*/ 1154663 w 2234224"/>
              <a:gd name="connsiteY13" fmla="*/ 1190676 h 1758175"/>
              <a:gd name="connsiteX14" fmla="*/ 1173713 w 2234224"/>
              <a:gd name="connsiteY14" fmla="*/ 1428801 h 1758175"/>
              <a:gd name="connsiteX15" fmla="*/ 1214988 w 2234224"/>
              <a:gd name="connsiteY15" fmla="*/ 1501826 h 1758175"/>
              <a:gd name="connsiteX16" fmla="*/ 1268963 w 2234224"/>
              <a:gd name="connsiteY16" fmla="*/ 1536751 h 1758175"/>
              <a:gd name="connsiteX17" fmla="*/ 1272138 w 2234224"/>
              <a:gd name="connsiteY17" fmla="*/ 1641526 h 1758175"/>
              <a:gd name="connsiteX18" fmla="*/ 1361038 w 2234224"/>
              <a:gd name="connsiteY18" fmla="*/ 1698676 h 1758175"/>
              <a:gd name="connsiteX19" fmla="*/ 1462638 w 2234224"/>
              <a:gd name="connsiteY19" fmla="*/ 1698676 h 1758175"/>
              <a:gd name="connsiteX20" fmla="*/ 1510263 w 2234224"/>
              <a:gd name="connsiteY20" fmla="*/ 1720901 h 1758175"/>
              <a:gd name="connsiteX21" fmla="*/ 1554713 w 2234224"/>
              <a:gd name="connsiteY21" fmla="*/ 1749476 h 1758175"/>
              <a:gd name="connsiteX22" fmla="*/ 1792838 w 2234224"/>
              <a:gd name="connsiteY22" fmla="*/ 1749476 h 1758175"/>
              <a:gd name="connsiteX23" fmla="*/ 2005563 w 2234224"/>
              <a:gd name="connsiteY23" fmla="*/ 1647876 h 1758175"/>
              <a:gd name="connsiteX24" fmla="*/ 2103988 w 2234224"/>
              <a:gd name="connsiteY24" fmla="*/ 1511351 h 1758175"/>
              <a:gd name="connsiteX25" fmla="*/ 2173838 w 2234224"/>
              <a:gd name="connsiteY25" fmla="*/ 1476426 h 1758175"/>
              <a:gd name="connsiteX26" fmla="*/ 2234163 w 2234224"/>
              <a:gd name="connsiteY26" fmla="*/ 1562151 h 1758175"/>
              <a:gd name="connsiteX0" fmla="*/ 2138 w 2234242"/>
              <a:gd name="connsiteY0" fmla="*/ 85776 h 1758175"/>
              <a:gd name="connsiteX1" fmla="*/ 2138 w 2234242"/>
              <a:gd name="connsiteY1" fmla="*/ 28626 h 1758175"/>
              <a:gd name="connsiteX2" fmla="*/ 24363 w 2234242"/>
              <a:gd name="connsiteY2" fmla="*/ 51 h 1758175"/>
              <a:gd name="connsiteX3" fmla="*/ 59288 w 2234242"/>
              <a:gd name="connsiteY3" fmla="*/ 34976 h 1758175"/>
              <a:gd name="connsiteX4" fmla="*/ 84688 w 2234242"/>
              <a:gd name="connsiteY4" fmla="*/ 139751 h 1758175"/>
              <a:gd name="connsiteX5" fmla="*/ 122788 w 2234242"/>
              <a:gd name="connsiteY5" fmla="*/ 177851 h 1758175"/>
              <a:gd name="connsiteX6" fmla="*/ 278363 w 2234242"/>
              <a:gd name="connsiteY6" fmla="*/ 165151 h 1758175"/>
              <a:gd name="connsiteX7" fmla="*/ 322813 w 2234242"/>
              <a:gd name="connsiteY7" fmla="*/ 206426 h 1758175"/>
              <a:gd name="connsiteX8" fmla="*/ 303763 w 2234242"/>
              <a:gd name="connsiteY8" fmla="*/ 241351 h 1758175"/>
              <a:gd name="connsiteX9" fmla="*/ 310113 w 2234242"/>
              <a:gd name="connsiteY9" fmla="*/ 317551 h 1758175"/>
              <a:gd name="connsiteX10" fmla="*/ 602213 w 2234242"/>
              <a:gd name="connsiteY10" fmla="*/ 920801 h 1758175"/>
              <a:gd name="connsiteX11" fmla="*/ 392663 w 2234242"/>
              <a:gd name="connsiteY11" fmla="*/ 1028751 h 1758175"/>
              <a:gd name="connsiteX12" fmla="*/ 986388 w 2234242"/>
              <a:gd name="connsiteY12" fmla="*/ 1028751 h 1758175"/>
              <a:gd name="connsiteX13" fmla="*/ 1154663 w 2234242"/>
              <a:gd name="connsiteY13" fmla="*/ 1190676 h 1758175"/>
              <a:gd name="connsiteX14" fmla="*/ 1173713 w 2234242"/>
              <a:gd name="connsiteY14" fmla="*/ 1428801 h 1758175"/>
              <a:gd name="connsiteX15" fmla="*/ 1214988 w 2234242"/>
              <a:gd name="connsiteY15" fmla="*/ 1501826 h 1758175"/>
              <a:gd name="connsiteX16" fmla="*/ 1268963 w 2234242"/>
              <a:gd name="connsiteY16" fmla="*/ 1536751 h 1758175"/>
              <a:gd name="connsiteX17" fmla="*/ 1272138 w 2234242"/>
              <a:gd name="connsiteY17" fmla="*/ 1641526 h 1758175"/>
              <a:gd name="connsiteX18" fmla="*/ 1361038 w 2234242"/>
              <a:gd name="connsiteY18" fmla="*/ 1698676 h 1758175"/>
              <a:gd name="connsiteX19" fmla="*/ 1462638 w 2234242"/>
              <a:gd name="connsiteY19" fmla="*/ 1698676 h 1758175"/>
              <a:gd name="connsiteX20" fmla="*/ 1510263 w 2234242"/>
              <a:gd name="connsiteY20" fmla="*/ 1720901 h 1758175"/>
              <a:gd name="connsiteX21" fmla="*/ 1554713 w 2234242"/>
              <a:gd name="connsiteY21" fmla="*/ 1749476 h 1758175"/>
              <a:gd name="connsiteX22" fmla="*/ 1792838 w 2234242"/>
              <a:gd name="connsiteY22" fmla="*/ 1749476 h 1758175"/>
              <a:gd name="connsiteX23" fmla="*/ 2005563 w 2234242"/>
              <a:gd name="connsiteY23" fmla="*/ 1647876 h 1758175"/>
              <a:gd name="connsiteX24" fmla="*/ 2103988 w 2234242"/>
              <a:gd name="connsiteY24" fmla="*/ 1511351 h 1758175"/>
              <a:gd name="connsiteX25" fmla="*/ 2183363 w 2234242"/>
              <a:gd name="connsiteY25" fmla="*/ 1492301 h 1758175"/>
              <a:gd name="connsiteX26" fmla="*/ 2234163 w 2234242"/>
              <a:gd name="connsiteY26" fmla="*/ 1562151 h 1758175"/>
              <a:gd name="connsiteX0" fmla="*/ 2138 w 2234242"/>
              <a:gd name="connsiteY0" fmla="*/ 85776 h 1758175"/>
              <a:gd name="connsiteX1" fmla="*/ 2138 w 2234242"/>
              <a:gd name="connsiteY1" fmla="*/ 28626 h 1758175"/>
              <a:gd name="connsiteX2" fmla="*/ 24363 w 2234242"/>
              <a:gd name="connsiteY2" fmla="*/ 51 h 1758175"/>
              <a:gd name="connsiteX3" fmla="*/ 59288 w 2234242"/>
              <a:gd name="connsiteY3" fmla="*/ 34976 h 1758175"/>
              <a:gd name="connsiteX4" fmla="*/ 84688 w 2234242"/>
              <a:gd name="connsiteY4" fmla="*/ 139751 h 1758175"/>
              <a:gd name="connsiteX5" fmla="*/ 122788 w 2234242"/>
              <a:gd name="connsiteY5" fmla="*/ 177851 h 1758175"/>
              <a:gd name="connsiteX6" fmla="*/ 278363 w 2234242"/>
              <a:gd name="connsiteY6" fmla="*/ 165151 h 1758175"/>
              <a:gd name="connsiteX7" fmla="*/ 322813 w 2234242"/>
              <a:gd name="connsiteY7" fmla="*/ 206426 h 1758175"/>
              <a:gd name="connsiteX8" fmla="*/ 303763 w 2234242"/>
              <a:gd name="connsiteY8" fmla="*/ 241351 h 1758175"/>
              <a:gd name="connsiteX9" fmla="*/ 310113 w 2234242"/>
              <a:gd name="connsiteY9" fmla="*/ 317551 h 1758175"/>
              <a:gd name="connsiteX10" fmla="*/ 602213 w 2234242"/>
              <a:gd name="connsiteY10" fmla="*/ 920801 h 1758175"/>
              <a:gd name="connsiteX11" fmla="*/ 392663 w 2234242"/>
              <a:gd name="connsiteY11" fmla="*/ 1028751 h 1758175"/>
              <a:gd name="connsiteX12" fmla="*/ 986388 w 2234242"/>
              <a:gd name="connsiteY12" fmla="*/ 1028751 h 1758175"/>
              <a:gd name="connsiteX13" fmla="*/ 1154663 w 2234242"/>
              <a:gd name="connsiteY13" fmla="*/ 1190676 h 1758175"/>
              <a:gd name="connsiteX14" fmla="*/ 1173713 w 2234242"/>
              <a:gd name="connsiteY14" fmla="*/ 1428801 h 1758175"/>
              <a:gd name="connsiteX15" fmla="*/ 1214988 w 2234242"/>
              <a:gd name="connsiteY15" fmla="*/ 1501826 h 1758175"/>
              <a:gd name="connsiteX16" fmla="*/ 1272138 w 2234242"/>
              <a:gd name="connsiteY16" fmla="*/ 1641526 h 1758175"/>
              <a:gd name="connsiteX17" fmla="*/ 1361038 w 2234242"/>
              <a:gd name="connsiteY17" fmla="*/ 1698676 h 1758175"/>
              <a:gd name="connsiteX18" fmla="*/ 1462638 w 2234242"/>
              <a:gd name="connsiteY18" fmla="*/ 1698676 h 1758175"/>
              <a:gd name="connsiteX19" fmla="*/ 1510263 w 2234242"/>
              <a:gd name="connsiteY19" fmla="*/ 1720901 h 1758175"/>
              <a:gd name="connsiteX20" fmla="*/ 1554713 w 2234242"/>
              <a:gd name="connsiteY20" fmla="*/ 1749476 h 1758175"/>
              <a:gd name="connsiteX21" fmla="*/ 1792838 w 2234242"/>
              <a:gd name="connsiteY21" fmla="*/ 1749476 h 1758175"/>
              <a:gd name="connsiteX22" fmla="*/ 2005563 w 2234242"/>
              <a:gd name="connsiteY22" fmla="*/ 1647876 h 1758175"/>
              <a:gd name="connsiteX23" fmla="*/ 2103988 w 2234242"/>
              <a:gd name="connsiteY23" fmla="*/ 1511351 h 1758175"/>
              <a:gd name="connsiteX24" fmla="*/ 2183363 w 2234242"/>
              <a:gd name="connsiteY24" fmla="*/ 1492301 h 1758175"/>
              <a:gd name="connsiteX25" fmla="*/ 2234163 w 2234242"/>
              <a:gd name="connsiteY25" fmla="*/ 1562151 h 1758175"/>
              <a:gd name="connsiteX0" fmla="*/ 2138 w 2234242"/>
              <a:gd name="connsiteY0" fmla="*/ 85776 h 1758175"/>
              <a:gd name="connsiteX1" fmla="*/ 2138 w 2234242"/>
              <a:gd name="connsiteY1" fmla="*/ 28626 h 1758175"/>
              <a:gd name="connsiteX2" fmla="*/ 24363 w 2234242"/>
              <a:gd name="connsiteY2" fmla="*/ 51 h 1758175"/>
              <a:gd name="connsiteX3" fmla="*/ 59288 w 2234242"/>
              <a:gd name="connsiteY3" fmla="*/ 34976 h 1758175"/>
              <a:gd name="connsiteX4" fmla="*/ 84688 w 2234242"/>
              <a:gd name="connsiteY4" fmla="*/ 139751 h 1758175"/>
              <a:gd name="connsiteX5" fmla="*/ 122788 w 2234242"/>
              <a:gd name="connsiteY5" fmla="*/ 177851 h 1758175"/>
              <a:gd name="connsiteX6" fmla="*/ 278363 w 2234242"/>
              <a:gd name="connsiteY6" fmla="*/ 165151 h 1758175"/>
              <a:gd name="connsiteX7" fmla="*/ 322813 w 2234242"/>
              <a:gd name="connsiteY7" fmla="*/ 206426 h 1758175"/>
              <a:gd name="connsiteX8" fmla="*/ 303763 w 2234242"/>
              <a:gd name="connsiteY8" fmla="*/ 241351 h 1758175"/>
              <a:gd name="connsiteX9" fmla="*/ 310113 w 2234242"/>
              <a:gd name="connsiteY9" fmla="*/ 317551 h 1758175"/>
              <a:gd name="connsiteX10" fmla="*/ 602213 w 2234242"/>
              <a:gd name="connsiteY10" fmla="*/ 920801 h 1758175"/>
              <a:gd name="connsiteX11" fmla="*/ 392663 w 2234242"/>
              <a:gd name="connsiteY11" fmla="*/ 1028751 h 1758175"/>
              <a:gd name="connsiteX12" fmla="*/ 986388 w 2234242"/>
              <a:gd name="connsiteY12" fmla="*/ 1028751 h 1758175"/>
              <a:gd name="connsiteX13" fmla="*/ 1154663 w 2234242"/>
              <a:gd name="connsiteY13" fmla="*/ 1190676 h 1758175"/>
              <a:gd name="connsiteX14" fmla="*/ 1173713 w 2234242"/>
              <a:gd name="connsiteY14" fmla="*/ 1428801 h 1758175"/>
              <a:gd name="connsiteX15" fmla="*/ 1191176 w 2234242"/>
              <a:gd name="connsiteY15" fmla="*/ 1525638 h 1758175"/>
              <a:gd name="connsiteX16" fmla="*/ 1272138 w 2234242"/>
              <a:gd name="connsiteY16" fmla="*/ 1641526 h 1758175"/>
              <a:gd name="connsiteX17" fmla="*/ 1361038 w 2234242"/>
              <a:gd name="connsiteY17" fmla="*/ 1698676 h 1758175"/>
              <a:gd name="connsiteX18" fmla="*/ 1462638 w 2234242"/>
              <a:gd name="connsiteY18" fmla="*/ 1698676 h 1758175"/>
              <a:gd name="connsiteX19" fmla="*/ 1510263 w 2234242"/>
              <a:gd name="connsiteY19" fmla="*/ 1720901 h 1758175"/>
              <a:gd name="connsiteX20" fmla="*/ 1554713 w 2234242"/>
              <a:gd name="connsiteY20" fmla="*/ 1749476 h 1758175"/>
              <a:gd name="connsiteX21" fmla="*/ 1792838 w 2234242"/>
              <a:gd name="connsiteY21" fmla="*/ 1749476 h 1758175"/>
              <a:gd name="connsiteX22" fmla="*/ 2005563 w 2234242"/>
              <a:gd name="connsiteY22" fmla="*/ 1647876 h 1758175"/>
              <a:gd name="connsiteX23" fmla="*/ 2103988 w 2234242"/>
              <a:gd name="connsiteY23" fmla="*/ 1511351 h 1758175"/>
              <a:gd name="connsiteX24" fmla="*/ 2183363 w 2234242"/>
              <a:gd name="connsiteY24" fmla="*/ 1492301 h 1758175"/>
              <a:gd name="connsiteX25" fmla="*/ 2234163 w 2234242"/>
              <a:gd name="connsiteY25" fmla="*/ 1562151 h 1758175"/>
              <a:gd name="connsiteX0" fmla="*/ 2138 w 2234242"/>
              <a:gd name="connsiteY0" fmla="*/ 85776 h 1758175"/>
              <a:gd name="connsiteX1" fmla="*/ 2138 w 2234242"/>
              <a:gd name="connsiteY1" fmla="*/ 28626 h 1758175"/>
              <a:gd name="connsiteX2" fmla="*/ 24363 w 2234242"/>
              <a:gd name="connsiteY2" fmla="*/ 51 h 1758175"/>
              <a:gd name="connsiteX3" fmla="*/ 59288 w 2234242"/>
              <a:gd name="connsiteY3" fmla="*/ 34976 h 1758175"/>
              <a:gd name="connsiteX4" fmla="*/ 84688 w 2234242"/>
              <a:gd name="connsiteY4" fmla="*/ 139751 h 1758175"/>
              <a:gd name="connsiteX5" fmla="*/ 122788 w 2234242"/>
              <a:gd name="connsiteY5" fmla="*/ 177851 h 1758175"/>
              <a:gd name="connsiteX6" fmla="*/ 278363 w 2234242"/>
              <a:gd name="connsiteY6" fmla="*/ 165151 h 1758175"/>
              <a:gd name="connsiteX7" fmla="*/ 322813 w 2234242"/>
              <a:gd name="connsiteY7" fmla="*/ 206426 h 1758175"/>
              <a:gd name="connsiteX8" fmla="*/ 303763 w 2234242"/>
              <a:gd name="connsiteY8" fmla="*/ 241351 h 1758175"/>
              <a:gd name="connsiteX9" fmla="*/ 310113 w 2234242"/>
              <a:gd name="connsiteY9" fmla="*/ 317551 h 1758175"/>
              <a:gd name="connsiteX10" fmla="*/ 602213 w 2234242"/>
              <a:gd name="connsiteY10" fmla="*/ 920801 h 1758175"/>
              <a:gd name="connsiteX11" fmla="*/ 392663 w 2234242"/>
              <a:gd name="connsiteY11" fmla="*/ 1028751 h 1758175"/>
              <a:gd name="connsiteX12" fmla="*/ 986388 w 2234242"/>
              <a:gd name="connsiteY12" fmla="*/ 1028751 h 1758175"/>
              <a:gd name="connsiteX13" fmla="*/ 1154663 w 2234242"/>
              <a:gd name="connsiteY13" fmla="*/ 1190676 h 1758175"/>
              <a:gd name="connsiteX14" fmla="*/ 1173713 w 2234242"/>
              <a:gd name="connsiteY14" fmla="*/ 1428801 h 1758175"/>
              <a:gd name="connsiteX15" fmla="*/ 1191176 w 2234242"/>
              <a:gd name="connsiteY15" fmla="*/ 1525638 h 1758175"/>
              <a:gd name="connsiteX16" fmla="*/ 1272138 w 2234242"/>
              <a:gd name="connsiteY16" fmla="*/ 1641526 h 1758175"/>
              <a:gd name="connsiteX17" fmla="*/ 1361038 w 2234242"/>
              <a:gd name="connsiteY17" fmla="*/ 1698676 h 1758175"/>
              <a:gd name="connsiteX18" fmla="*/ 1510263 w 2234242"/>
              <a:gd name="connsiteY18" fmla="*/ 1720901 h 1758175"/>
              <a:gd name="connsiteX19" fmla="*/ 1554713 w 2234242"/>
              <a:gd name="connsiteY19" fmla="*/ 1749476 h 1758175"/>
              <a:gd name="connsiteX20" fmla="*/ 1792838 w 2234242"/>
              <a:gd name="connsiteY20" fmla="*/ 1749476 h 1758175"/>
              <a:gd name="connsiteX21" fmla="*/ 2005563 w 2234242"/>
              <a:gd name="connsiteY21" fmla="*/ 1647876 h 1758175"/>
              <a:gd name="connsiteX22" fmla="*/ 2103988 w 2234242"/>
              <a:gd name="connsiteY22" fmla="*/ 1511351 h 1758175"/>
              <a:gd name="connsiteX23" fmla="*/ 2183363 w 2234242"/>
              <a:gd name="connsiteY23" fmla="*/ 1492301 h 1758175"/>
              <a:gd name="connsiteX24" fmla="*/ 2234163 w 2234242"/>
              <a:gd name="connsiteY24" fmla="*/ 1562151 h 1758175"/>
              <a:gd name="connsiteX0" fmla="*/ 2138 w 2234242"/>
              <a:gd name="connsiteY0" fmla="*/ 85776 h 1759252"/>
              <a:gd name="connsiteX1" fmla="*/ 2138 w 2234242"/>
              <a:gd name="connsiteY1" fmla="*/ 28626 h 1759252"/>
              <a:gd name="connsiteX2" fmla="*/ 24363 w 2234242"/>
              <a:gd name="connsiteY2" fmla="*/ 51 h 1759252"/>
              <a:gd name="connsiteX3" fmla="*/ 59288 w 2234242"/>
              <a:gd name="connsiteY3" fmla="*/ 34976 h 1759252"/>
              <a:gd name="connsiteX4" fmla="*/ 84688 w 2234242"/>
              <a:gd name="connsiteY4" fmla="*/ 139751 h 1759252"/>
              <a:gd name="connsiteX5" fmla="*/ 122788 w 2234242"/>
              <a:gd name="connsiteY5" fmla="*/ 177851 h 1759252"/>
              <a:gd name="connsiteX6" fmla="*/ 278363 w 2234242"/>
              <a:gd name="connsiteY6" fmla="*/ 165151 h 1759252"/>
              <a:gd name="connsiteX7" fmla="*/ 322813 w 2234242"/>
              <a:gd name="connsiteY7" fmla="*/ 206426 h 1759252"/>
              <a:gd name="connsiteX8" fmla="*/ 303763 w 2234242"/>
              <a:gd name="connsiteY8" fmla="*/ 241351 h 1759252"/>
              <a:gd name="connsiteX9" fmla="*/ 310113 w 2234242"/>
              <a:gd name="connsiteY9" fmla="*/ 317551 h 1759252"/>
              <a:gd name="connsiteX10" fmla="*/ 602213 w 2234242"/>
              <a:gd name="connsiteY10" fmla="*/ 920801 h 1759252"/>
              <a:gd name="connsiteX11" fmla="*/ 392663 w 2234242"/>
              <a:gd name="connsiteY11" fmla="*/ 1028751 h 1759252"/>
              <a:gd name="connsiteX12" fmla="*/ 986388 w 2234242"/>
              <a:gd name="connsiteY12" fmla="*/ 1028751 h 1759252"/>
              <a:gd name="connsiteX13" fmla="*/ 1154663 w 2234242"/>
              <a:gd name="connsiteY13" fmla="*/ 1190676 h 1759252"/>
              <a:gd name="connsiteX14" fmla="*/ 1173713 w 2234242"/>
              <a:gd name="connsiteY14" fmla="*/ 1428801 h 1759252"/>
              <a:gd name="connsiteX15" fmla="*/ 1191176 w 2234242"/>
              <a:gd name="connsiteY15" fmla="*/ 1525638 h 1759252"/>
              <a:gd name="connsiteX16" fmla="*/ 1272138 w 2234242"/>
              <a:gd name="connsiteY16" fmla="*/ 1641526 h 1759252"/>
              <a:gd name="connsiteX17" fmla="*/ 1361038 w 2234242"/>
              <a:gd name="connsiteY17" fmla="*/ 1698676 h 1759252"/>
              <a:gd name="connsiteX18" fmla="*/ 1554713 w 2234242"/>
              <a:gd name="connsiteY18" fmla="*/ 1749476 h 1759252"/>
              <a:gd name="connsiteX19" fmla="*/ 1792838 w 2234242"/>
              <a:gd name="connsiteY19" fmla="*/ 1749476 h 1759252"/>
              <a:gd name="connsiteX20" fmla="*/ 2005563 w 2234242"/>
              <a:gd name="connsiteY20" fmla="*/ 1647876 h 1759252"/>
              <a:gd name="connsiteX21" fmla="*/ 2103988 w 2234242"/>
              <a:gd name="connsiteY21" fmla="*/ 1511351 h 1759252"/>
              <a:gd name="connsiteX22" fmla="*/ 2183363 w 2234242"/>
              <a:gd name="connsiteY22" fmla="*/ 1492301 h 1759252"/>
              <a:gd name="connsiteX23" fmla="*/ 2234163 w 2234242"/>
              <a:gd name="connsiteY23" fmla="*/ 1562151 h 1759252"/>
              <a:gd name="connsiteX0" fmla="*/ 2138 w 2235308"/>
              <a:gd name="connsiteY0" fmla="*/ 85776 h 1759252"/>
              <a:gd name="connsiteX1" fmla="*/ 2138 w 2235308"/>
              <a:gd name="connsiteY1" fmla="*/ 28626 h 1759252"/>
              <a:gd name="connsiteX2" fmla="*/ 24363 w 2235308"/>
              <a:gd name="connsiteY2" fmla="*/ 51 h 1759252"/>
              <a:gd name="connsiteX3" fmla="*/ 59288 w 2235308"/>
              <a:gd name="connsiteY3" fmla="*/ 34976 h 1759252"/>
              <a:gd name="connsiteX4" fmla="*/ 84688 w 2235308"/>
              <a:gd name="connsiteY4" fmla="*/ 139751 h 1759252"/>
              <a:gd name="connsiteX5" fmla="*/ 122788 w 2235308"/>
              <a:gd name="connsiteY5" fmla="*/ 177851 h 1759252"/>
              <a:gd name="connsiteX6" fmla="*/ 278363 w 2235308"/>
              <a:gd name="connsiteY6" fmla="*/ 165151 h 1759252"/>
              <a:gd name="connsiteX7" fmla="*/ 322813 w 2235308"/>
              <a:gd name="connsiteY7" fmla="*/ 206426 h 1759252"/>
              <a:gd name="connsiteX8" fmla="*/ 303763 w 2235308"/>
              <a:gd name="connsiteY8" fmla="*/ 241351 h 1759252"/>
              <a:gd name="connsiteX9" fmla="*/ 310113 w 2235308"/>
              <a:gd name="connsiteY9" fmla="*/ 317551 h 1759252"/>
              <a:gd name="connsiteX10" fmla="*/ 602213 w 2235308"/>
              <a:gd name="connsiteY10" fmla="*/ 920801 h 1759252"/>
              <a:gd name="connsiteX11" fmla="*/ 392663 w 2235308"/>
              <a:gd name="connsiteY11" fmla="*/ 1028751 h 1759252"/>
              <a:gd name="connsiteX12" fmla="*/ 986388 w 2235308"/>
              <a:gd name="connsiteY12" fmla="*/ 1028751 h 1759252"/>
              <a:gd name="connsiteX13" fmla="*/ 1154663 w 2235308"/>
              <a:gd name="connsiteY13" fmla="*/ 1190676 h 1759252"/>
              <a:gd name="connsiteX14" fmla="*/ 1173713 w 2235308"/>
              <a:gd name="connsiteY14" fmla="*/ 1428801 h 1759252"/>
              <a:gd name="connsiteX15" fmla="*/ 1191176 w 2235308"/>
              <a:gd name="connsiteY15" fmla="*/ 1525638 h 1759252"/>
              <a:gd name="connsiteX16" fmla="*/ 1272138 w 2235308"/>
              <a:gd name="connsiteY16" fmla="*/ 1641526 h 1759252"/>
              <a:gd name="connsiteX17" fmla="*/ 1361038 w 2235308"/>
              <a:gd name="connsiteY17" fmla="*/ 1698676 h 1759252"/>
              <a:gd name="connsiteX18" fmla="*/ 1554713 w 2235308"/>
              <a:gd name="connsiteY18" fmla="*/ 1749476 h 1759252"/>
              <a:gd name="connsiteX19" fmla="*/ 1792838 w 2235308"/>
              <a:gd name="connsiteY19" fmla="*/ 1749476 h 1759252"/>
              <a:gd name="connsiteX20" fmla="*/ 2005563 w 2235308"/>
              <a:gd name="connsiteY20" fmla="*/ 1647876 h 1759252"/>
              <a:gd name="connsiteX21" fmla="*/ 2103988 w 2235308"/>
              <a:gd name="connsiteY21" fmla="*/ 1511351 h 1759252"/>
              <a:gd name="connsiteX22" fmla="*/ 2216701 w 2235308"/>
              <a:gd name="connsiteY22" fmla="*/ 1487538 h 1759252"/>
              <a:gd name="connsiteX23" fmla="*/ 2234163 w 2235308"/>
              <a:gd name="connsiteY23" fmla="*/ 1562151 h 1759252"/>
              <a:gd name="connsiteX0" fmla="*/ 2138 w 2234691"/>
              <a:gd name="connsiteY0" fmla="*/ 85776 h 1759252"/>
              <a:gd name="connsiteX1" fmla="*/ 2138 w 2234691"/>
              <a:gd name="connsiteY1" fmla="*/ 28626 h 1759252"/>
              <a:gd name="connsiteX2" fmla="*/ 24363 w 2234691"/>
              <a:gd name="connsiteY2" fmla="*/ 51 h 1759252"/>
              <a:gd name="connsiteX3" fmla="*/ 59288 w 2234691"/>
              <a:gd name="connsiteY3" fmla="*/ 34976 h 1759252"/>
              <a:gd name="connsiteX4" fmla="*/ 84688 w 2234691"/>
              <a:gd name="connsiteY4" fmla="*/ 139751 h 1759252"/>
              <a:gd name="connsiteX5" fmla="*/ 122788 w 2234691"/>
              <a:gd name="connsiteY5" fmla="*/ 177851 h 1759252"/>
              <a:gd name="connsiteX6" fmla="*/ 278363 w 2234691"/>
              <a:gd name="connsiteY6" fmla="*/ 165151 h 1759252"/>
              <a:gd name="connsiteX7" fmla="*/ 322813 w 2234691"/>
              <a:gd name="connsiteY7" fmla="*/ 206426 h 1759252"/>
              <a:gd name="connsiteX8" fmla="*/ 303763 w 2234691"/>
              <a:gd name="connsiteY8" fmla="*/ 241351 h 1759252"/>
              <a:gd name="connsiteX9" fmla="*/ 310113 w 2234691"/>
              <a:gd name="connsiteY9" fmla="*/ 317551 h 1759252"/>
              <a:gd name="connsiteX10" fmla="*/ 602213 w 2234691"/>
              <a:gd name="connsiteY10" fmla="*/ 920801 h 1759252"/>
              <a:gd name="connsiteX11" fmla="*/ 392663 w 2234691"/>
              <a:gd name="connsiteY11" fmla="*/ 1028751 h 1759252"/>
              <a:gd name="connsiteX12" fmla="*/ 986388 w 2234691"/>
              <a:gd name="connsiteY12" fmla="*/ 1028751 h 1759252"/>
              <a:gd name="connsiteX13" fmla="*/ 1154663 w 2234691"/>
              <a:gd name="connsiteY13" fmla="*/ 1190676 h 1759252"/>
              <a:gd name="connsiteX14" fmla="*/ 1173713 w 2234691"/>
              <a:gd name="connsiteY14" fmla="*/ 1428801 h 1759252"/>
              <a:gd name="connsiteX15" fmla="*/ 1191176 w 2234691"/>
              <a:gd name="connsiteY15" fmla="*/ 1525638 h 1759252"/>
              <a:gd name="connsiteX16" fmla="*/ 1272138 w 2234691"/>
              <a:gd name="connsiteY16" fmla="*/ 1641526 h 1759252"/>
              <a:gd name="connsiteX17" fmla="*/ 1361038 w 2234691"/>
              <a:gd name="connsiteY17" fmla="*/ 1698676 h 1759252"/>
              <a:gd name="connsiteX18" fmla="*/ 1554713 w 2234691"/>
              <a:gd name="connsiteY18" fmla="*/ 1749476 h 1759252"/>
              <a:gd name="connsiteX19" fmla="*/ 1792838 w 2234691"/>
              <a:gd name="connsiteY19" fmla="*/ 1749476 h 1759252"/>
              <a:gd name="connsiteX20" fmla="*/ 2005563 w 2234691"/>
              <a:gd name="connsiteY20" fmla="*/ 1647876 h 1759252"/>
              <a:gd name="connsiteX21" fmla="*/ 2132563 w 2234691"/>
              <a:gd name="connsiteY21" fmla="*/ 1506589 h 1759252"/>
              <a:gd name="connsiteX22" fmla="*/ 2216701 w 2234691"/>
              <a:gd name="connsiteY22" fmla="*/ 1487538 h 1759252"/>
              <a:gd name="connsiteX23" fmla="*/ 2234163 w 2234691"/>
              <a:gd name="connsiteY23" fmla="*/ 1562151 h 175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234691" h="1759252">
                <a:moveTo>
                  <a:pt x="2138" y="85776"/>
                </a:moveTo>
                <a:cubicBezTo>
                  <a:pt x="286" y="64344"/>
                  <a:pt x="-1566" y="42913"/>
                  <a:pt x="2138" y="28626"/>
                </a:cubicBezTo>
                <a:cubicBezTo>
                  <a:pt x="5842" y="14339"/>
                  <a:pt x="14838" y="-1007"/>
                  <a:pt x="24363" y="51"/>
                </a:cubicBezTo>
                <a:cubicBezTo>
                  <a:pt x="33888" y="1109"/>
                  <a:pt x="49234" y="11693"/>
                  <a:pt x="59288" y="34976"/>
                </a:cubicBezTo>
                <a:cubicBezTo>
                  <a:pt x="69342" y="58259"/>
                  <a:pt x="74105" y="115939"/>
                  <a:pt x="84688" y="139751"/>
                </a:cubicBezTo>
                <a:cubicBezTo>
                  <a:pt x="95271" y="163563"/>
                  <a:pt x="90509" y="173618"/>
                  <a:pt x="122788" y="177851"/>
                </a:cubicBezTo>
                <a:cubicBezTo>
                  <a:pt x="155067" y="182084"/>
                  <a:pt x="245026" y="160389"/>
                  <a:pt x="278363" y="165151"/>
                </a:cubicBezTo>
                <a:cubicBezTo>
                  <a:pt x="311700" y="169913"/>
                  <a:pt x="318580" y="193726"/>
                  <a:pt x="322813" y="206426"/>
                </a:cubicBezTo>
                <a:cubicBezTo>
                  <a:pt x="327046" y="219126"/>
                  <a:pt x="305880" y="222830"/>
                  <a:pt x="303763" y="241351"/>
                </a:cubicBezTo>
                <a:cubicBezTo>
                  <a:pt x="301646" y="259872"/>
                  <a:pt x="260371" y="204309"/>
                  <a:pt x="310113" y="317551"/>
                </a:cubicBezTo>
                <a:cubicBezTo>
                  <a:pt x="359855" y="430793"/>
                  <a:pt x="588455" y="802268"/>
                  <a:pt x="602213" y="920801"/>
                </a:cubicBezTo>
                <a:cubicBezTo>
                  <a:pt x="615971" y="1039334"/>
                  <a:pt x="328634" y="1010759"/>
                  <a:pt x="392663" y="1028751"/>
                </a:cubicBezTo>
                <a:cubicBezTo>
                  <a:pt x="456692" y="1046743"/>
                  <a:pt x="859388" y="1001764"/>
                  <a:pt x="986388" y="1028751"/>
                </a:cubicBezTo>
                <a:cubicBezTo>
                  <a:pt x="1113388" y="1055739"/>
                  <a:pt x="1123442" y="1124001"/>
                  <a:pt x="1154663" y="1190676"/>
                </a:cubicBezTo>
                <a:cubicBezTo>
                  <a:pt x="1185884" y="1257351"/>
                  <a:pt x="1167628" y="1372974"/>
                  <a:pt x="1173713" y="1428801"/>
                </a:cubicBezTo>
                <a:cubicBezTo>
                  <a:pt x="1179799" y="1484628"/>
                  <a:pt x="1174772" y="1490184"/>
                  <a:pt x="1191176" y="1525638"/>
                </a:cubicBezTo>
                <a:cubicBezTo>
                  <a:pt x="1207580" y="1561092"/>
                  <a:pt x="1243828" y="1612686"/>
                  <a:pt x="1272138" y="1641526"/>
                </a:cubicBezTo>
                <a:cubicBezTo>
                  <a:pt x="1300448" y="1670366"/>
                  <a:pt x="1313942" y="1680684"/>
                  <a:pt x="1361038" y="1698676"/>
                </a:cubicBezTo>
                <a:cubicBezTo>
                  <a:pt x="1408134" y="1716668"/>
                  <a:pt x="1482746" y="1741009"/>
                  <a:pt x="1554713" y="1749476"/>
                </a:cubicBezTo>
                <a:cubicBezTo>
                  <a:pt x="1626680" y="1757943"/>
                  <a:pt x="1717696" y="1766409"/>
                  <a:pt x="1792838" y="1749476"/>
                </a:cubicBezTo>
                <a:cubicBezTo>
                  <a:pt x="1867980" y="1732543"/>
                  <a:pt x="1948942" y="1688357"/>
                  <a:pt x="2005563" y="1647876"/>
                </a:cubicBezTo>
                <a:cubicBezTo>
                  <a:pt x="2062184" y="1607395"/>
                  <a:pt x="2097373" y="1533312"/>
                  <a:pt x="2132563" y="1506589"/>
                </a:cubicBezTo>
                <a:cubicBezTo>
                  <a:pt x="2167753" y="1479866"/>
                  <a:pt x="2199768" y="1478278"/>
                  <a:pt x="2216701" y="1487538"/>
                </a:cubicBezTo>
                <a:cubicBezTo>
                  <a:pt x="2233634" y="1496798"/>
                  <a:pt x="2236015" y="1522463"/>
                  <a:pt x="2234163" y="1562151"/>
                </a:cubicBezTo>
              </a:path>
            </a:pathLst>
          </a:cu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3" name="橢圓 192"/>
          <p:cNvSpPr/>
          <p:nvPr/>
        </p:nvSpPr>
        <p:spPr>
          <a:xfrm rot="16200000">
            <a:off x="6039210" y="2973069"/>
            <a:ext cx="4170760" cy="1620441"/>
          </a:xfrm>
          <a:prstGeom prst="ellipse">
            <a:avLst/>
          </a:prstGeom>
          <a:solidFill>
            <a:schemeClr val="bg1">
              <a:alpha val="79000"/>
            </a:schemeClr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7188" name="群組 193"/>
          <p:cNvGrpSpPr>
            <a:grpSpLocks/>
          </p:cNvGrpSpPr>
          <p:nvPr/>
        </p:nvGrpSpPr>
        <p:grpSpPr bwMode="auto">
          <a:xfrm>
            <a:off x="7638218" y="2152728"/>
            <a:ext cx="963216" cy="3237310"/>
            <a:chOff x="5724128" y="1916832"/>
            <a:chExt cx="1178561" cy="3960440"/>
          </a:xfrm>
        </p:grpSpPr>
        <p:sp>
          <p:nvSpPr>
            <p:cNvPr id="195" name="圓角矩形 194"/>
            <p:cNvSpPr/>
            <p:nvPr/>
          </p:nvSpPr>
          <p:spPr>
            <a:xfrm>
              <a:off x="5731413" y="5756375"/>
              <a:ext cx="1171276" cy="120897"/>
            </a:xfrm>
            <a:prstGeom prst="roundRect">
              <a:avLst>
                <a:gd name="adj" fmla="val 19099"/>
              </a:avLst>
            </a:prstGeom>
            <a:solidFill>
              <a:schemeClr val="accent6">
                <a:lumMod val="60000"/>
                <a:lumOff val="40000"/>
                <a:alpha val="37000"/>
              </a:schemeClr>
            </a:solidFill>
            <a:ln w="38100">
              <a:solidFill>
                <a:schemeClr val="accent6">
                  <a:lumMod val="75000"/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96" name="手繪多邊形 195"/>
            <p:cNvSpPr/>
            <p:nvPr/>
          </p:nvSpPr>
          <p:spPr>
            <a:xfrm rot="5400000">
              <a:off x="6254417" y="1412766"/>
              <a:ext cx="120897" cy="1129029"/>
            </a:xfrm>
            <a:custGeom>
              <a:avLst/>
              <a:gdLst>
                <a:gd name="connsiteX0" fmla="*/ 0 w 70701"/>
                <a:gd name="connsiteY0" fmla="*/ 1094101 h 1111574"/>
                <a:gd name="connsiteX1" fmla="*/ 0 w 70701"/>
                <a:gd name="connsiteY1" fmla="*/ 17473 h 1111574"/>
                <a:gd name="connsiteX2" fmla="*/ 16994 w 70701"/>
                <a:gd name="connsiteY2" fmla="*/ 0 h 1111574"/>
                <a:gd name="connsiteX3" fmla="*/ 70701 w 70701"/>
                <a:gd name="connsiteY3" fmla="*/ 0 h 1111574"/>
                <a:gd name="connsiteX4" fmla="*/ 70701 w 70701"/>
                <a:gd name="connsiteY4" fmla="*/ 1111574 h 1111574"/>
                <a:gd name="connsiteX5" fmla="*/ 16994 w 70701"/>
                <a:gd name="connsiteY5" fmla="*/ 1111574 h 1111574"/>
                <a:gd name="connsiteX6" fmla="*/ 0 w 70701"/>
                <a:gd name="connsiteY6" fmla="*/ 1094101 h 111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01" h="1111574">
                  <a:moveTo>
                    <a:pt x="0" y="1094101"/>
                  </a:moveTo>
                  <a:lnTo>
                    <a:pt x="0" y="17473"/>
                  </a:lnTo>
                  <a:cubicBezTo>
                    <a:pt x="0" y="7822"/>
                    <a:pt x="7608" y="0"/>
                    <a:pt x="16994" y="0"/>
                  </a:cubicBezTo>
                  <a:lnTo>
                    <a:pt x="70701" y="0"/>
                  </a:lnTo>
                  <a:lnTo>
                    <a:pt x="70701" y="1111574"/>
                  </a:lnTo>
                  <a:lnTo>
                    <a:pt x="16994" y="1111574"/>
                  </a:lnTo>
                  <a:cubicBezTo>
                    <a:pt x="7608" y="1111574"/>
                    <a:pt x="0" y="1103751"/>
                    <a:pt x="0" y="109410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44000"/>
              </a:schemeClr>
            </a:solidFill>
            <a:ln w="38100">
              <a:solidFill>
                <a:schemeClr val="accent6">
                  <a:lumMod val="75000"/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grpSp>
          <p:nvGrpSpPr>
            <p:cNvPr id="7231" name="群組 196"/>
            <p:cNvGrpSpPr>
              <a:grpSpLocks/>
            </p:cNvGrpSpPr>
            <p:nvPr/>
          </p:nvGrpSpPr>
          <p:grpSpPr bwMode="auto">
            <a:xfrm>
              <a:off x="5734927" y="5517231"/>
              <a:ext cx="1165186" cy="252291"/>
              <a:chOff x="4138042" y="5373216"/>
              <a:chExt cx="1296144" cy="252291"/>
            </a:xfrm>
          </p:grpSpPr>
          <p:sp>
            <p:nvSpPr>
              <p:cNvPr id="301" name="圓角矩形 300"/>
              <p:cNvSpPr>
                <a:spLocks/>
              </p:cNvSpPr>
              <p:nvPr/>
            </p:nvSpPr>
            <p:spPr>
              <a:xfrm>
                <a:off x="4138042" y="5373216"/>
                <a:ext cx="1296144" cy="239417"/>
              </a:xfrm>
              <a:prstGeom prst="roundRect">
                <a:avLst>
                  <a:gd name="adj" fmla="val 0"/>
                </a:avLst>
              </a:prstGeom>
              <a:noFill/>
              <a:ln w="38100" cap="flat">
                <a:solidFill>
                  <a:schemeClr val="accent6">
                    <a:lumMod val="75000"/>
                    <a:alpha val="29000"/>
                  </a:schemeClr>
                </a:solidFill>
                <a:round/>
              </a:ln>
              <a:effectLst>
                <a:glow>
                  <a:schemeClr val="accent1">
                    <a:alpha val="40000"/>
                  </a:schemeClr>
                </a:glow>
                <a:reflection stA="45000" endPos="0" dist="50800" dir="5400000" sy="-100000" algn="bl" rotWithShape="0"/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cxnSp>
            <p:nvCxnSpPr>
              <p:cNvPr id="302" name="直線接點 301"/>
              <p:cNvCxnSpPr/>
              <p:nvPr/>
            </p:nvCxnSpPr>
            <p:spPr>
              <a:xfrm>
                <a:off x="4787212" y="5373481"/>
                <a:ext cx="0" cy="23887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線接點 302"/>
              <p:cNvCxnSpPr/>
              <p:nvPr/>
            </p:nvCxnSpPr>
            <p:spPr>
              <a:xfrm>
                <a:off x="4571680" y="5373481"/>
                <a:ext cx="0" cy="23887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線接點 303"/>
              <p:cNvCxnSpPr/>
              <p:nvPr/>
            </p:nvCxnSpPr>
            <p:spPr>
              <a:xfrm>
                <a:off x="4356147" y="5373481"/>
                <a:ext cx="0" cy="23887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線接點 304"/>
              <p:cNvCxnSpPr/>
              <p:nvPr/>
            </p:nvCxnSpPr>
            <p:spPr>
              <a:xfrm>
                <a:off x="5219898" y="5386591"/>
                <a:ext cx="0" cy="23887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線接點 305"/>
              <p:cNvCxnSpPr/>
              <p:nvPr/>
            </p:nvCxnSpPr>
            <p:spPr>
              <a:xfrm>
                <a:off x="5004365" y="5373481"/>
                <a:ext cx="0" cy="23887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線接點 306"/>
              <p:cNvCxnSpPr/>
              <p:nvPr/>
            </p:nvCxnSpPr>
            <p:spPr>
              <a:xfrm>
                <a:off x="4211918" y="5373481"/>
                <a:ext cx="0" cy="23887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線接點 307"/>
              <p:cNvCxnSpPr/>
              <p:nvPr/>
            </p:nvCxnSpPr>
            <p:spPr>
              <a:xfrm>
                <a:off x="5364126" y="5386591"/>
                <a:ext cx="0" cy="23887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32" name="群組 197"/>
            <p:cNvGrpSpPr>
              <a:grpSpLocks/>
            </p:cNvGrpSpPr>
            <p:nvPr/>
          </p:nvGrpSpPr>
          <p:grpSpPr bwMode="auto">
            <a:xfrm>
              <a:off x="5733210" y="2037863"/>
              <a:ext cx="1163469" cy="252291"/>
              <a:chOff x="4138042" y="5373216"/>
              <a:chExt cx="1296144" cy="252291"/>
            </a:xfrm>
          </p:grpSpPr>
          <p:sp>
            <p:nvSpPr>
              <p:cNvPr id="293" name="圓角矩形 292"/>
              <p:cNvSpPr>
                <a:spLocks/>
              </p:cNvSpPr>
              <p:nvPr/>
            </p:nvSpPr>
            <p:spPr>
              <a:xfrm>
                <a:off x="4138042" y="5373216"/>
                <a:ext cx="1296144" cy="239417"/>
              </a:xfrm>
              <a:prstGeom prst="roundRect">
                <a:avLst>
                  <a:gd name="adj" fmla="val 0"/>
                </a:avLst>
              </a:prstGeom>
              <a:noFill/>
              <a:ln w="38100" cap="flat">
                <a:solidFill>
                  <a:schemeClr val="accent6">
                    <a:lumMod val="75000"/>
                    <a:alpha val="29000"/>
                  </a:schemeClr>
                </a:solidFill>
                <a:round/>
              </a:ln>
              <a:effectLst>
                <a:glow>
                  <a:schemeClr val="accent1">
                    <a:alpha val="40000"/>
                  </a:schemeClr>
                </a:glow>
                <a:reflection stA="45000" endPos="0" dist="50800" dir="5400000" sy="-100000" algn="bl" rotWithShape="0"/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cxnSp>
            <p:nvCxnSpPr>
              <p:cNvPr id="294" name="直線接點 293"/>
              <p:cNvCxnSpPr/>
              <p:nvPr/>
            </p:nvCxnSpPr>
            <p:spPr>
              <a:xfrm>
                <a:off x="4788460" y="5373081"/>
                <a:ext cx="0" cy="23887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線接點 294"/>
              <p:cNvCxnSpPr/>
              <p:nvPr/>
            </p:nvCxnSpPr>
            <p:spPr>
              <a:xfrm>
                <a:off x="4572609" y="5373081"/>
                <a:ext cx="0" cy="23887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線接點 295"/>
              <p:cNvCxnSpPr/>
              <p:nvPr/>
            </p:nvCxnSpPr>
            <p:spPr>
              <a:xfrm>
                <a:off x="4355135" y="5373081"/>
                <a:ext cx="0" cy="23887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直線接點 296"/>
              <p:cNvCxnSpPr/>
              <p:nvPr/>
            </p:nvCxnSpPr>
            <p:spPr>
              <a:xfrm>
                <a:off x="5220162" y="5386190"/>
                <a:ext cx="0" cy="23887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直線接點 297"/>
              <p:cNvCxnSpPr/>
              <p:nvPr/>
            </p:nvCxnSpPr>
            <p:spPr>
              <a:xfrm>
                <a:off x="5004310" y="5373081"/>
                <a:ext cx="0" cy="23887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直線接點 298"/>
              <p:cNvCxnSpPr/>
              <p:nvPr/>
            </p:nvCxnSpPr>
            <p:spPr>
              <a:xfrm>
                <a:off x="4212317" y="5373081"/>
                <a:ext cx="0" cy="23887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線接點 299"/>
              <p:cNvCxnSpPr/>
              <p:nvPr/>
            </p:nvCxnSpPr>
            <p:spPr>
              <a:xfrm>
                <a:off x="5364603" y="5386190"/>
                <a:ext cx="0" cy="23887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33" name="群組 198"/>
            <p:cNvGrpSpPr>
              <a:grpSpLocks/>
            </p:cNvGrpSpPr>
            <p:nvPr/>
          </p:nvGrpSpPr>
          <p:grpSpPr bwMode="auto">
            <a:xfrm>
              <a:off x="5731493" y="4797151"/>
              <a:ext cx="1168620" cy="723774"/>
              <a:chOff x="4134222" y="4653136"/>
              <a:chExt cx="1299964" cy="723774"/>
            </a:xfrm>
          </p:grpSpPr>
          <p:grpSp>
            <p:nvGrpSpPr>
              <p:cNvPr id="7307" name="群組 272"/>
              <p:cNvGrpSpPr>
                <a:grpSpLocks/>
              </p:cNvGrpSpPr>
              <p:nvPr/>
            </p:nvGrpSpPr>
            <p:grpSpPr bwMode="auto">
              <a:xfrm>
                <a:off x="4134222" y="5013176"/>
                <a:ext cx="1299964" cy="363734"/>
                <a:chOff x="4134222" y="5013176"/>
                <a:chExt cx="1299964" cy="363734"/>
              </a:xfrm>
            </p:grpSpPr>
            <p:sp>
              <p:nvSpPr>
                <p:cNvPr id="284" name="圓角矩形 283"/>
                <p:cNvSpPr>
                  <a:spLocks/>
                </p:cNvSpPr>
                <p:nvPr/>
              </p:nvSpPr>
              <p:spPr>
                <a:xfrm>
                  <a:off x="4138042" y="5013176"/>
                  <a:ext cx="1296144" cy="355041"/>
                </a:xfrm>
                <a:prstGeom prst="roundRect">
                  <a:avLst>
                    <a:gd name="adj" fmla="val 0"/>
                  </a:avLst>
                </a:prstGeom>
                <a:noFill/>
                <a:ln w="38100" cap="flat">
                  <a:solidFill>
                    <a:schemeClr val="accent6">
                      <a:lumMod val="75000"/>
                      <a:alpha val="29000"/>
                    </a:schemeClr>
                  </a:solidFill>
                  <a:round/>
                </a:ln>
                <a:effectLst>
                  <a:glow>
                    <a:schemeClr val="accent1">
                      <a:alpha val="40000"/>
                    </a:schemeClr>
                  </a:glow>
                  <a:reflection stA="45000" endPos="0" dist="50800" dir="5400000" sy="-100000" algn="bl" rotWithShape="0"/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軟正黑體" panose="020B0604030504040204" pitchFamily="34" charset="-120"/>
                    <a:cs typeface="+mn-cs"/>
                  </a:endParaRPr>
                </a:p>
              </p:txBody>
            </p:sp>
            <p:cxnSp>
              <p:nvCxnSpPr>
                <p:cNvPr id="285" name="直線接點 284"/>
                <p:cNvCxnSpPr/>
                <p:nvPr/>
              </p:nvCxnSpPr>
              <p:spPr>
                <a:xfrm flipH="1">
                  <a:off x="4134132" y="5018077"/>
                  <a:ext cx="71304" cy="358319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直線接點 285"/>
                <p:cNvCxnSpPr/>
                <p:nvPr/>
              </p:nvCxnSpPr>
              <p:spPr>
                <a:xfrm flipH="1">
                  <a:off x="5360885" y="5018077"/>
                  <a:ext cx="71304" cy="358319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直線接點 286"/>
                <p:cNvCxnSpPr/>
                <p:nvPr/>
              </p:nvCxnSpPr>
              <p:spPr>
                <a:xfrm flipH="1">
                  <a:off x="4221642" y="5018077"/>
                  <a:ext cx="71304" cy="358319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直線接點 287"/>
                <p:cNvCxnSpPr/>
                <p:nvPr/>
              </p:nvCxnSpPr>
              <p:spPr>
                <a:xfrm flipH="1">
                  <a:off x="4359388" y="5018077"/>
                  <a:ext cx="71304" cy="358319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直線接點 288"/>
                <p:cNvCxnSpPr/>
                <p:nvPr/>
              </p:nvCxnSpPr>
              <p:spPr>
                <a:xfrm flipH="1">
                  <a:off x="4563576" y="5018077"/>
                  <a:ext cx="71304" cy="358319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直線接點 289"/>
                <p:cNvCxnSpPr/>
                <p:nvPr/>
              </p:nvCxnSpPr>
              <p:spPr>
                <a:xfrm flipH="1">
                  <a:off x="4775869" y="5018077"/>
                  <a:ext cx="71304" cy="358319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直線接點 290"/>
                <p:cNvCxnSpPr/>
                <p:nvPr/>
              </p:nvCxnSpPr>
              <p:spPr>
                <a:xfrm flipH="1">
                  <a:off x="5004365" y="5018077"/>
                  <a:ext cx="71304" cy="358319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線接點 291"/>
                <p:cNvCxnSpPr/>
                <p:nvPr/>
              </p:nvCxnSpPr>
              <p:spPr>
                <a:xfrm flipH="1">
                  <a:off x="5211795" y="5018077"/>
                  <a:ext cx="72925" cy="358319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08" name="群組 273"/>
              <p:cNvGrpSpPr>
                <a:grpSpLocks/>
              </p:cNvGrpSpPr>
              <p:nvPr/>
            </p:nvGrpSpPr>
            <p:grpSpPr bwMode="auto">
              <a:xfrm flipH="1">
                <a:off x="4134222" y="4653136"/>
                <a:ext cx="1299964" cy="363734"/>
                <a:chOff x="4134222" y="5013176"/>
                <a:chExt cx="1299964" cy="363734"/>
              </a:xfrm>
            </p:grpSpPr>
            <p:sp>
              <p:nvSpPr>
                <p:cNvPr id="275" name="圓角矩形 274"/>
                <p:cNvSpPr>
                  <a:spLocks/>
                </p:cNvSpPr>
                <p:nvPr/>
              </p:nvSpPr>
              <p:spPr>
                <a:xfrm>
                  <a:off x="4138042" y="5013176"/>
                  <a:ext cx="1296144" cy="355041"/>
                </a:xfrm>
                <a:prstGeom prst="roundRect">
                  <a:avLst>
                    <a:gd name="adj" fmla="val 0"/>
                  </a:avLst>
                </a:prstGeom>
                <a:noFill/>
                <a:ln w="38100" cap="flat">
                  <a:solidFill>
                    <a:schemeClr val="accent6">
                      <a:lumMod val="75000"/>
                      <a:alpha val="29000"/>
                    </a:schemeClr>
                  </a:solidFill>
                  <a:round/>
                </a:ln>
                <a:effectLst>
                  <a:glow>
                    <a:schemeClr val="accent1">
                      <a:alpha val="40000"/>
                    </a:schemeClr>
                  </a:glow>
                  <a:reflection stA="45000" endPos="0" dist="50800" dir="5400000" sy="-100000" algn="bl" rotWithShape="0"/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軟正黑體" panose="020B0604030504040204" pitchFamily="34" charset="-120"/>
                    <a:cs typeface="+mn-cs"/>
                  </a:endParaRPr>
                </a:p>
              </p:txBody>
            </p:sp>
            <p:cxnSp>
              <p:nvCxnSpPr>
                <p:cNvPr id="276" name="直線接點 275"/>
                <p:cNvCxnSpPr/>
                <p:nvPr/>
              </p:nvCxnSpPr>
              <p:spPr>
                <a:xfrm flipH="1">
                  <a:off x="4134598" y="5021255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直線接點 276"/>
                <p:cNvCxnSpPr/>
                <p:nvPr/>
              </p:nvCxnSpPr>
              <p:spPr>
                <a:xfrm flipH="1">
                  <a:off x="5361352" y="5021255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直線接點 277"/>
                <p:cNvCxnSpPr/>
                <p:nvPr/>
              </p:nvCxnSpPr>
              <p:spPr>
                <a:xfrm flipH="1">
                  <a:off x="4222107" y="5021255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直線接點 278"/>
                <p:cNvCxnSpPr/>
                <p:nvPr/>
              </p:nvCxnSpPr>
              <p:spPr>
                <a:xfrm flipH="1">
                  <a:off x="4359854" y="5021255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直線接點 279"/>
                <p:cNvCxnSpPr/>
                <p:nvPr/>
              </p:nvCxnSpPr>
              <p:spPr>
                <a:xfrm flipH="1">
                  <a:off x="4564043" y="5021255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直線接點 280"/>
                <p:cNvCxnSpPr/>
                <p:nvPr/>
              </p:nvCxnSpPr>
              <p:spPr>
                <a:xfrm flipH="1">
                  <a:off x="4776334" y="5021255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線接點 281"/>
                <p:cNvCxnSpPr/>
                <p:nvPr/>
              </p:nvCxnSpPr>
              <p:spPr>
                <a:xfrm flipH="1">
                  <a:off x="5004832" y="5021255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直線接點 282"/>
                <p:cNvCxnSpPr/>
                <p:nvPr/>
              </p:nvCxnSpPr>
              <p:spPr>
                <a:xfrm flipH="1">
                  <a:off x="5212261" y="5021255"/>
                  <a:ext cx="7292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234" name="群組 199"/>
            <p:cNvGrpSpPr>
              <a:grpSpLocks/>
            </p:cNvGrpSpPr>
            <p:nvPr/>
          </p:nvGrpSpPr>
          <p:grpSpPr bwMode="auto">
            <a:xfrm>
              <a:off x="5731493" y="4077071"/>
              <a:ext cx="1168620" cy="723774"/>
              <a:chOff x="4134222" y="4653136"/>
              <a:chExt cx="1299964" cy="723774"/>
            </a:xfrm>
          </p:grpSpPr>
          <p:grpSp>
            <p:nvGrpSpPr>
              <p:cNvPr id="7287" name="群組 252"/>
              <p:cNvGrpSpPr>
                <a:grpSpLocks/>
              </p:cNvGrpSpPr>
              <p:nvPr/>
            </p:nvGrpSpPr>
            <p:grpSpPr bwMode="auto">
              <a:xfrm>
                <a:off x="4134222" y="5013176"/>
                <a:ext cx="1299964" cy="363734"/>
                <a:chOff x="4134222" y="5013176"/>
                <a:chExt cx="1299964" cy="363734"/>
              </a:xfrm>
            </p:grpSpPr>
            <p:sp>
              <p:nvSpPr>
                <p:cNvPr id="264" name="圓角矩形 263"/>
                <p:cNvSpPr>
                  <a:spLocks/>
                </p:cNvSpPr>
                <p:nvPr/>
              </p:nvSpPr>
              <p:spPr>
                <a:xfrm>
                  <a:off x="4138042" y="5013176"/>
                  <a:ext cx="1296144" cy="355041"/>
                </a:xfrm>
                <a:prstGeom prst="roundRect">
                  <a:avLst>
                    <a:gd name="adj" fmla="val 0"/>
                  </a:avLst>
                </a:prstGeom>
                <a:noFill/>
                <a:ln w="38100" cap="flat">
                  <a:solidFill>
                    <a:schemeClr val="accent6">
                      <a:lumMod val="75000"/>
                      <a:alpha val="29000"/>
                    </a:schemeClr>
                  </a:solidFill>
                  <a:round/>
                </a:ln>
                <a:effectLst>
                  <a:glow>
                    <a:schemeClr val="accent1">
                      <a:alpha val="40000"/>
                    </a:schemeClr>
                  </a:glow>
                  <a:reflection stA="45000" endPos="0" dist="50800" dir="5400000" sy="-100000" algn="bl" rotWithShape="0"/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軟正黑體" panose="020B0604030504040204" pitchFamily="34" charset="-120"/>
                    <a:cs typeface="+mn-cs"/>
                  </a:endParaRPr>
                </a:p>
              </p:txBody>
            </p:sp>
            <p:cxnSp>
              <p:nvCxnSpPr>
                <p:cNvPr id="265" name="直線接點 264"/>
                <p:cNvCxnSpPr/>
                <p:nvPr/>
              </p:nvCxnSpPr>
              <p:spPr>
                <a:xfrm flipH="1">
                  <a:off x="4134132" y="5021519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直線接點 265"/>
                <p:cNvCxnSpPr/>
                <p:nvPr/>
              </p:nvCxnSpPr>
              <p:spPr>
                <a:xfrm flipH="1">
                  <a:off x="5360885" y="5021519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直線接點 266"/>
                <p:cNvCxnSpPr/>
                <p:nvPr/>
              </p:nvCxnSpPr>
              <p:spPr>
                <a:xfrm flipH="1">
                  <a:off x="4221642" y="5021519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直線接點 267"/>
                <p:cNvCxnSpPr/>
                <p:nvPr/>
              </p:nvCxnSpPr>
              <p:spPr>
                <a:xfrm flipH="1">
                  <a:off x="4359388" y="5021519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直線接點 268"/>
                <p:cNvCxnSpPr/>
                <p:nvPr/>
              </p:nvCxnSpPr>
              <p:spPr>
                <a:xfrm flipH="1">
                  <a:off x="4563576" y="5021519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直線接點 269"/>
                <p:cNvCxnSpPr/>
                <p:nvPr/>
              </p:nvCxnSpPr>
              <p:spPr>
                <a:xfrm flipH="1">
                  <a:off x="4775869" y="5021519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直線接點 270"/>
                <p:cNvCxnSpPr/>
                <p:nvPr/>
              </p:nvCxnSpPr>
              <p:spPr>
                <a:xfrm flipH="1">
                  <a:off x="5004365" y="5021519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直線接點 271"/>
                <p:cNvCxnSpPr/>
                <p:nvPr/>
              </p:nvCxnSpPr>
              <p:spPr>
                <a:xfrm flipH="1">
                  <a:off x="5211795" y="5021519"/>
                  <a:ext cx="72925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88" name="群組 253"/>
              <p:cNvGrpSpPr>
                <a:grpSpLocks/>
              </p:cNvGrpSpPr>
              <p:nvPr/>
            </p:nvGrpSpPr>
            <p:grpSpPr bwMode="auto">
              <a:xfrm flipH="1">
                <a:off x="4134222" y="4653136"/>
                <a:ext cx="1299964" cy="363734"/>
                <a:chOff x="4134222" y="5013176"/>
                <a:chExt cx="1299964" cy="363734"/>
              </a:xfrm>
            </p:grpSpPr>
            <p:sp>
              <p:nvSpPr>
                <p:cNvPr id="255" name="圓角矩形 254"/>
                <p:cNvSpPr>
                  <a:spLocks/>
                </p:cNvSpPr>
                <p:nvPr/>
              </p:nvSpPr>
              <p:spPr>
                <a:xfrm>
                  <a:off x="4138042" y="5013176"/>
                  <a:ext cx="1296144" cy="355041"/>
                </a:xfrm>
                <a:prstGeom prst="roundRect">
                  <a:avLst>
                    <a:gd name="adj" fmla="val 0"/>
                  </a:avLst>
                </a:prstGeom>
                <a:noFill/>
                <a:ln w="38100" cap="flat">
                  <a:solidFill>
                    <a:schemeClr val="accent6">
                      <a:lumMod val="75000"/>
                      <a:alpha val="29000"/>
                    </a:schemeClr>
                  </a:solidFill>
                  <a:round/>
                </a:ln>
                <a:effectLst>
                  <a:glow>
                    <a:schemeClr val="accent1">
                      <a:alpha val="40000"/>
                    </a:schemeClr>
                  </a:glow>
                  <a:reflection stA="45000" endPos="0" dist="50800" dir="5400000" sy="-100000" algn="bl" rotWithShape="0"/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軟正黑體" panose="020B0604030504040204" pitchFamily="34" charset="-120"/>
                    <a:cs typeface="+mn-cs"/>
                  </a:endParaRPr>
                </a:p>
              </p:txBody>
            </p:sp>
            <p:cxnSp>
              <p:nvCxnSpPr>
                <p:cNvPr id="256" name="直線接點 255"/>
                <p:cNvCxnSpPr/>
                <p:nvPr/>
              </p:nvCxnSpPr>
              <p:spPr>
                <a:xfrm flipH="1">
                  <a:off x="4134598" y="5021784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直線接點 256"/>
                <p:cNvCxnSpPr/>
                <p:nvPr/>
              </p:nvCxnSpPr>
              <p:spPr>
                <a:xfrm flipH="1">
                  <a:off x="5361352" y="5021784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直線接點 257"/>
                <p:cNvCxnSpPr/>
                <p:nvPr/>
              </p:nvCxnSpPr>
              <p:spPr>
                <a:xfrm flipH="1">
                  <a:off x="4222107" y="5021784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直線接點 258"/>
                <p:cNvCxnSpPr/>
                <p:nvPr/>
              </p:nvCxnSpPr>
              <p:spPr>
                <a:xfrm flipH="1">
                  <a:off x="4359854" y="5021784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直線接點 259"/>
                <p:cNvCxnSpPr/>
                <p:nvPr/>
              </p:nvCxnSpPr>
              <p:spPr>
                <a:xfrm flipH="1">
                  <a:off x="4564043" y="5021784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直線接點 260"/>
                <p:cNvCxnSpPr/>
                <p:nvPr/>
              </p:nvCxnSpPr>
              <p:spPr>
                <a:xfrm flipH="1">
                  <a:off x="4776334" y="5021784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直線接點 261"/>
                <p:cNvCxnSpPr/>
                <p:nvPr/>
              </p:nvCxnSpPr>
              <p:spPr>
                <a:xfrm flipH="1">
                  <a:off x="5004832" y="5021784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直線接點 262"/>
                <p:cNvCxnSpPr/>
                <p:nvPr/>
              </p:nvCxnSpPr>
              <p:spPr>
                <a:xfrm flipH="1">
                  <a:off x="5212261" y="5021784"/>
                  <a:ext cx="7292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235" name="群組 200"/>
            <p:cNvGrpSpPr>
              <a:grpSpLocks/>
            </p:cNvGrpSpPr>
            <p:nvPr/>
          </p:nvGrpSpPr>
          <p:grpSpPr bwMode="auto">
            <a:xfrm>
              <a:off x="5731493" y="3359491"/>
              <a:ext cx="1168620" cy="723774"/>
              <a:chOff x="4134222" y="4653136"/>
              <a:chExt cx="1299964" cy="723774"/>
            </a:xfrm>
          </p:grpSpPr>
          <p:grpSp>
            <p:nvGrpSpPr>
              <p:cNvPr id="7267" name="群組 232"/>
              <p:cNvGrpSpPr>
                <a:grpSpLocks/>
              </p:cNvGrpSpPr>
              <p:nvPr/>
            </p:nvGrpSpPr>
            <p:grpSpPr bwMode="auto">
              <a:xfrm>
                <a:off x="4134222" y="5013176"/>
                <a:ext cx="1299964" cy="363734"/>
                <a:chOff x="4134222" y="5013176"/>
                <a:chExt cx="1299964" cy="363734"/>
              </a:xfrm>
            </p:grpSpPr>
            <p:sp>
              <p:nvSpPr>
                <p:cNvPr id="244" name="圓角矩形 243"/>
                <p:cNvSpPr>
                  <a:spLocks/>
                </p:cNvSpPr>
                <p:nvPr/>
              </p:nvSpPr>
              <p:spPr>
                <a:xfrm>
                  <a:off x="4138042" y="5013176"/>
                  <a:ext cx="1296144" cy="355041"/>
                </a:xfrm>
                <a:prstGeom prst="roundRect">
                  <a:avLst>
                    <a:gd name="adj" fmla="val 0"/>
                  </a:avLst>
                </a:prstGeom>
                <a:noFill/>
                <a:ln w="38100" cap="flat">
                  <a:solidFill>
                    <a:schemeClr val="accent6">
                      <a:lumMod val="75000"/>
                      <a:alpha val="29000"/>
                    </a:schemeClr>
                  </a:solidFill>
                  <a:round/>
                </a:ln>
                <a:effectLst>
                  <a:glow>
                    <a:schemeClr val="accent1">
                      <a:alpha val="40000"/>
                    </a:schemeClr>
                  </a:glow>
                  <a:reflection stA="45000" endPos="0" dist="50800" dir="5400000" sy="-100000" algn="bl" rotWithShape="0"/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軟正黑體" panose="020B0604030504040204" pitchFamily="34" charset="-120"/>
                    <a:cs typeface="+mn-cs"/>
                  </a:endParaRPr>
                </a:p>
              </p:txBody>
            </p:sp>
            <p:cxnSp>
              <p:nvCxnSpPr>
                <p:cNvPr id="245" name="直線接點 244"/>
                <p:cNvCxnSpPr/>
                <p:nvPr/>
              </p:nvCxnSpPr>
              <p:spPr>
                <a:xfrm flipH="1">
                  <a:off x="4134132" y="5018093"/>
                  <a:ext cx="71304" cy="358319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直線接點 245"/>
                <p:cNvCxnSpPr/>
                <p:nvPr/>
              </p:nvCxnSpPr>
              <p:spPr>
                <a:xfrm flipH="1">
                  <a:off x="5360885" y="5018093"/>
                  <a:ext cx="71304" cy="358319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直線接點 246"/>
                <p:cNvCxnSpPr/>
                <p:nvPr/>
              </p:nvCxnSpPr>
              <p:spPr>
                <a:xfrm flipH="1">
                  <a:off x="4221642" y="5018093"/>
                  <a:ext cx="71304" cy="358319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直線接點 247"/>
                <p:cNvCxnSpPr/>
                <p:nvPr/>
              </p:nvCxnSpPr>
              <p:spPr>
                <a:xfrm flipH="1">
                  <a:off x="4359388" y="5018093"/>
                  <a:ext cx="71304" cy="358319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直線接點 248"/>
                <p:cNvCxnSpPr/>
                <p:nvPr/>
              </p:nvCxnSpPr>
              <p:spPr>
                <a:xfrm flipH="1">
                  <a:off x="4563576" y="5018093"/>
                  <a:ext cx="71304" cy="358319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直線接點 249"/>
                <p:cNvCxnSpPr/>
                <p:nvPr/>
              </p:nvCxnSpPr>
              <p:spPr>
                <a:xfrm flipH="1">
                  <a:off x="4775869" y="5018093"/>
                  <a:ext cx="71304" cy="358319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直線接點 250"/>
                <p:cNvCxnSpPr/>
                <p:nvPr/>
              </p:nvCxnSpPr>
              <p:spPr>
                <a:xfrm flipH="1">
                  <a:off x="5004365" y="5018093"/>
                  <a:ext cx="71304" cy="358319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直線接點 251"/>
                <p:cNvCxnSpPr/>
                <p:nvPr/>
              </p:nvCxnSpPr>
              <p:spPr>
                <a:xfrm flipH="1">
                  <a:off x="5211795" y="5018093"/>
                  <a:ext cx="72925" cy="358319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68" name="群組 233"/>
              <p:cNvGrpSpPr>
                <a:grpSpLocks/>
              </p:cNvGrpSpPr>
              <p:nvPr/>
            </p:nvGrpSpPr>
            <p:grpSpPr bwMode="auto">
              <a:xfrm flipH="1">
                <a:off x="4134222" y="4653136"/>
                <a:ext cx="1299964" cy="363734"/>
                <a:chOff x="4134222" y="5013176"/>
                <a:chExt cx="1299964" cy="363734"/>
              </a:xfrm>
            </p:grpSpPr>
            <p:sp>
              <p:nvSpPr>
                <p:cNvPr id="235" name="圓角矩形 234"/>
                <p:cNvSpPr>
                  <a:spLocks/>
                </p:cNvSpPr>
                <p:nvPr/>
              </p:nvSpPr>
              <p:spPr>
                <a:xfrm>
                  <a:off x="4138042" y="5013176"/>
                  <a:ext cx="1296144" cy="355041"/>
                </a:xfrm>
                <a:prstGeom prst="roundRect">
                  <a:avLst>
                    <a:gd name="adj" fmla="val 0"/>
                  </a:avLst>
                </a:prstGeom>
                <a:noFill/>
                <a:ln w="38100" cap="flat">
                  <a:solidFill>
                    <a:schemeClr val="accent6">
                      <a:lumMod val="75000"/>
                      <a:alpha val="29000"/>
                    </a:schemeClr>
                  </a:solidFill>
                  <a:round/>
                </a:ln>
                <a:effectLst>
                  <a:glow>
                    <a:schemeClr val="accent1">
                      <a:alpha val="40000"/>
                    </a:schemeClr>
                  </a:glow>
                  <a:reflection stA="45000" endPos="0" dist="50800" dir="5400000" sy="-100000" algn="bl" rotWithShape="0"/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軟正黑體" panose="020B0604030504040204" pitchFamily="34" charset="-120"/>
                    <a:cs typeface="+mn-cs"/>
                  </a:endParaRPr>
                </a:p>
              </p:txBody>
            </p:sp>
            <p:cxnSp>
              <p:nvCxnSpPr>
                <p:cNvPr id="236" name="直線接點 235"/>
                <p:cNvCxnSpPr/>
                <p:nvPr/>
              </p:nvCxnSpPr>
              <p:spPr>
                <a:xfrm flipH="1">
                  <a:off x="4134598" y="5021270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直線接點 236"/>
                <p:cNvCxnSpPr/>
                <p:nvPr/>
              </p:nvCxnSpPr>
              <p:spPr>
                <a:xfrm flipH="1">
                  <a:off x="5361352" y="5021270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直線接點 237"/>
                <p:cNvCxnSpPr/>
                <p:nvPr/>
              </p:nvCxnSpPr>
              <p:spPr>
                <a:xfrm flipH="1">
                  <a:off x="4222107" y="5021270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直線接點 238"/>
                <p:cNvCxnSpPr/>
                <p:nvPr/>
              </p:nvCxnSpPr>
              <p:spPr>
                <a:xfrm flipH="1">
                  <a:off x="4359854" y="5021270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直線接點 239"/>
                <p:cNvCxnSpPr/>
                <p:nvPr/>
              </p:nvCxnSpPr>
              <p:spPr>
                <a:xfrm flipH="1">
                  <a:off x="4564043" y="5021270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直線接點 240"/>
                <p:cNvCxnSpPr/>
                <p:nvPr/>
              </p:nvCxnSpPr>
              <p:spPr>
                <a:xfrm flipH="1">
                  <a:off x="4776334" y="5021270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線接點 241"/>
                <p:cNvCxnSpPr/>
                <p:nvPr/>
              </p:nvCxnSpPr>
              <p:spPr>
                <a:xfrm flipH="1">
                  <a:off x="5004832" y="5021270"/>
                  <a:ext cx="7130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直線接點 242"/>
                <p:cNvCxnSpPr/>
                <p:nvPr/>
              </p:nvCxnSpPr>
              <p:spPr>
                <a:xfrm flipH="1">
                  <a:off x="5212261" y="5021270"/>
                  <a:ext cx="72924" cy="35540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  <a:alpha val="29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236" name="群組 201"/>
            <p:cNvGrpSpPr>
              <a:grpSpLocks/>
            </p:cNvGrpSpPr>
            <p:nvPr/>
          </p:nvGrpSpPr>
          <p:grpSpPr bwMode="auto">
            <a:xfrm>
              <a:off x="5724128" y="2996951"/>
              <a:ext cx="1168620" cy="363734"/>
              <a:chOff x="4134222" y="5013176"/>
              <a:chExt cx="1299964" cy="363734"/>
            </a:xfrm>
          </p:grpSpPr>
          <p:sp>
            <p:nvSpPr>
              <p:cNvPr id="224" name="圓角矩形 223"/>
              <p:cNvSpPr>
                <a:spLocks/>
              </p:cNvSpPr>
              <p:nvPr/>
            </p:nvSpPr>
            <p:spPr>
              <a:xfrm>
                <a:off x="4138042" y="5013176"/>
                <a:ext cx="1296144" cy="355041"/>
              </a:xfrm>
              <a:prstGeom prst="roundRect">
                <a:avLst>
                  <a:gd name="adj" fmla="val 0"/>
                </a:avLst>
              </a:prstGeom>
              <a:noFill/>
              <a:ln w="38100" cap="flat">
                <a:solidFill>
                  <a:schemeClr val="accent6">
                    <a:lumMod val="75000"/>
                    <a:alpha val="29000"/>
                  </a:schemeClr>
                </a:solidFill>
                <a:round/>
              </a:ln>
              <a:effectLst>
                <a:glow>
                  <a:schemeClr val="accent1">
                    <a:alpha val="40000"/>
                  </a:schemeClr>
                </a:glow>
                <a:reflection stA="45000" endPos="0" dist="50800" dir="5400000" sy="-100000" algn="bl" rotWithShape="0"/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cxnSp>
            <p:nvCxnSpPr>
              <p:cNvPr id="225" name="直線接點 224"/>
              <p:cNvCxnSpPr/>
              <p:nvPr/>
            </p:nvCxnSpPr>
            <p:spPr>
              <a:xfrm flipH="1">
                <a:off x="4134222" y="5022579"/>
                <a:ext cx="71304" cy="35394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線接點 225"/>
              <p:cNvCxnSpPr/>
              <p:nvPr/>
            </p:nvCxnSpPr>
            <p:spPr>
              <a:xfrm flipH="1">
                <a:off x="5360976" y="5022579"/>
                <a:ext cx="71304" cy="35394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線接點 226"/>
              <p:cNvCxnSpPr/>
              <p:nvPr/>
            </p:nvCxnSpPr>
            <p:spPr>
              <a:xfrm flipH="1">
                <a:off x="4221732" y="5022579"/>
                <a:ext cx="71304" cy="35394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直線接點 227"/>
              <p:cNvCxnSpPr/>
              <p:nvPr/>
            </p:nvCxnSpPr>
            <p:spPr>
              <a:xfrm flipH="1">
                <a:off x="4359478" y="5022579"/>
                <a:ext cx="71304" cy="35394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線接點 228"/>
              <p:cNvCxnSpPr/>
              <p:nvPr/>
            </p:nvCxnSpPr>
            <p:spPr>
              <a:xfrm flipH="1">
                <a:off x="4563667" y="5022579"/>
                <a:ext cx="71304" cy="35394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直線接點 229"/>
              <p:cNvCxnSpPr/>
              <p:nvPr/>
            </p:nvCxnSpPr>
            <p:spPr>
              <a:xfrm flipH="1">
                <a:off x="4775958" y="5022579"/>
                <a:ext cx="71304" cy="35394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線接點 230"/>
              <p:cNvCxnSpPr/>
              <p:nvPr/>
            </p:nvCxnSpPr>
            <p:spPr>
              <a:xfrm flipH="1">
                <a:off x="5004456" y="5022579"/>
                <a:ext cx="71304" cy="35394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線接點 231"/>
              <p:cNvCxnSpPr/>
              <p:nvPr/>
            </p:nvCxnSpPr>
            <p:spPr>
              <a:xfrm flipH="1">
                <a:off x="5211886" y="5022579"/>
                <a:ext cx="72924" cy="35394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37" name="群組 202"/>
            <p:cNvGrpSpPr>
              <a:grpSpLocks/>
            </p:cNvGrpSpPr>
            <p:nvPr/>
          </p:nvGrpSpPr>
          <p:grpSpPr bwMode="auto">
            <a:xfrm flipH="1">
              <a:off x="5724128" y="2636911"/>
              <a:ext cx="1168620" cy="363734"/>
              <a:chOff x="4134222" y="5013176"/>
              <a:chExt cx="1299964" cy="363734"/>
            </a:xfrm>
          </p:grpSpPr>
          <p:sp>
            <p:nvSpPr>
              <p:cNvPr id="215" name="圓角矩形 214"/>
              <p:cNvSpPr>
                <a:spLocks/>
              </p:cNvSpPr>
              <p:nvPr/>
            </p:nvSpPr>
            <p:spPr>
              <a:xfrm>
                <a:off x="4138042" y="5013176"/>
                <a:ext cx="1296144" cy="355041"/>
              </a:xfrm>
              <a:prstGeom prst="roundRect">
                <a:avLst>
                  <a:gd name="adj" fmla="val 0"/>
                </a:avLst>
              </a:prstGeom>
              <a:noFill/>
              <a:ln w="38100" cap="flat">
                <a:solidFill>
                  <a:schemeClr val="accent6">
                    <a:lumMod val="75000"/>
                    <a:alpha val="29000"/>
                  </a:schemeClr>
                </a:solidFill>
                <a:round/>
              </a:ln>
              <a:effectLst>
                <a:glow>
                  <a:schemeClr val="accent1">
                    <a:alpha val="40000"/>
                  </a:schemeClr>
                </a:glow>
                <a:reflection stA="45000" endPos="0" dist="50800" dir="5400000" sy="-100000" algn="bl" rotWithShape="0"/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cxnSp>
            <p:nvCxnSpPr>
              <p:cNvPr id="216" name="直線接點 215"/>
              <p:cNvCxnSpPr/>
              <p:nvPr/>
            </p:nvCxnSpPr>
            <p:spPr>
              <a:xfrm flipH="1">
                <a:off x="4134508" y="5021387"/>
                <a:ext cx="71304" cy="35540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線接點 216"/>
              <p:cNvCxnSpPr/>
              <p:nvPr/>
            </p:nvCxnSpPr>
            <p:spPr>
              <a:xfrm flipH="1">
                <a:off x="5361261" y="5021387"/>
                <a:ext cx="71304" cy="35540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線接點 217"/>
              <p:cNvCxnSpPr/>
              <p:nvPr/>
            </p:nvCxnSpPr>
            <p:spPr>
              <a:xfrm flipH="1">
                <a:off x="4222017" y="5021387"/>
                <a:ext cx="71304" cy="35540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接點 218"/>
              <p:cNvCxnSpPr/>
              <p:nvPr/>
            </p:nvCxnSpPr>
            <p:spPr>
              <a:xfrm flipH="1">
                <a:off x="4359763" y="5021387"/>
                <a:ext cx="71304" cy="35540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線接點 219"/>
              <p:cNvCxnSpPr/>
              <p:nvPr/>
            </p:nvCxnSpPr>
            <p:spPr>
              <a:xfrm flipH="1">
                <a:off x="4563952" y="5021387"/>
                <a:ext cx="71304" cy="35540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線接點 220"/>
              <p:cNvCxnSpPr/>
              <p:nvPr/>
            </p:nvCxnSpPr>
            <p:spPr>
              <a:xfrm flipH="1">
                <a:off x="4776244" y="5021387"/>
                <a:ext cx="71304" cy="35540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線接點 221"/>
              <p:cNvCxnSpPr/>
              <p:nvPr/>
            </p:nvCxnSpPr>
            <p:spPr>
              <a:xfrm flipH="1">
                <a:off x="5004741" y="5021387"/>
                <a:ext cx="71304" cy="35540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線接點 222"/>
              <p:cNvCxnSpPr/>
              <p:nvPr/>
            </p:nvCxnSpPr>
            <p:spPr>
              <a:xfrm flipH="1">
                <a:off x="5212171" y="5021387"/>
                <a:ext cx="72925" cy="35540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38" name="群組 203"/>
            <p:cNvGrpSpPr>
              <a:grpSpLocks/>
            </p:cNvGrpSpPr>
            <p:nvPr/>
          </p:nvGrpSpPr>
          <p:grpSpPr bwMode="auto">
            <a:xfrm>
              <a:off x="5724128" y="2277280"/>
              <a:ext cx="1168620" cy="363734"/>
              <a:chOff x="4134222" y="5013176"/>
              <a:chExt cx="1299964" cy="363734"/>
            </a:xfrm>
          </p:grpSpPr>
          <p:sp>
            <p:nvSpPr>
              <p:cNvPr id="206" name="圓角矩形 205"/>
              <p:cNvSpPr>
                <a:spLocks/>
              </p:cNvSpPr>
              <p:nvPr/>
            </p:nvSpPr>
            <p:spPr>
              <a:xfrm>
                <a:off x="4138042" y="5013176"/>
                <a:ext cx="1296144" cy="355041"/>
              </a:xfrm>
              <a:prstGeom prst="roundRect">
                <a:avLst>
                  <a:gd name="adj" fmla="val 0"/>
                </a:avLst>
              </a:prstGeom>
              <a:noFill/>
              <a:ln w="38100" cap="flat">
                <a:solidFill>
                  <a:schemeClr val="accent6">
                    <a:lumMod val="75000"/>
                    <a:alpha val="29000"/>
                  </a:schemeClr>
                </a:solidFill>
                <a:round/>
              </a:ln>
              <a:effectLst>
                <a:glow>
                  <a:schemeClr val="accent1">
                    <a:alpha val="40000"/>
                  </a:schemeClr>
                </a:glow>
                <a:reflection stA="45000" endPos="0" dist="50800" dir="5400000" sy="-100000" algn="bl" rotWithShape="0"/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cxnSp>
            <p:nvCxnSpPr>
              <p:cNvPr id="207" name="直線接點 206"/>
              <p:cNvCxnSpPr/>
              <p:nvPr/>
            </p:nvCxnSpPr>
            <p:spPr>
              <a:xfrm flipH="1">
                <a:off x="4134222" y="5021243"/>
                <a:ext cx="71304" cy="35540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接點 207"/>
              <p:cNvCxnSpPr/>
              <p:nvPr/>
            </p:nvCxnSpPr>
            <p:spPr>
              <a:xfrm flipH="1">
                <a:off x="5360976" y="5021243"/>
                <a:ext cx="71304" cy="35540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線接點 208"/>
              <p:cNvCxnSpPr/>
              <p:nvPr/>
            </p:nvCxnSpPr>
            <p:spPr>
              <a:xfrm flipH="1">
                <a:off x="4221732" y="5021243"/>
                <a:ext cx="71304" cy="35540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線接點 209"/>
              <p:cNvCxnSpPr/>
              <p:nvPr/>
            </p:nvCxnSpPr>
            <p:spPr>
              <a:xfrm flipH="1">
                <a:off x="4359478" y="5021243"/>
                <a:ext cx="71304" cy="35540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線接點 210"/>
              <p:cNvCxnSpPr/>
              <p:nvPr/>
            </p:nvCxnSpPr>
            <p:spPr>
              <a:xfrm flipH="1">
                <a:off x="4563667" y="5021243"/>
                <a:ext cx="71304" cy="35540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線接點 211"/>
              <p:cNvCxnSpPr/>
              <p:nvPr/>
            </p:nvCxnSpPr>
            <p:spPr>
              <a:xfrm flipH="1">
                <a:off x="4775958" y="5021243"/>
                <a:ext cx="71304" cy="35540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線接點 212"/>
              <p:cNvCxnSpPr/>
              <p:nvPr/>
            </p:nvCxnSpPr>
            <p:spPr>
              <a:xfrm flipH="1">
                <a:off x="5004456" y="5021243"/>
                <a:ext cx="71304" cy="35540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接點 213"/>
              <p:cNvCxnSpPr/>
              <p:nvPr/>
            </p:nvCxnSpPr>
            <p:spPr>
              <a:xfrm flipH="1">
                <a:off x="5211886" y="5021243"/>
                <a:ext cx="72924" cy="35540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5" name="手繪多邊形 204"/>
            <p:cNvSpPr/>
            <p:nvPr/>
          </p:nvSpPr>
          <p:spPr>
            <a:xfrm>
              <a:off x="5725585" y="1916832"/>
              <a:ext cx="1175646" cy="3960440"/>
            </a:xfrm>
            <a:custGeom>
              <a:avLst/>
              <a:gdLst>
                <a:gd name="connsiteX0" fmla="*/ 52411 w 1296144"/>
                <a:gd name="connsiteY0" fmla="*/ 0 h 4082962"/>
                <a:gd name="connsiteX1" fmla="*/ 1239913 w 1296144"/>
                <a:gd name="connsiteY1" fmla="*/ 0 h 4082962"/>
                <a:gd name="connsiteX2" fmla="*/ 1259185 w 1296144"/>
                <a:gd name="connsiteY2" fmla="*/ 19272 h 4082962"/>
                <a:gd name="connsiteX3" fmla="*/ 1259185 w 1296144"/>
                <a:gd name="connsiteY3" fmla="*/ 96113 h 4082962"/>
                <a:gd name="connsiteX4" fmla="*/ 1278533 w 1296144"/>
                <a:gd name="connsiteY4" fmla="*/ 104127 h 4082962"/>
                <a:gd name="connsiteX5" fmla="*/ 1296144 w 1296144"/>
                <a:gd name="connsiteY5" fmla="*/ 146644 h 4082962"/>
                <a:gd name="connsiteX6" fmla="*/ 1296144 w 1296144"/>
                <a:gd name="connsiteY6" fmla="*/ 4022834 h 4082962"/>
                <a:gd name="connsiteX7" fmla="*/ 1236016 w 1296144"/>
                <a:gd name="connsiteY7" fmla="*/ 4082962 h 4082962"/>
                <a:gd name="connsiteX8" fmla="*/ 60128 w 1296144"/>
                <a:gd name="connsiteY8" fmla="*/ 4082962 h 4082962"/>
                <a:gd name="connsiteX9" fmla="*/ 0 w 1296144"/>
                <a:gd name="connsiteY9" fmla="*/ 4022834 h 4082962"/>
                <a:gd name="connsiteX10" fmla="*/ 0 w 1296144"/>
                <a:gd name="connsiteY10" fmla="*/ 146644 h 4082962"/>
                <a:gd name="connsiteX11" fmla="*/ 17611 w 1296144"/>
                <a:gd name="connsiteY11" fmla="*/ 104127 h 4082962"/>
                <a:gd name="connsiteX12" fmla="*/ 33139 w 1296144"/>
                <a:gd name="connsiteY12" fmla="*/ 97695 h 4082962"/>
                <a:gd name="connsiteX13" fmla="*/ 33139 w 1296144"/>
                <a:gd name="connsiteY13" fmla="*/ 19272 h 4082962"/>
                <a:gd name="connsiteX14" fmla="*/ 52411 w 1296144"/>
                <a:gd name="connsiteY14" fmla="*/ 0 h 408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6144" h="4082962">
                  <a:moveTo>
                    <a:pt x="52411" y="0"/>
                  </a:moveTo>
                  <a:lnTo>
                    <a:pt x="1239913" y="0"/>
                  </a:lnTo>
                  <a:cubicBezTo>
                    <a:pt x="1250557" y="0"/>
                    <a:pt x="1259185" y="8628"/>
                    <a:pt x="1259185" y="19272"/>
                  </a:cubicBezTo>
                  <a:lnTo>
                    <a:pt x="1259185" y="96113"/>
                  </a:lnTo>
                  <a:lnTo>
                    <a:pt x="1278533" y="104127"/>
                  </a:lnTo>
                  <a:cubicBezTo>
                    <a:pt x="1289414" y="115008"/>
                    <a:pt x="1296144" y="130040"/>
                    <a:pt x="1296144" y="146644"/>
                  </a:cubicBezTo>
                  <a:lnTo>
                    <a:pt x="1296144" y="4022834"/>
                  </a:lnTo>
                  <a:cubicBezTo>
                    <a:pt x="1296144" y="4056042"/>
                    <a:pt x="1269224" y="4082962"/>
                    <a:pt x="1236016" y="4082962"/>
                  </a:cubicBezTo>
                  <a:lnTo>
                    <a:pt x="60128" y="4082962"/>
                  </a:lnTo>
                  <a:cubicBezTo>
                    <a:pt x="26920" y="4082962"/>
                    <a:pt x="0" y="4056042"/>
                    <a:pt x="0" y="4022834"/>
                  </a:cubicBezTo>
                  <a:lnTo>
                    <a:pt x="0" y="146644"/>
                  </a:lnTo>
                  <a:cubicBezTo>
                    <a:pt x="0" y="130040"/>
                    <a:pt x="6730" y="115008"/>
                    <a:pt x="17611" y="104127"/>
                  </a:cubicBezTo>
                  <a:lnTo>
                    <a:pt x="33139" y="97695"/>
                  </a:lnTo>
                  <a:lnTo>
                    <a:pt x="33139" y="19272"/>
                  </a:lnTo>
                  <a:cubicBezTo>
                    <a:pt x="33139" y="8628"/>
                    <a:pt x="41767" y="0"/>
                    <a:pt x="52411" y="0"/>
                  </a:cubicBezTo>
                  <a:close/>
                </a:path>
              </a:pathLst>
            </a:custGeom>
            <a:noFill/>
            <a:ln w="38100">
              <a:solidFill>
                <a:schemeClr val="accent6">
                  <a:lumMod val="75000"/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7189" name="群組 308"/>
          <p:cNvGrpSpPr>
            <a:grpSpLocks/>
          </p:cNvGrpSpPr>
          <p:nvPr/>
        </p:nvGrpSpPr>
        <p:grpSpPr bwMode="auto">
          <a:xfrm>
            <a:off x="7856103" y="1837214"/>
            <a:ext cx="514350" cy="3377803"/>
            <a:chOff x="3611419" y="1268760"/>
            <a:chExt cx="769031" cy="5050070"/>
          </a:xfrm>
        </p:grpSpPr>
        <p:grpSp>
          <p:nvGrpSpPr>
            <p:cNvPr id="7224" name="群組 309"/>
            <p:cNvGrpSpPr>
              <a:grpSpLocks/>
            </p:cNvGrpSpPr>
            <p:nvPr/>
          </p:nvGrpSpPr>
          <p:grpSpPr bwMode="auto">
            <a:xfrm>
              <a:off x="3707904" y="1268760"/>
              <a:ext cx="576064" cy="5050070"/>
              <a:chOff x="8401050" y="3155950"/>
              <a:chExt cx="360363" cy="3159125"/>
            </a:xfrm>
          </p:grpSpPr>
          <p:sp>
            <p:nvSpPr>
              <p:cNvPr id="312" name="圓角矩形 4"/>
              <p:cNvSpPr/>
              <p:nvPr/>
            </p:nvSpPr>
            <p:spPr>
              <a:xfrm flipH="1" flipV="1">
                <a:off x="8553390" y="3155950"/>
                <a:ext cx="55680" cy="2477636"/>
              </a:xfrm>
              <a:custGeom>
                <a:avLst/>
                <a:gdLst>
                  <a:gd name="connsiteX0" fmla="*/ 0 w 288032"/>
                  <a:gd name="connsiteY0" fmla="*/ 144016 h 4824536"/>
                  <a:gd name="connsiteX1" fmla="*/ 144016 w 288032"/>
                  <a:gd name="connsiteY1" fmla="*/ 0 h 4824536"/>
                  <a:gd name="connsiteX2" fmla="*/ 144016 w 288032"/>
                  <a:gd name="connsiteY2" fmla="*/ 0 h 4824536"/>
                  <a:gd name="connsiteX3" fmla="*/ 288032 w 288032"/>
                  <a:gd name="connsiteY3" fmla="*/ 144016 h 4824536"/>
                  <a:gd name="connsiteX4" fmla="*/ 288032 w 288032"/>
                  <a:gd name="connsiteY4" fmla="*/ 4680520 h 4824536"/>
                  <a:gd name="connsiteX5" fmla="*/ 144016 w 288032"/>
                  <a:gd name="connsiteY5" fmla="*/ 4824536 h 4824536"/>
                  <a:gd name="connsiteX6" fmla="*/ 144016 w 288032"/>
                  <a:gd name="connsiteY6" fmla="*/ 4824536 h 4824536"/>
                  <a:gd name="connsiteX7" fmla="*/ 0 w 288032"/>
                  <a:gd name="connsiteY7" fmla="*/ 4680520 h 4824536"/>
                  <a:gd name="connsiteX8" fmla="*/ 0 w 288032"/>
                  <a:gd name="connsiteY8" fmla="*/ 144016 h 4824536"/>
                  <a:gd name="connsiteX0" fmla="*/ 11151 w 288032"/>
                  <a:gd name="connsiteY0" fmla="*/ 601216 h 4824536"/>
                  <a:gd name="connsiteX1" fmla="*/ 144016 w 288032"/>
                  <a:gd name="connsiteY1" fmla="*/ 0 h 4824536"/>
                  <a:gd name="connsiteX2" fmla="*/ 144016 w 288032"/>
                  <a:gd name="connsiteY2" fmla="*/ 0 h 4824536"/>
                  <a:gd name="connsiteX3" fmla="*/ 288032 w 288032"/>
                  <a:gd name="connsiteY3" fmla="*/ 144016 h 4824536"/>
                  <a:gd name="connsiteX4" fmla="*/ 288032 w 288032"/>
                  <a:gd name="connsiteY4" fmla="*/ 4680520 h 4824536"/>
                  <a:gd name="connsiteX5" fmla="*/ 144016 w 288032"/>
                  <a:gd name="connsiteY5" fmla="*/ 4824536 h 4824536"/>
                  <a:gd name="connsiteX6" fmla="*/ 144016 w 288032"/>
                  <a:gd name="connsiteY6" fmla="*/ 4824536 h 4824536"/>
                  <a:gd name="connsiteX7" fmla="*/ 0 w 288032"/>
                  <a:gd name="connsiteY7" fmla="*/ 4680520 h 4824536"/>
                  <a:gd name="connsiteX8" fmla="*/ 11151 w 288032"/>
                  <a:gd name="connsiteY8" fmla="*/ 601216 h 4824536"/>
                  <a:gd name="connsiteX0" fmla="*/ 11151 w 321486"/>
                  <a:gd name="connsiteY0" fmla="*/ 601216 h 4824536"/>
                  <a:gd name="connsiteX1" fmla="*/ 144016 w 321486"/>
                  <a:gd name="connsiteY1" fmla="*/ 0 h 4824536"/>
                  <a:gd name="connsiteX2" fmla="*/ 144016 w 321486"/>
                  <a:gd name="connsiteY2" fmla="*/ 0 h 4824536"/>
                  <a:gd name="connsiteX3" fmla="*/ 321486 w 321486"/>
                  <a:gd name="connsiteY3" fmla="*/ 578914 h 4824536"/>
                  <a:gd name="connsiteX4" fmla="*/ 288032 w 321486"/>
                  <a:gd name="connsiteY4" fmla="*/ 4680520 h 4824536"/>
                  <a:gd name="connsiteX5" fmla="*/ 144016 w 321486"/>
                  <a:gd name="connsiteY5" fmla="*/ 4824536 h 4824536"/>
                  <a:gd name="connsiteX6" fmla="*/ 144016 w 321486"/>
                  <a:gd name="connsiteY6" fmla="*/ 4824536 h 4824536"/>
                  <a:gd name="connsiteX7" fmla="*/ 0 w 321486"/>
                  <a:gd name="connsiteY7" fmla="*/ 4680520 h 4824536"/>
                  <a:gd name="connsiteX8" fmla="*/ 11151 w 321486"/>
                  <a:gd name="connsiteY8" fmla="*/ 601216 h 4824536"/>
                  <a:gd name="connsiteX0" fmla="*/ 11151 w 288032"/>
                  <a:gd name="connsiteY0" fmla="*/ 601216 h 4824536"/>
                  <a:gd name="connsiteX1" fmla="*/ 144016 w 288032"/>
                  <a:gd name="connsiteY1" fmla="*/ 0 h 4824536"/>
                  <a:gd name="connsiteX2" fmla="*/ 144016 w 288032"/>
                  <a:gd name="connsiteY2" fmla="*/ 0 h 4824536"/>
                  <a:gd name="connsiteX3" fmla="*/ 276881 w 288032"/>
                  <a:gd name="connsiteY3" fmla="*/ 623519 h 4824536"/>
                  <a:gd name="connsiteX4" fmla="*/ 288032 w 288032"/>
                  <a:gd name="connsiteY4" fmla="*/ 4680520 h 4824536"/>
                  <a:gd name="connsiteX5" fmla="*/ 144016 w 288032"/>
                  <a:gd name="connsiteY5" fmla="*/ 4824536 h 4824536"/>
                  <a:gd name="connsiteX6" fmla="*/ 144016 w 288032"/>
                  <a:gd name="connsiteY6" fmla="*/ 4824536 h 4824536"/>
                  <a:gd name="connsiteX7" fmla="*/ 0 w 288032"/>
                  <a:gd name="connsiteY7" fmla="*/ 4680520 h 4824536"/>
                  <a:gd name="connsiteX8" fmla="*/ 11151 w 288032"/>
                  <a:gd name="connsiteY8" fmla="*/ 601216 h 4824536"/>
                  <a:gd name="connsiteX0" fmla="*/ 11151 w 288032"/>
                  <a:gd name="connsiteY0" fmla="*/ 601216 h 4824536"/>
                  <a:gd name="connsiteX1" fmla="*/ 144016 w 288032"/>
                  <a:gd name="connsiteY1" fmla="*/ 0 h 4824536"/>
                  <a:gd name="connsiteX2" fmla="*/ 144016 w 288032"/>
                  <a:gd name="connsiteY2" fmla="*/ 0 h 4824536"/>
                  <a:gd name="connsiteX3" fmla="*/ 276881 w 288032"/>
                  <a:gd name="connsiteY3" fmla="*/ 590065 h 4824536"/>
                  <a:gd name="connsiteX4" fmla="*/ 288032 w 288032"/>
                  <a:gd name="connsiteY4" fmla="*/ 4680520 h 4824536"/>
                  <a:gd name="connsiteX5" fmla="*/ 144016 w 288032"/>
                  <a:gd name="connsiteY5" fmla="*/ 4824536 h 4824536"/>
                  <a:gd name="connsiteX6" fmla="*/ 144016 w 288032"/>
                  <a:gd name="connsiteY6" fmla="*/ 4824536 h 4824536"/>
                  <a:gd name="connsiteX7" fmla="*/ 0 w 288032"/>
                  <a:gd name="connsiteY7" fmla="*/ 4680520 h 4824536"/>
                  <a:gd name="connsiteX8" fmla="*/ 11151 w 288032"/>
                  <a:gd name="connsiteY8" fmla="*/ 601216 h 4824536"/>
                  <a:gd name="connsiteX0" fmla="*/ 11151 w 288032"/>
                  <a:gd name="connsiteY0" fmla="*/ 601216 h 4824536"/>
                  <a:gd name="connsiteX1" fmla="*/ 144016 w 288032"/>
                  <a:gd name="connsiteY1" fmla="*/ 0 h 4824536"/>
                  <a:gd name="connsiteX2" fmla="*/ 144016 w 288032"/>
                  <a:gd name="connsiteY2" fmla="*/ 0 h 4824536"/>
                  <a:gd name="connsiteX3" fmla="*/ 276881 w 288032"/>
                  <a:gd name="connsiteY3" fmla="*/ 578914 h 4824536"/>
                  <a:gd name="connsiteX4" fmla="*/ 288032 w 288032"/>
                  <a:gd name="connsiteY4" fmla="*/ 4680520 h 4824536"/>
                  <a:gd name="connsiteX5" fmla="*/ 144016 w 288032"/>
                  <a:gd name="connsiteY5" fmla="*/ 4824536 h 4824536"/>
                  <a:gd name="connsiteX6" fmla="*/ 144016 w 288032"/>
                  <a:gd name="connsiteY6" fmla="*/ 4824536 h 4824536"/>
                  <a:gd name="connsiteX7" fmla="*/ 0 w 288032"/>
                  <a:gd name="connsiteY7" fmla="*/ 4680520 h 4824536"/>
                  <a:gd name="connsiteX8" fmla="*/ 11151 w 288032"/>
                  <a:gd name="connsiteY8" fmla="*/ 601216 h 4824536"/>
                  <a:gd name="connsiteX0" fmla="*/ 11151 w 288032"/>
                  <a:gd name="connsiteY0" fmla="*/ 601216 h 4824536"/>
                  <a:gd name="connsiteX1" fmla="*/ 144016 w 288032"/>
                  <a:gd name="connsiteY1" fmla="*/ 0 h 4824536"/>
                  <a:gd name="connsiteX2" fmla="*/ 144016 w 288032"/>
                  <a:gd name="connsiteY2" fmla="*/ 0 h 4824536"/>
                  <a:gd name="connsiteX3" fmla="*/ 276881 w 288032"/>
                  <a:gd name="connsiteY3" fmla="*/ 601216 h 4824536"/>
                  <a:gd name="connsiteX4" fmla="*/ 288032 w 288032"/>
                  <a:gd name="connsiteY4" fmla="*/ 4680520 h 4824536"/>
                  <a:gd name="connsiteX5" fmla="*/ 144016 w 288032"/>
                  <a:gd name="connsiteY5" fmla="*/ 4824536 h 4824536"/>
                  <a:gd name="connsiteX6" fmla="*/ 144016 w 288032"/>
                  <a:gd name="connsiteY6" fmla="*/ 4824536 h 4824536"/>
                  <a:gd name="connsiteX7" fmla="*/ 0 w 288032"/>
                  <a:gd name="connsiteY7" fmla="*/ 4680520 h 4824536"/>
                  <a:gd name="connsiteX8" fmla="*/ 11151 w 288032"/>
                  <a:gd name="connsiteY8" fmla="*/ 601216 h 4824536"/>
                  <a:gd name="connsiteX0" fmla="*/ 11151 w 288032"/>
                  <a:gd name="connsiteY0" fmla="*/ 913450 h 5136770"/>
                  <a:gd name="connsiteX1" fmla="*/ 144016 w 288032"/>
                  <a:gd name="connsiteY1" fmla="*/ 312234 h 5136770"/>
                  <a:gd name="connsiteX2" fmla="*/ 140830 w 288032"/>
                  <a:gd name="connsiteY2" fmla="*/ 0 h 5136770"/>
                  <a:gd name="connsiteX3" fmla="*/ 276881 w 288032"/>
                  <a:gd name="connsiteY3" fmla="*/ 913450 h 5136770"/>
                  <a:gd name="connsiteX4" fmla="*/ 288032 w 288032"/>
                  <a:gd name="connsiteY4" fmla="*/ 4992754 h 5136770"/>
                  <a:gd name="connsiteX5" fmla="*/ 144016 w 288032"/>
                  <a:gd name="connsiteY5" fmla="*/ 5136770 h 5136770"/>
                  <a:gd name="connsiteX6" fmla="*/ 144016 w 288032"/>
                  <a:gd name="connsiteY6" fmla="*/ 5136770 h 5136770"/>
                  <a:gd name="connsiteX7" fmla="*/ 0 w 288032"/>
                  <a:gd name="connsiteY7" fmla="*/ 4992754 h 5136770"/>
                  <a:gd name="connsiteX8" fmla="*/ 11151 w 288032"/>
                  <a:gd name="connsiteY8" fmla="*/ 913450 h 5136770"/>
                  <a:gd name="connsiteX0" fmla="*/ 11151 w 295635"/>
                  <a:gd name="connsiteY0" fmla="*/ 913450 h 5136770"/>
                  <a:gd name="connsiteX1" fmla="*/ 144016 w 295635"/>
                  <a:gd name="connsiteY1" fmla="*/ 312234 h 5136770"/>
                  <a:gd name="connsiteX2" fmla="*/ 140830 w 295635"/>
                  <a:gd name="connsiteY2" fmla="*/ 0 h 5136770"/>
                  <a:gd name="connsiteX3" fmla="*/ 276881 w 295635"/>
                  <a:gd name="connsiteY3" fmla="*/ 913450 h 5136770"/>
                  <a:gd name="connsiteX4" fmla="*/ 288032 w 295635"/>
                  <a:gd name="connsiteY4" fmla="*/ 4992754 h 5136770"/>
                  <a:gd name="connsiteX5" fmla="*/ 144016 w 295635"/>
                  <a:gd name="connsiteY5" fmla="*/ 5136770 h 5136770"/>
                  <a:gd name="connsiteX6" fmla="*/ 144016 w 295635"/>
                  <a:gd name="connsiteY6" fmla="*/ 5136770 h 5136770"/>
                  <a:gd name="connsiteX7" fmla="*/ 0 w 295635"/>
                  <a:gd name="connsiteY7" fmla="*/ 4992754 h 5136770"/>
                  <a:gd name="connsiteX8" fmla="*/ 11151 w 295635"/>
                  <a:gd name="connsiteY8" fmla="*/ 913450 h 5136770"/>
                  <a:gd name="connsiteX0" fmla="*/ 11151 w 295635"/>
                  <a:gd name="connsiteY0" fmla="*/ 913450 h 5136770"/>
                  <a:gd name="connsiteX1" fmla="*/ 144016 w 295635"/>
                  <a:gd name="connsiteY1" fmla="*/ 312234 h 5136770"/>
                  <a:gd name="connsiteX2" fmla="*/ 140830 w 295635"/>
                  <a:gd name="connsiteY2" fmla="*/ 0 h 5136770"/>
                  <a:gd name="connsiteX3" fmla="*/ 276881 w 295635"/>
                  <a:gd name="connsiteY3" fmla="*/ 913450 h 5136770"/>
                  <a:gd name="connsiteX4" fmla="*/ 288032 w 295635"/>
                  <a:gd name="connsiteY4" fmla="*/ 4992754 h 5136770"/>
                  <a:gd name="connsiteX5" fmla="*/ 144016 w 295635"/>
                  <a:gd name="connsiteY5" fmla="*/ 5136770 h 5136770"/>
                  <a:gd name="connsiteX6" fmla="*/ 144016 w 295635"/>
                  <a:gd name="connsiteY6" fmla="*/ 5136770 h 5136770"/>
                  <a:gd name="connsiteX7" fmla="*/ 0 w 295635"/>
                  <a:gd name="connsiteY7" fmla="*/ 4992754 h 5136770"/>
                  <a:gd name="connsiteX8" fmla="*/ 11151 w 295635"/>
                  <a:gd name="connsiteY8" fmla="*/ 913450 h 5136770"/>
                  <a:gd name="connsiteX0" fmla="*/ 11151 w 468501"/>
                  <a:gd name="connsiteY0" fmla="*/ 969206 h 5192526"/>
                  <a:gd name="connsiteX1" fmla="*/ 144016 w 468501"/>
                  <a:gd name="connsiteY1" fmla="*/ 367990 h 5192526"/>
                  <a:gd name="connsiteX2" fmla="*/ 389343 w 468501"/>
                  <a:gd name="connsiteY2" fmla="*/ 0 h 5192526"/>
                  <a:gd name="connsiteX3" fmla="*/ 276881 w 468501"/>
                  <a:gd name="connsiteY3" fmla="*/ 969206 h 5192526"/>
                  <a:gd name="connsiteX4" fmla="*/ 288032 w 468501"/>
                  <a:gd name="connsiteY4" fmla="*/ 5048510 h 5192526"/>
                  <a:gd name="connsiteX5" fmla="*/ 144016 w 468501"/>
                  <a:gd name="connsiteY5" fmla="*/ 5192526 h 5192526"/>
                  <a:gd name="connsiteX6" fmla="*/ 144016 w 468501"/>
                  <a:gd name="connsiteY6" fmla="*/ 5192526 h 5192526"/>
                  <a:gd name="connsiteX7" fmla="*/ 0 w 468501"/>
                  <a:gd name="connsiteY7" fmla="*/ 5048510 h 5192526"/>
                  <a:gd name="connsiteX8" fmla="*/ 11151 w 468501"/>
                  <a:gd name="connsiteY8" fmla="*/ 969206 h 5192526"/>
                  <a:gd name="connsiteX0" fmla="*/ 11151 w 468501"/>
                  <a:gd name="connsiteY0" fmla="*/ 969206 h 5192526"/>
                  <a:gd name="connsiteX1" fmla="*/ 144016 w 468501"/>
                  <a:gd name="connsiteY1" fmla="*/ 367990 h 5192526"/>
                  <a:gd name="connsiteX2" fmla="*/ 389343 w 468501"/>
                  <a:gd name="connsiteY2" fmla="*/ 0 h 5192526"/>
                  <a:gd name="connsiteX3" fmla="*/ 276881 w 468501"/>
                  <a:gd name="connsiteY3" fmla="*/ 969206 h 5192526"/>
                  <a:gd name="connsiteX4" fmla="*/ 288032 w 468501"/>
                  <a:gd name="connsiteY4" fmla="*/ 5048510 h 5192526"/>
                  <a:gd name="connsiteX5" fmla="*/ 144016 w 468501"/>
                  <a:gd name="connsiteY5" fmla="*/ 5192526 h 5192526"/>
                  <a:gd name="connsiteX6" fmla="*/ 144016 w 468501"/>
                  <a:gd name="connsiteY6" fmla="*/ 5192526 h 5192526"/>
                  <a:gd name="connsiteX7" fmla="*/ 0 w 468501"/>
                  <a:gd name="connsiteY7" fmla="*/ 5048510 h 5192526"/>
                  <a:gd name="connsiteX8" fmla="*/ 11151 w 468501"/>
                  <a:gd name="connsiteY8" fmla="*/ 969206 h 5192526"/>
                  <a:gd name="connsiteX0" fmla="*/ 11151 w 352154"/>
                  <a:gd name="connsiteY0" fmla="*/ 846543 h 5069863"/>
                  <a:gd name="connsiteX1" fmla="*/ 144016 w 352154"/>
                  <a:gd name="connsiteY1" fmla="*/ 245327 h 5069863"/>
                  <a:gd name="connsiteX2" fmla="*/ 239598 w 352154"/>
                  <a:gd name="connsiteY2" fmla="*/ 0 h 5069863"/>
                  <a:gd name="connsiteX3" fmla="*/ 276881 w 352154"/>
                  <a:gd name="connsiteY3" fmla="*/ 846543 h 5069863"/>
                  <a:gd name="connsiteX4" fmla="*/ 288032 w 352154"/>
                  <a:gd name="connsiteY4" fmla="*/ 4925847 h 5069863"/>
                  <a:gd name="connsiteX5" fmla="*/ 144016 w 352154"/>
                  <a:gd name="connsiteY5" fmla="*/ 5069863 h 5069863"/>
                  <a:gd name="connsiteX6" fmla="*/ 144016 w 352154"/>
                  <a:gd name="connsiteY6" fmla="*/ 5069863 h 5069863"/>
                  <a:gd name="connsiteX7" fmla="*/ 0 w 352154"/>
                  <a:gd name="connsiteY7" fmla="*/ 4925847 h 5069863"/>
                  <a:gd name="connsiteX8" fmla="*/ 11151 w 352154"/>
                  <a:gd name="connsiteY8" fmla="*/ 846543 h 5069863"/>
                  <a:gd name="connsiteX0" fmla="*/ 11151 w 288032"/>
                  <a:gd name="connsiteY0" fmla="*/ 618898 h 4842218"/>
                  <a:gd name="connsiteX1" fmla="*/ 144016 w 288032"/>
                  <a:gd name="connsiteY1" fmla="*/ 17682 h 4842218"/>
                  <a:gd name="connsiteX2" fmla="*/ 276881 w 288032"/>
                  <a:gd name="connsiteY2" fmla="*/ 618898 h 4842218"/>
                  <a:gd name="connsiteX3" fmla="*/ 288032 w 288032"/>
                  <a:gd name="connsiteY3" fmla="*/ 4698202 h 4842218"/>
                  <a:gd name="connsiteX4" fmla="*/ 144016 w 288032"/>
                  <a:gd name="connsiteY4" fmla="*/ 4842218 h 4842218"/>
                  <a:gd name="connsiteX5" fmla="*/ 144016 w 288032"/>
                  <a:gd name="connsiteY5" fmla="*/ 4842218 h 4842218"/>
                  <a:gd name="connsiteX6" fmla="*/ 0 w 288032"/>
                  <a:gd name="connsiteY6" fmla="*/ 4698202 h 4842218"/>
                  <a:gd name="connsiteX7" fmla="*/ 11151 w 288032"/>
                  <a:gd name="connsiteY7" fmla="*/ 618898 h 4842218"/>
                  <a:gd name="connsiteX0" fmla="*/ 11151 w 288032"/>
                  <a:gd name="connsiteY0" fmla="*/ 623796 h 4847116"/>
                  <a:gd name="connsiteX1" fmla="*/ 144016 w 288032"/>
                  <a:gd name="connsiteY1" fmla="*/ 22580 h 4847116"/>
                  <a:gd name="connsiteX2" fmla="*/ 205908 w 288032"/>
                  <a:gd name="connsiteY2" fmla="*/ 246182 h 4847116"/>
                  <a:gd name="connsiteX3" fmla="*/ 276881 w 288032"/>
                  <a:gd name="connsiteY3" fmla="*/ 623796 h 4847116"/>
                  <a:gd name="connsiteX4" fmla="*/ 288032 w 288032"/>
                  <a:gd name="connsiteY4" fmla="*/ 4703100 h 4847116"/>
                  <a:gd name="connsiteX5" fmla="*/ 144016 w 288032"/>
                  <a:gd name="connsiteY5" fmla="*/ 4847116 h 4847116"/>
                  <a:gd name="connsiteX6" fmla="*/ 144016 w 288032"/>
                  <a:gd name="connsiteY6" fmla="*/ 4847116 h 4847116"/>
                  <a:gd name="connsiteX7" fmla="*/ 0 w 288032"/>
                  <a:gd name="connsiteY7" fmla="*/ 4703100 h 4847116"/>
                  <a:gd name="connsiteX8" fmla="*/ 11151 w 288032"/>
                  <a:gd name="connsiteY8" fmla="*/ 623796 h 4847116"/>
                  <a:gd name="connsiteX0" fmla="*/ 11151 w 288032"/>
                  <a:gd name="connsiteY0" fmla="*/ 618898 h 4842218"/>
                  <a:gd name="connsiteX1" fmla="*/ 144016 w 288032"/>
                  <a:gd name="connsiteY1" fmla="*/ 17682 h 4842218"/>
                  <a:gd name="connsiteX2" fmla="*/ 276881 w 288032"/>
                  <a:gd name="connsiteY2" fmla="*/ 618898 h 4842218"/>
                  <a:gd name="connsiteX3" fmla="*/ 288032 w 288032"/>
                  <a:gd name="connsiteY3" fmla="*/ 4698202 h 4842218"/>
                  <a:gd name="connsiteX4" fmla="*/ 144016 w 288032"/>
                  <a:gd name="connsiteY4" fmla="*/ 4842218 h 4842218"/>
                  <a:gd name="connsiteX5" fmla="*/ 144016 w 288032"/>
                  <a:gd name="connsiteY5" fmla="*/ 4842218 h 4842218"/>
                  <a:gd name="connsiteX6" fmla="*/ 0 w 288032"/>
                  <a:gd name="connsiteY6" fmla="*/ 4698202 h 4842218"/>
                  <a:gd name="connsiteX7" fmla="*/ 11151 w 288032"/>
                  <a:gd name="connsiteY7" fmla="*/ 618898 h 4842218"/>
                  <a:gd name="connsiteX0" fmla="*/ 11151 w 288032"/>
                  <a:gd name="connsiteY0" fmla="*/ 612644 h 4835964"/>
                  <a:gd name="connsiteX1" fmla="*/ 144016 w 288032"/>
                  <a:gd name="connsiteY1" fmla="*/ 11428 h 4835964"/>
                  <a:gd name="connsiteX2" fmla="*/ 276881 w 288032"/>
                  <a:gd name="connsiteY2" fmla="*/ 612644 h 4835964"/>
                  <a:gd name="connsiteX3" fmla="*/ 288032 w 288032"/>
                  <a:gd name="connsiteY3" fmla="*/ 4691948 h 4835964"/>
                  <a:gd name="connsiteX4" fmla="*/ 144016 w 288032"/>
                  <a:gd name="connsiteY4" fmla="*/ 4835964 h 4835964"/>
                  <a:gd name="connsiteX5" fmla="*/ 144016 w 288032"/>
                  <a:gd name="connsiteY5" fmla="*/ 4835964 h 4835964"/>
                  <a:gd name="connsiteX6" fmla="*/ 0 w 288032"/>
                  <a:gd name="connsiteY6" fmla="*/ 4691948 h 4835964"/>
                  <a:gd name="connsiteX7" fmla="*/ 11151 w 288032"/>
                  <a:gd name="connsiteY7" fmla="*/ 612644 h 4835964"/>
                  <a:gd name="connsiteX0" fmla="*/ 11151 w 288032"/>
                  <a:gd name="connsiteY0" fmla="*/ 601216 h 4824536"/>
                  <a:gd name="connsiteX1" fmla="*/ 144016 w 288032"/>
                  <a:gd name="connsiteY1" fmla="*/ 0 h 4824536"/>
                  <a:gd name="connsiteX2" fmla="*/ 276881 w 288032"/>
                  <a:gd name="connsiteY2" fmla="*/ 601216 h 4824536"/>
                  <a:gd name="connsiteX3" fmla="*/ 288032 w 288032"/>
                  <a:gd name="connsiteY3" fmla="*/ 4680520 h 4824536"/>
                  <a:gd name="connsiteX4" fmla="*/ 144016 w 288032"/>
                  <a:gd name="connsiteY4" fmla="*/ 4824536 h 4824536"/>
                  <a:gd name="connsiteX5" fmla="*/ 144016 w 288032"/>
                  <a:gd name="connsiteY5" fmla="*/ 4824536 h 4824536"/>
                  <a:gd name="connsiteX6" fmla="*/ 0 w 288032"/>
                  <a:gd name="connsiteY6" fmla="*/ 4680520 h 4824536"/>
                  <a:gd name="connsiteX7" fmla="*/ 11151 w 288032"/>
                  <a:gd name="connsiteY7" fmla="*/ 601216 h 4824536"/>
                  <a:gd name="connsiteX0" fmla="*/ 11151 w 288032"/>
                  <a:gd name="connsiteY0" fmla="*/ 601216 h 4824536"/>
                  <a:gd name="connsiteX1" fmla="*/ 144016 w 288032"/>
                  <a:gd name="connsiteY1" fmla="*/ 0 h 4824536"/>
                  <a:gd name="connsiteX2" fmla="*/ 276881 w 288032"/>
                  <a:gd name="connsiteY2" fmla="*/ 601216 h 4824536"/>
                  <a:gd name="connsiteX3" fmla="*/ 288032 w 288032"/>
                  <a:gd name="connsiteY3" fmla="*/ 4680520 h 4824536"/>
                  <a:gd name="connsiteX4" fmla="*/ 144016 w 288032"/>
                  <a:gd name="connsiteY4" fmla="*/ 4824536 h 4824536"/>
                  <a:gd name="connsiteX5" fmla="*/ 144016 w 288032"/>
                  <a:gd name="connsiteY5" fmla="*/ 4824536 h 4824536"/>
                  <a:gd name="connsiteX6" fmla="*/ 0 w 288032"/>
                  <a:gd name="connsiteY6" fmla="*/ 4680520 h 4824536"/>
                  <a:gd name="connsiteX7" fmla="*/ 11151 w 288032"/>
                  <a:gd name="connsiteY7" fmla="*/ 601216 h 4824536"/>
                  <a:gd name="connsiteX0" fmla="*/ 11151 w 288032"/>
                  <a:gd name="connsiteY0" fmla="*/ 601657 h 4824977"/>
                  <a:gd name="connsiteX1" fmla="*/ 144016 w 288032"/>
                  <a:gd name="connsiteY1" fmla="*/ 441 h 4824977"/>
                  <a:gd name="connsiteX2" fmla="*/ 276881 w 288032"/>
                  <a:gd name="connsiteY2" fmla="*/ 601657 h 4824977"/>
                  <a:gd name="connsiteX3" fmla="*/ 288032 w 288032"/>
                  <a:gd name="connsiteY3" fmla="*/ 4680961 h 4824977"/>
                  <a:gd name="connsiteX4" fmla="*/ 144016 w 288032"/>
                  <a:gd name="connsiteY4" fmla="*/ 4824977 h 4824977"/>
                  <a:gd name="connsiteX5" fmla="*/ 144016 w 288032"/>
                  <a:gd name="connsiteY5" fmla="*/ 4824977 h 4824977"/>
                  <a:gd name="connsiteX6" fmla="*/ 0 w 288032"/>
                  <a:gd name="connsiteY6" fmla="*/ 4680961 h 4824977"/>
                  <a:gd name="connsiteX7" fmla="*/ 11151 w 288032"/>
                  <a:gd name="connsiteY7" fmla="*/ 601657 h 4824977"/>
                  <a:gd name="connsiteX0" fmla="*/ 11151 w 288032"/>
                  <a:gd name="connsiteY0" fmla="*/ 601657 h 4824977"/>
                  <a:gd name="connsiteX1" fmla="*/ 144016 w 288032"/>
                  <a:gd name="connsiteY1" fmla="*/ 441 h 4824977"/>
                  <a:gd name="connsiteX2" fmla="*/ 276881 w 288032"/>
                  <a:gd name="connsiteY2" fmla="*/ 601657 h 4824977"/>
                  <a:gd name="connsiteX3" fmla="*/ 288032 w 288032"/>
                  <a:gd name="connsiteY3" fmla="*/ 4680961 h 4824977"/>
                  <a:gd name="connsiteX4" fmla="*/ 144016 w 288032"/>
                  <a:gd name="connsiteY4" fmla="*/ 4824977 h 4824977"/>
                  <a:gd name="connsiteX5" fmla="*/ 144016 w 288032"/>
                  <a:gd name="connsiteY5" fmla="*/ 4824977 h 4824977"/>
                  <a:gd name="connsiteX6" fmla="*/ 0 w 288032"/>
                  <a:gd name="connsiteY6" fmla="*/ 4680961 h 4824977"/>
                  <a:gd name="connsiteX7" fmla="*/ 11151 w 288032"/>
                  <a:gd name="connsiteY7" fmla="*/ 601657 h 4824977"/>
                  <a:gd name="connsiteX0" fmla="*/ 11151 w 288032"/>
                  <a:gd name="connsiteY0" fmla="*/ 601412 h 4824732"/>
                  <a:gd name="connsiteX1" fmla="*/ 144016 w 288032"/>
                  <a:gd name="connsiteY1" fmla="*/ 196 h 4824732"/>
                  <a:gd name="connsiteX2" fmla="*/ 276881 w 288032"/>
                  <a:gd name="connsiteY2" fmla="*/ 601412 h 4824732"/>
                  <a:gd name="connsiteX3" fmla="*/ 288032 w 288032"/>
                  <a:gd name="connsiteY3" fmla="*/ 4680716 h 4824732"/>
                  <a:gd name="connsiteX4" fmla="*/ 144016 w 288032"/>
                  <a:gd name="connsiteY4" fmla="*/ 4824732 h 4824732"/>
                  <a:gd name="connsiteX5" fmla="*/ 144016 w 288032"/>
                  <a:gd name="connsiteY5" fmla="*/ 4824732 h 4824732"/>
                  <a:gd name="connsiteX6" fmla="*/ 0 w 288032"/>
                  <a:gd name="connsiteY6" fmla="*/ 4680716 h 4824732"/>
                  <a:gd name="connsiteX7" fmla="*/ 11151 w 288032"/>
                  <a:gd name="connsiteY7" fmla="*/ 601412 h 4824732"/>
                  <a:gd name="connsiteX0" fmla="*/ 11151 w 288032"/>
                  <a:gd name="connsiteY0" fmla="*/ 779778 h 5003098"/>
                  <a:gd name="connsiteX1" fmla="*/ 150388 w 288032"/>
                  <a:gd name="connsiteY1" fmla="*/ 142 h 5003098"/>
                  <a:gd name="connsiteX2" fmla="*/ 276881 w 288032"/>
                  <a:gd name="connsiteY2" fmla="*/ 779778 h 5003098"/>
                  <a:gd name="connsiteX3" fmla="*/ 288032 w 288032"/>
                  <a:gd name="connsiteY3" fmla="*/ 4859082 h 5003098"/>
                  <a:gd name="connsiteX4" fmla="*/ 144016 w 288032"/>
                  <a:gd name="connsiteY4" fmla="*/ 5003098 h 5003098"/>
                  <a:gd name="connsiteX5" fmla="*/ 144016 w 288032"/>
                  <a:gd name="connsiteY5" fmla="*/ 5003098 h 5003098"/>
                  <a:gd name="connsiteX6" fmla="*/ 0 w 288032"/>
                  <a:gd name="connsiteY6" fmla="*/ 4859082 h 5003098"/>
                  <a:gd name="connsiteX7" fmla="*/ 11151 w 288032"/>
                  <a:gd name="connsiteY7" fmla="*/ 779778 h 5003098"/>
                  <a:gd name="connsiteX0" fmla="*/ 11151 w 288032"/>
                  <a:gd name="connsiteY0" fmla="*/ 790927 h 5014247"/>
                  <a:gd name="connsiteX1" fmla="*/ 140830 w 288032"/>
                  <a:gd name="connsiteY1" fmla="*/ 140 h 5014247"/>
                  <a:gd name="connsiteX2" fmla="*/ 276881 w 288032"/>
                  <a:gd name="connsiteY2" fmla="*/ 790927 h 5014247"/>
                  <a:gd name="connsiteX3" fmla="*/ 288032 w 288032"/>
                  <a:gd name="connsiteY3" fmla="*/ 4870231 h 5014247"/>
                  <a:gd name="connsiteX4" fmla="*/ 144016 w 288032"/>
                  <a:gd name="connsiteY4" fmla="*/ 5014247 h 5014247"/>
                  <a:gd name="connsiteX5" fmla="*/ 144016 w 288032"/>
                  <a:gd name="connsiteY5" fmla="*/ 5014247 h 5014247"/>
                  <a:gd name="connsiteX6" fmla="*/ 0 w 288032"/>
                  <a:gd name="connsiteY6" fmla="*/ 4870231 h 5014247"/>
                  <a:gd name="connsiteX7" fmla="*/ 11151 w 288032"/>
                  <a:gd name="connsiteY7" fmla="*/ 790927 h 5014247"/>
                  <a:gd name="connsiteX0" fmla="*/ 11151 w 288032"/>
                  <a:gd name="connsiteY0" fmla="*/ 857822 h 5081142"/>
                  <a:gd name="connsiteX1" fmla="*/ 144016 w 288032"/>
                  <a:gd name="connsiteY1" fmla="*/ 127 h 5081142"/>
                  <a:gd name="connsiteX2" fmla="*/ 276881 w 288032"/>
                  <a:gd name="connsiteY2" fmla="*/ 857822 h 5081142"/>
                  <a:gd name="connsiteX3" fmla="*/ 288032 w 288032"/>
                  <a:gd name="connsiteY3" fmla="*/ 4937126 h 5081142"/>
                  <a:gd name="connsiteX4" fmla="*/ 144016 w 288032"/>
                  <a:gd name="connsiteY4" fmla="*/ 5081142 h 5081142"/>
                  <a:gd name="connsiteX5" fmla="*/ 144016 w 288032"/>
                  <a:gd name="connsiteY5" fmla="*/ 5081142 h 5081142"/>
                  <a:gd name="connsiteX6" fmla="*/ 0 w 288032"/>
                  <a:gd name="connsiteY6" fmla="*/ 4937126 h 5081142"/>
                  <a:gd name="connsiteX7" fmla="*/ 11151 w 288032"/>
                  <a:gd name="connsiteY7" fmla="*/ 857822 h 5081142"/>
                  <a:gd name="connsiteX0" fmla="*/ 17523 w 288032"/>
                  <a:gd name="connsiteY0" fmla="*/ 868974 h 5081142"/>
                  <a:gd name="connsiteX1" fmla="*/ 144016 w 288032"/>
                  <a:gd name="connsiteY1" fmla="*/ 127 h 5081142"/>
                  <a:gd name="connsiteX2" fmla="*/ 276881 w 288032"/>
                  <a:gd name="connsiteY2" fmla="*/ 857822 h 5081142"/>
                  <a:gd name="connsiteX3" fmla="*/ 288032 w 288032"/>
                  <a:gd name="connsiteY3" fmla="*/ 4937126 h 5081142"/>
                  <a:gd name="connsiteX4" fmla="*/ 144016 w 288032"/>
                  <a:gd name="connsiteY4" fmla="*/ 5081142 h 5081142"/>
                  <a:gd name="connsiteX5" fmla="*/ 144016 w 288032"/>
                  <a:gd name="connsiteY5" fmla="*/ 5081142 h 5081142"/>
                  <a:gd name="connsiteX6" fmla="*/ 0 w 288032"/>
                  <a:gd name="connsiteY6" fmla="*/ 4937126 h 5081142"/>
                  <a:gd name="connsiteX7" fmla="*/ 17523 w 288032"/>
                  <a:gd name="connsiteY7" fmla="*/ 868974 h 5081142"/>
                  <a:gd name="connsiteX0" fmla="*/ 17523 w 288032"/>
                  <a:gd name="connsiteY0" fmla="*/ 868974 h 5081142"/>
                  <a:gd name="connsiteX1" fmla="*/ 144016 w 288032"/>
                  <a:gd name="connsiteY1" fmla="*/ 127 h 5081142"/>
                  <a:gd name="connsiteX2" fmla="*/ 276881 w 288032"/>
                  <a:gd name="connsiteY2" fmla="*/ 857822 h 5081142"/>
                  <a:gd name="connsiteX3" fmla="*/ 288032 w 288032"/>
                  <a:gd name="connsiteY3" fmla="*/ 4937126 h 5081142"/>
                  <a:gd name="connsiteX4" fmla="*/ 144016 w 288032"/>
                  <a:gd name="connsiteY4" fmla="*/ 5081142 h 5081142"/>
                  <a:gd name="connsiteX5" fmla="*/ 144016 w 288032"/>
                  <a:gd name="connsiteY5" fmla="*/ 5081142 h 5081142"/>
                  <a:gd name="connsiteX6" fmla="*/ 0 w 288032"/>
                  <a:gd name="connsiteY6" fmla="*/ 4937126 h 5081142"/>
                  <a:gd name="connsiteX7" fmla="*/ 17523 w 288032"/>
                  <a:gd name="connsiteY7" fmla="*/ 868974 h 5081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8032" h="5081142">
                    <a:moveTo>
                      <a:pt x="17523" y="868974"/>
                    </a:moveTo>
                    <a:cubicBezTo>
                      <a:pt x="17523" y="789436"/>
                      <a:pt x="64478" y="127"/>
                      <a:pt x="144016" y="127"/>
                    </a:cubicBezTo>
                    <a:cubicBezTo>
                      <a:pt x="216979" y="-11024"/>
                      <a:pt x="265622" y="713354"/>
                      <a:pt x="276881" y="857822"/>
                    </a:cubicBezTo>
                    <a:lnTo>
                      <a:pt x="288032" y="4937126"/>
                    </a:lnTo>
                    <a:cubicBezTo>
                      <a:pt x="288032" y="5016664"/>
                      <a:pt x="223554" y="5081142"/>
                      <a:pt x="144016" y="5081142"/>
                    </a:cubicBezTo>
                    <a:lnTo>
                      <a:pt x="144016" y="5081142"/>
                    </a:lnTo>
                    <a:cubicBezTo>
                      <a:pt x="64478" y="5081142"/>
                      <a:pt x="0" y="5016664"/>
                      <a:pt x="0" y="4937126"/>
                    </a:cubicBezTo>
                    <a:cubicBezTo>
                      <a:pt x="0" y="3424958"/>
                      <a:pt x="17523" y="2381142"/>
                      <a:pt x="17523" y="86897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313" name="圓角矩形 9"/>
              <p:cNvSpPr/>
              <p:nvPr/>
            </p:nvSpPr>
            <p:spPr>
              <a:xfrm>
                <a:off x="8400827" y="3660385"/>
                <a:ext cx="360806" cy="2654690"/>
              </a:xfrm>
              <a:custGeom>
                <a:avLst/>
                <a:gdLst>
                  <a:gd name="connsiteX0" fmla="*/ 0 w 936104"/>
                  <a:gd name="connsiteY0" fmla="*/ 468052 h 3384376"/>
                  <a:gd name="connsiteX1" fmla="*/ 468052 w 936104"/>
                  <a:gd name="connsiteY1" fmla="*/ 0 h 3384376"/>
                  <a:gd name="connsiteX2" fmla="*/ 468052 w 936104"/>
                  <a:gd name="connsiteY2" fmla="*/ 0 h 3384376"/>
                  <a:gd name="connsiteX3" fmla="*/ 936104 w 936104"/>
                  <a:gd name="connsiteY3" fmla="*/ 468052 h 3384376"/>
                  <a:gd name="connsiteX4" fmla="*/ 936104 w 936104"/>
                  <a:gd name="connsiteY4" fmla="*/ 2916324 h 3384376"/>
                  <a:gd name="connsiteX5" fmla="*/ 468052 w 936104"/>
                  <a:gd name="connsiteY5" fmla="*/ 3384376 h 3384376"/>
                  <a:gd name="connsiteX6" fmla="*/ 468052 w 936104"/>
                  <a:gd name="connsiteY6" fmla="*/ 3384376 h 3384376"/>
                  <a:gd name="connsiteX7" fmla="*/ 0 w 936104"/>
                  <a:gd name="connsiteY7" fmla="*/ 2916324 h 3384376"/>
                  <a:gd name="connsiteX8" fmla="*/ 0 w 936104"/>
                  <a:gd name="connsiteY8" fmla="*/ 468052 h 3384376"/>
                  <a:gd name="connsiteX0" fmla="*/ 0 w 936104"/>
                  <a:gd name="connsiteY0" fmla="*/ 468052 h 3384376"/>
                  <a:gd name="connsiteX1" fmla="*/ 468052 w 936104"/>
                  <a:gd name="connsiteY1" fmla="*/ 0 h 3384376"/>
                  <a:gd name="connsiteX2" fmla="*/ 468052 w 936104"/>
                  <a:gd name="connsiteY2" fmla="*/ 0 h 3384376"/>
                  <a:gd name="connsiteX3" fmla="*/ 936104 w 936104"/>
                  <a:gd name="connsiteY3" fmla="*/ 468052 h 3384376"/>
                  <a:gd name="connsiteX4" fmla="*/ 936104 w 936104"/>
                  <a:gd name="connsiteY4" fmla="*/ 2916324 h 3384376"/>
                  <a:gd name="connsiteX5" fmla="*/ 468052 w 936104"/>
                  <a:gd name="connsiteY5" fmla="*/ 3384376 h 3384376"/>
                  <a:gd name="connsiteX6" fmla="*/ 468052 w 936104"/>
                  <a:gd name="connsiteY6" fmla="*/ 3384376 h 3384376"/>
                  <a:gd name="connsiteX7" fmla="*/ 0 w 936104"/>
                  <a:gd name="connsiteY7" fmla="*/ 2916324 h 3384376"/>
                  <a:gd name="connsiteX8" fmla="*/ 0 w 936104"/>
                  <a:gd name="connsiteY8" fmla="*/ 468052 h 3384376"/>
                  <a:gd name="connsiteX0" fmla="*/ 0 w 936104"/>
                  <a:gd name="connsiteY0" fmla="*/ 468137 h 3384461"/>
                  <a:gd name="connsiteX1" fmla="*/ 468052 w 936104"/>
                  <a:gd name="connsiteY1" fmla="*/ 85 h 3384461"/>
                  <a:gd name="connsiteX2" fmla="*/ 468052 w 936104"/>
                  <a:gd name="connsiteY2" fmla="*/ 85 h 3384461"/>
                  <a:gd name="connsiteX3" fmla="*/ 936104 w 936104"/>
                  <a:gd name="connsiteY3" fmla="*/ 468137 h 3384461"/>
                  <a:gd name="connsiteX4" fmla="*/ 936104 w 936104"/>
                  <a:gd name="connsiteY4" fmla="*/ 2916409 h 3384461"/>
                  <a:gd name="connsiteX5" fmla="*/ 468052 w 936104"/>
                  <a:gd name="connsiteY5" fmla="*/ 3384461 h 3384461"/>
                  <a:gd name="connsiteX6" fmla="*/ 468052 w 936104"/>
                  <a:gd name="connsiteY6" fmla="*/ 3384461 h 3384461"/>
                  <a:gd name="connsiteX7" fmla="*/ 0 w 936104"/>
                  <a:gd name="connsiteY7" fmla="*/ 2916409 h 3384461"/>
                  <a:gd name="connsiteX8" fmla="*/ 0 w 936104"/>
                  <a:gd name="connsiteY8" fmla="*/ 468137 h 3384461"/>
                  <a:gd name="connsiteX0" fmla="*/ 0 w 936104"/>
                  <a:gd name="connsiteY0" fmla="*/ 468052 h 3384376"/>
                  <a:gd name="connsiteX1" fmla="*/ 468052 w 936104"/>
                  <a:gd name="connsiteY1" fmla="*/ 0 h 3384376"/>
                  <a:gd name="connsiteX2" fmla="*/ 936104 w 936104"/>
                  <a:gd name="connsiteY2" fmla="*/ 468052 h 3384376"/>
                  <a:gd name="connsiteX3" fmla="*/ 936104 w 936104"/>
                  <a:gd name="connsiteY3" fmla="*/ 2916324 h 3384376"/>
                  <a:gd name="connsiteX4" fmla="*/ 468052 w 936104"/>
                  <a:gd name="connsiteY4" fmla="*/ 3384376 h 3384376"/>
                  <a:gd name="connsiteX5" fmla="*/ 468052 w 936104"/>
                  <a:gd name="connsiteY5" fmla="*/ 3384376 h 3384376"/>
                  <a:gd name="connsiteX6" fmla="*/ 0 w 936104"/>
                  <a:gd name="connsiteY6" fmla="*/ 2916324 h 3384376"/>
                  <a:gd name="connsiteX7" fmla="*/ 0 w 936104"/>
                  <a:gd name="connsiteY7" fmla="*/ 468052 h 3384376"/>
                  <a:gd name="connsiteX0" fmla="*/ 0 w 936104"/>
                  <a:gd name="connsiteY0" fmla="*/ 306034 h 3222358"/>
                  <a:gd name="connsiteX1" fmla="*/ 936104 w 936104"/>
                  <a:gd name="connsiteY1" fmla="*/ 306034 h 3222358"/>
                  <a:gd name="connsiteX2" fmla="*/ 936104 w 936104"/>
                  <a:gd name="connsiteY2" fmla="*/ 2754306 h 3222358"/>
                  <a:gd name="connsiteX3" fmla="*/ 468052 w 936104"/>
                  <a:gd name="connsiteY3" fmla="*/ 3222358 h 3222358"/>
                  <a:gd name="connsiteX4" fmla="*/ 468052 w 936104"/>
                  <a:gd name="connsiteY4" fmla="*/ 3222358 h 3222358"/>
                  <a:gd name="connsiteX5" fmla="*/ 0 w 936104"/>
                  <a:gd name="connsiteY5" fmla="*/ 2754306 h 3222358"/>
                  <a:gd name="connsiteX6" fmla="*/ 0 w 936104"/>
                  <a:gd name="connsiteY6" fmla="*/ 306034 h 3222358"/>
                  <a:gd name="connsiteX0" fmla="*/ 0 w 936104"/>
                  <a:gd name="connsiteY0" fmla="*/ 316929 h 3233253"/>
                  <a:gd name="connsiteX1" fmla="*/ 936104 w 936104"/>
                  <a:gd name="connsiteY1" fmla="*/ 316929 h 3233253"/>
                  <a:gd name="connsiteX2" fmla="*/ 936104 w 936104"/>
                  <a:gd name="connsiteY2" fmla="*/ 2765201 h 3233253"/>
                  <a:gd name="connsiteX3" fmla="*/ 468052 w 936104"/>
                  <a:gd name="connsiteY3" fmla="*/ 3233253 h 3233253"/>
                  <a:gd name="connsiteX4" fmla="*/ 468052 w 936104"/>
                  <a:gd name="connsiteY4" fmla="*/ 3233253 h 3233253"/>
                  <a:gd name="connsiteX5" fmla="*/ 0 w 936104"/>
                  <a:gd name="connsiteY5" fmla="*/ 2765201 h 3233253"/>
                  <a:gd name="connsiteX6" fmla="*/ 0 w 936104"/>
                  <a:gd name="connsiteY6" fmla="*/ 316929 h 3233253"/>
                  <a:gd name="connsiteX0" fmla="*/ 0 w 936104"/>
                  <a:gd name="connsiteY0" fmla="*/ 327641 h 3243965"/>
                  <a:gd name="connsiteX1" fmla="*/ 936104 w 936104"/>
                  <a:gd name="connsiteY1" fmla="*/ 327641 h 3243965"/>
                  <a:gd name="connsiteX2" fmla="*/ 936104 w 936104"/>
                  <a:gd name="connsiteY2" fmla="*/ 2775913 h 3243965"/>
                  <a:gd name="connsiteX3" fmla="*/ 468052 w 936104"/>
                  <a:gd name="connsiteY3" fmla="*/ 3243965 h 3243965"/>
                  <a:gd name="connsiteX4" fmla="*/ 468052 w 936104"/>
                  <a:gd name="connsiteY4" fmla="*/ 3243965 h 3243965"/>
                  <a:gd name="connsiteX5" fmla="*/ 0 w 936104"/>
                  <a:gd name="connsiteY5" fmla="*/ 2775913 h 3243965"/>
                  <a:gd name="connsiteX6" fmla="*/ 0 w 936104"/>
                  <a:gd name="connsiteY6" fmla="*/ 327641 h 3243965"/>
                  <a:gd name="connsiteX0" fmla="*/ 0 w 936104"/>
                  <a:gd name="connsiteY0" fmla="*/ 194158 h 3110482"/>
                  <a:gd name="connsiteX1" fmla="*/ 936104 w 936104"/>
                  <a:gd name="connsiteY1" fmla="*/ 194158 h 3110482"/>
                  <a:gd name="connsiteX2" fmla="*/ 936104 w 936104"/>
                  <a:gd name="connsiteY2" fmla="*/ 2642430 h 3110482"/>
                  <a:gd name="connsiteX3" fmla="*/ 468052 w 936104"/>
                  <a:gd name="connsiteY3" fmla="*/ 3110482 h 3110482"/>
                  <a:gd name="connsiteX4" fmla="*/ 468052 w 936104"/>
                  <a:gd name="connsiteY4" fmla="*/ 3110482 h 3110482"/>
                  <a:gd name="connsiteX5" fmla="*/ 0 w 936104"/>
                  <a:gd name="connsiteY5" fmla="*/ 2642430 h 3110482"/>
                  <a:gd name="connsiteX6" fmla="*/ 0 w 936104"/>
                  <a:gd name="connsiteY6" fmla="*/ 194158 h 3110482"/>
                  <a:gd name="connsiteX0" fmla="*/ 0 w 936104"/>
                  <a:gd name="connsiteY0" fmla="*/ 0 h 2916324"/>
                  <a:gd name="connsiteX1" fmla="*/ 936104 w 936104"/>
                  <a:gd name="connsiteY1" fmla="*/ 0 h 2916324"/>
                  <a:gd name="connsiteX2" fmla="*/ 936104 w 936104"/>
                  <a:gd name="connsiteY2" fmla="*/ 2448272 h 2916324"/>
                  <a:gd name="connsiteX3" fmla="*/ 468052 w 936104"/>
                  <a:gd name="connsiteY3" fmla="*/ 2916324 h 2916324"/>
                  <a:gd name="connsiteX4" fmla="*/ 468052 w 936104"/>
                  <a:gd name="connsiteY4" fmla="*/ 2916324 h 2916324"/>
                  <a:gd name="connsiteX5" fmla="*/ 0 w 936104"/>
                  <a:gd name="connsiteY5" fmla="*/ 2448272 h 2916324"/>
                  <a:gd name="connsiteX6" fmla="*/ 0 w 936104"/>
                  <a:gd name="connsiteY6" fmla="*/ 0 h 2916324"/>
                  <a:gd name="connsiteX0" fmla="*/ 0 w 936104"/>
                  <a:gd name="connsiteY0" fmla="*/ 0 h 2916324"/>
                  <a:gd name="connsiteX1" fmla="*/ 936104 w 936104"/>
                  <a:gd name="connsiteY1" fmla="*/ 0 h 2916324"/>
                  <a:gd name="connsiteX2" fmla="*/ 936104 w 936104"/>
                  <a:gd name="connsiteY2" fmla="*/ 2448272 h 2916324"/>
                  <a:gd name="connsiteX3" fmla="*/ 468052 w 936104"/>
                  <a:gd name="connsiteY3" fmla="*/ 2916324 h 2916324"/>
                  <a:gd name="connsiteX4" fmla="*/ 0 w 936104"/>
                  <a:gd name="connsiteY4" fmla="*/ 2448272 h 2916324"/>
                  <a:gd name="connsiteX5" fmla="*/ 0 w 936104"/>
                  <a:gd name="connsiteY5" fmla="*/ 0 h 2916324"/>
                  <a:gd name="connsiteX0" fmla="*/ 0 w 936104"/>
                  <a:gd name="connsiteY0" fmla="*/ 0 h 2754305"/>
                  <a:gd name="connsiteX1" fmla="*/ 936104 w 936104"/>
                  <a:gd name="connsiteY1" fmla="*/ 0 h 2754305"/>
                  <a:gd name="connsiteX2" fmla="*/ 936104 w 936104"/>
                  <a:gd name="connsiteY2" fmla="*/ 2448272 h 2754305"/>
                  <a:gd name="connsiteX3" fmla="*/ 0 w 936104"/>
                  <a:gd name="connsiteY3" fmla="*/ 2448272 h 2754305"/>
                  <a:gd name="connsiteX4" fmla="*/ 0 w 936104"/>
                  <a:gd name="connsiteY4" fmla="*/ 0 h 2754305"/>
                  <a:gd name="connsiteX0" fmla="*/ 0 w 936104"/>
                  <a:gd name="connsiteY0" fmla="*/ 0 h 2675523"/>
                  <a:gd name="connsiteX1" fmla="*/ 936104 w 936104"/>
                  <a:gd name="connsiteY1" fmla="*/ 0 h 2675523"/>
                  <a:gd name="connsiteX2" fmla="*/ 936104 w 936104"/>
                  <a:gd name="connsiteY2" fmla="*/ 2448272 h 2675523"/>
                  <a:gd name="connsiteX3" fmla="*/ 0 w 936104"/>
                  <a:gd name="connsiteY3" fmla="*/ 2448272 h 2675523"/>
                  <a:gd name="connsiteX4" fmla="*/ 0 w 936104"/>
                  <a:gd name="connsiteY4" fmla="*/ 0 h 2675523"/>
                  <a:gd name="connsiteX0" fmla="*/ 0 w 936104"/>
                  <a:gd name="connsiteY0" fmla="*/ 0 h 2614400"/>
                  <a:gd name="connsiteX1" fmla="*/ 936104 w 936104"/>
                  <a:gd name="connsiteY1" fmla="*/ 0 h 2614400"/>
                  <a:gd name="connsiteX2" fmla="*/ 936104 w 936104"/>
                  <a:gd name="connsiteY2" fmla="*/ 2448272 h 2614400"/>
                  <a:gd name="connsiteX3" fmla="*/ 0 w 936104"/>
                  <a:gd name="connsiteY3" fmla="*/ 2448272 h 2614400"/>
                  <a:gd name="connsiteX4" fmla="*/ 0 w 936104"/>
                  <a:gd name="connsiteY4" fmla="*/ 0 h 2614400"/>
                  <a:gd name="connsiteX0" fmla="*/ 0 w 936104"/>
                  <a:gd name="connsiteY0" fmla="*/ 0 h 2614400"/>
                  <a:gd name="connsiteX1" fmla="*/ 936104 w 936104"/>
                  <a:gd name="connsiteY1" fmla="*/ 0 h 2614400"/>
                  <a:gd name="connsiteX2" fmla="*/ 936104 w 936104"/>
                  <a:gd name="connsiteY2" fmla="*/ 2448272 h 2614400"/>
                  <a:gd name="connsiteX3" fmla="*/ 0 w 936104"/>
                  <a:gd name="connsiteY3" fmla="*/ 2448272 h 2614400"/>
                  <a:gd name="connsiteX4" fmla="*/ 0 w 936104"/>
                  <a:gd name="connsiteY4" fmla="*/ 0 h 2614400"/>
                  <a:gd name="connsiteX0" fmla="*/ 0 w 936104"/>
                  <a:gd name="connsiteY0" fmla="*/ 0 h 2620471"/>
                  <a:gd name="connsiteX1" fmla="*/ 936104 w 936104"/>
                  <a:gd name="connsiteY1" fmla="*/ 0 h 2620471"/>
                  <a:gd name="connsiteX2" fmla="*/ 936104 w 936104"/>
                  <a:gd name="connsiteY2" fmla="*/ 2458752 h 2620471"/>
                  <a:gd name="connsiteX3" fmla="*/ 0 w 936104"/>
                  <a:gd name="connsiteY3" fmla="*/ 2448272 h 2620471"/>
                  <a:gd name="connsiteX4" fmla="*/ 0 w 936104"/>
                  <a:gd name="connsiteY4" fmla="*/ 0 h 2620471"/>
                  <a:gd name="connsiteX0" fmla="*/ 0 w 936104"/>
                  <a:gd name="connsiteY0" fmla="*/ 0 h 2620471"/>
                  <a:gd name="connsiteX1" fmla="*/ 936104 w 936104"/>
                  <a:gd name="connsiteY1" fmla="*/ 0 h 2620471"/>
                  <a:gd name="connsiteX2" fmla="*/ 936104 w 936104"/>
                  <a:gd name="connsiteY2" fmla="*/ 2458752 h 2620471"/>
                  <a:gd name="connsiteX3" fmla="*/ 0 w 936104"/>
                  <a:gd name="connsiteY3" fmla="*/ 2448272 h 2620471"/>
                  <a:gd name="connsiteX4" fmla="*/ 0 w 936104"/>
                  <a:gd name="connsiteY4" fmla="*/ 0 h 2620471"/>
                  <a:gd name="connsiteX0" fmla="*/ 936104 w 1173848"/>
                  <a:gd name="connsiteY0" fmla="*/ 0 h 2620471"/>
                  <a:gd name="connsiteX1" fmla="*/ 936104 w 1173848"/>
                  <a:gd name="connsiteY1" fmla="*/ 2458752 h 2620471"/>
                  <a:gd name="connsiteX2" fmla="*/ 0 w 1173848"/>
                  <a:gd name="connsiteY2" fmla="*/ 2448272 h 2620471"/>
                  <a:gd name="connsiteX3" fmla="*/ 0 w 1173848"/>
                  <a:gd name="connsiteY3" fmla="*/ 0 h 2620471"/>
                  <a:gd name="connsiteX4" fmla="*/ 1173848 w 1173848"/>
                  <a:gd name="connsiteY4" fmla="*/ 90251 h 2620471"/>
                  <a:gd name="connsiteX0" fmla="*/ 1297686 w 1297686"/>
                  <a:gd name="connsiteY0" fmla="*/ 241922 h 2862393"/>
                  <a:gd name="connsiteX1" fmla="*/ 1297686 w 1297686"/>
                  <a:gd name="connsiteY1" fmla="*/ 2700674 h 2862393"/>
                  <a:gd name="connsiteX2" fmla="*/ 361582 w 1297686"/>
                  <a:gd name="connsiteY2" fmla="*/ 2690194 h 2862393"/>
                  <a:gd name="connsiteX3" fmla="*/ 361582 w 1297686"/>
                  <a:gd name="connsiteY3" fmla="*/ 241922 h 2862393"/>
                  <a:gd name="connsiteX4" fmla="*/ 0 w 1297686"/>
                  <a:gd name="connsiteY4" fmla="*/ 0 h 2862393"/>
                  <a:gd name="connsiteX0" fmla="*/ 936104 w 936104"/>
                  <a:gd name="connsiteY0" fmla="*/ 0 h 2620471"/>
                  <a:gd name="connsiteX1" fmla="*/ 936104 w 936104"/>
                  <a:gd name="connsiteY1" fmla="*/ 2458752 h 2620471"/>
                  <a:gd name="connsiteX2" fmla="*/ 0 w 936104"/>
                  <a:gd name="connsiteY2" fmla="*/ 2448272 h 2620471"/>
                  <a:gd name="connsiteX3" fmla="*/ 0 w 936104"/>
                  <a:gd name="connsiteY3" fmla="*/ 0 h 262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6104" h="2620471">
                    <a:moveTo>
                      <a:pt x="936104" y="0"/>
                    </a:moveTo>
                    <a:lnTo>
                      <a:pt x="936104" y="2458752"/>
                    </a:lnTo>
                    <a:cubicBezTo>
                      <a:pt x="676900" y="2721065"/>
                      <a:pt x="94104" y="2624860"/>
                      <a:pt x="0" y="2448272"/>
                    </a:cubicBez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314" name="圓角矩形 9"/>
              <p:cNvSpPr/>
              <p:nvPr/>
            </p:nvSpPr>
            <p:spPr>
              <a:xfrm>
                <a:off x="8433121" y="3805146"/>
                <a:ext cx="296218" cy="2473182"/>
              </a:xfrm>
              <a:custGeom>
                <a:avLst/>
                <a:gdLst>
                  <a:gd name="connsiteX0" fmla="*/ 0 w 936104"/>
                  <a:gd name="connsiteY0" fmla="*/ 468052 h 3384376"/>
                  <a:gd name="connsiteX1" fmla="*/ 468052 w 936104"/>
                  <a:gd name="connsiteY1" fmla="*/ 0 h 3384376"/>
                  <a:gd name="connsiteX2" fmla="*/ 468052 w 936104"/>
                  <a:gd name="connsiteY2" fmla="*/ 0 h 3384376"/>
                  <a:gd name="connsiteX3" fmla="*/ 936104 w 936104"/>
                  <a:gd name="connsiteY3" fmla="*/ 468052 h 3384376"/>
                  <a:gd name="connsiteX4" fmla="*/ 936104 w 936104"/>
                  <a:gd name="connsiteY4" fmla="*/ 2916324 h 3384376"/>
                  <a:gd name="connsiteX5" fmla="*/ 468052 w 936104"/>
                  <a:gd name="connsiteY5" fmla="*/ 3384376 h 3384376"/>
                  <a:gd name="connsiteX6" fmla="*/ 468052 w 936104"/>
                  <a:gd name="connsiteY6" fmla="*/ 3384376 h 3384376"/>
                  <a:gd name="connsiteX7" fmla="*/ 0 w 936104"/>
                  <a:gd name="connsiteY7" fmla="*/ 2916324 h 3384376"/>
                  <a:gd name="connsiteX8" fmla="*/ 0 w 936104"/>
                  <a:gd name="connsiteY8" fmla="*/ 468052 h 3384376"/>
                  <a:gd name="connsiteX0" fmla="*/ 0 w 936104"/>
                  <a:gd name="connsiteY0" fmla="*/ 468052 h 3384376"/>
                  <a:gd name="connsiteX1" fmla="*/ 468052 w 936104"/>
                  <a:gd name="connsiteY1" fmla="*/ 0 h 3384376"/>
                  <a:gd name="connsiteX2" fmla="*/ 468052 w 936104"/>
                  <a:gd name="connsiteY2" fmla="*/ 0 h 3384376"/>
                  <a:gd name="connsiteX3" fmla="*/ 936104 w 936104"/>
                  <a:gd name="connsiteY3" fmla="*/ 468052 h 3384376"/>
                  <a:gd name="connsiteX4" fmla="*/ 936104 w 936104"/>
                  <a:gd name="connsiteY4" fmla="*/ 2916324 h 3384376"/>
                  <a:gd name="connsiteX5" fmla="*/ 468052 w 936104"/>
                  <a:gd name="connsiteY5" fmla="*/ 3384376 h 3384376"/>
                  <a:gd name="connsiteX6" fmla="*/ 468052 w 936104"/>
                  <a:gd name="connsiteY6" fmla="*/ 3384376 h 3384376"/>
                  <a:gd name="connsiteX7" fmla="*/ 0 w 936104"/>
                  <a:gd name="connsiteY7" fmla="*/ 2916324 h 3384376"/>
                  <a:gd name="connsiteX8" fmla="*/ 0 w 936104"/>
                  <a:gd name="connsiteY8" fmla="*/ 468052 h 3384376"/>
                  <a:gd name="connsiteX0" fmla="*/ 0 w 936104"/>
                  <a:gd name="connsiteY0" fmla="*/ 468137 h 3384461"/>
                  <a:gd name="connsiteX1" fmla="*/ 468052 w 936104"/>
                  <a:gd name="connsiteY1" fmla="*/ 85 h 3384461"/>
                  <a:gd name="connsiteX2" fmla="*/ 468052 w 936104"/>
                  <a:gd name="connsiteY2" fmla="*/ 85 h 3384461"/>
                  <a:gd name="connsiteX3" fmla="*/ 936104 w 936104"/>
                  <a:gd name="connsiteY3" fmla="*/ 468137 h 3384461"/>
                  <a:gd name="connsiteX4" fmla="*/ 936104 w 936104"/>
                  <a:gd name="connsiteY4" fmla="*/ 2916409 h 3384461"/>
                  <a:gd name="connsiteX5" fmla="*/ 468052 w 936104"/>
                  <a:gd name="connsiteY5" fmla="*/ 3384461 h 3384461"/>
                  <a:gd name="connsiteX6" fmla="*/ 468052 w 936104"/>
                  <a:gd name="connsiteY6" fmla="*/ 3384461 h 3384461"/>
                  <a:gd name="connsiteX7" fmla="*/ 0 w 936104"/>
                  <a:gd name="connsiteY7" fmla="*/ 2916409 h 3384461"/>
                  <a:gd name="connsiteX8" fmla="*/ 0 w 936104"/>
                  <a:gd name="connsiteY8" fmla="*/ 468137 h 3384461"/>
                  <a:gd name="connsiteX0" fmla="*/ 0 w 936104"/>
                  <a:gd name="connsiteY0" fmla="*/ 468052 h 3384376"/>
                  <a:gd name="connsiteX1" fmla="*/ 468052 w 936104"/>
                  <a:gd name="connsiteY1" fmla="*/ 0 h 3384376"/>
                  <a:gd name="connsiteX2" fmla="*/ 936104 w 936104"/>
                  <a:gd name="connsiteY2" fmla="*/ 468052 h 3384376"/>
                  <a:gd name="connsiteX3" fmla="*/ 936104 w 936104"/>
                  <a:gd name="connsiteY3" fmla="*/ 2916324 h 3384376"/>
                  <a:gd name="connsiteX4" fmla="*/ 468052 w 936104"/>
                  <a:gd name="connsiteY4" fmla="*/ 3384376 h 3384376"/>
                  <a:gd name="connsiteX5" fmla="*/ 468052 w 936104"/>
                  <a:gd name="connsiteY5" fmla="*/ 3384376 h 3384376"/>
                  <a:gd name="connsiteX6" fmla="*/ 0 w 936104"/>
                  <a:gd name="connsiteY6" fmla="*/ 2916324 h 3384376"/>
                  <a:gd name="connsiteX7" fmla="*/ 0 w 936104"/>
                  <a:gd name="connsiteY7" fmla="*/ 468052 h 3384376"/>
                  <a:gd name="connsiteX0" fmla="*/ 0 w 936104"/>
                  <a:gd name="connsiteY0" fmla="*/ 306034 h 3222358"/>
                  <a:gd name="connsiteX1" fmla="*/ 936104 w 936104"/>
                  <a:gd name="connsiteY1" fmla="*/ 306034 h 3222358"/>
                  <a:gd name="connsiteX2" fmla="*/ 936104 w 936104"/>
                  <a:gd name="connsiteY2" fmla="*/ 2754306 h 3222358"/>
                  <a:gd name="connsiteX3" fmla="*/ 468052 w 936104"/>
                  <a:gd name="connsiteY3" fmla="*/ 3222358 h 3222358"/>
                  <a:gd name="connsiteX4" fmla="*/ 468052 w 936104"/>
                  <a:gd name="connsiteY4" fmla="*/ 3222358 h 3222358"/>
                  <a:gd name="connsiteX5" fmla="*/ 0 w 936104"/>
                  <a:gd name="connsiteY5" fmla="*/ 2754306 h 3222358"/>
                  <a:gd name="connsiteX6" fmla="*/ 0 w 936104"/>
                  <a:gd name="connsiteY6" fmla="*/ 306034 h 3222358"/>
                  <a:gd name="connsiteX0" fmla="*/ 0 w 936104"/>
                  <a:gd name="connsiteY0" fmla="*/ 316929 h 3233253"/>
                  <a:gd name="connsiteX1" fmla="*/ 936104 w 936104"/>
                  <a:gd name="connsiteY1" fmla="*/ 316929 h 3233253"/>
                  <a:gd name="connsiteX2" fmla="*/ 936104 w 936104"/>
                  <a:gd name="connsiteY2" fmla="*/ 2765201 h 3233253"/>
                  <a:gd name="connsiteX3" fmla="*/ 468052 w 936104"/>
                  <a:gd name="connsiteY3" fmla="*/ 3233253 h 3233253"/>
                  <a:gd name="connsiteX4" fmla="*/ 468052 w 936104"/>
                  <a:gd name="connsiteY4" fmla="*/ 3233253 h 3233253"/>
                  <a:gd name="connsiteX5" fmla="*/ 0 w 936104"/>
                  <a:gd name="connsiteY5" fmla="*/ 2765201 h 3233253"/>
                  <a:gd name="connsiteX6" fmla="*/ 0 w 936104"/>
                  <a:gd name="connsiteY6" fmla="*/ 316929 h 3233253"/>
                  <a:gd name="connsiteX0" fmla="*/ 0 w 936104"/>
                  <a:gd name="connsiteY0" fmla="*/ 327641 h 3243965"/>
                  <a:gd name="connsiteX1" fmla="*/ 936104 w 936104"/>
                  <a:gd name="connsiteY1" fmla="*/ 327641 h 3243965"/>
                  <a:gd name="connsiteX2" fmla="*/ 936104 w 936104"/>
                  <a:gd name="connsiteY2" fmla="*/ 2775913 h 3243965"/>
                  <a:gd name="connsiteX3" fmla="*/ 468052 w 936104"/>
                  <a:gd name="connsiteY3" fmla="*/ 3243965 h 3243965"/>
                  <a:gd name="connsiteX4" fmla="*/ 468052 w 936104"/>
                  <a:gd name="connsiteY4" fmla="*/ 3243965 h 3243965"/>
                  <a:gd name="connsiteX5" fmla="*/ 0 w 936104"/>
                  <a:gd name="connsiteY5" fmla="*/ 2775913 h 3243965"/>
                  <a:gd name="connsiteX6" fmla="*/ 0 w 936104"/>
                  <a:gd name="connsiteY6" fmla="*/ 327641 h 3243965"/>
                  <a:gd name="connsiteX0" fmla="*/ 0 w 936104"/>
                  <a:gd name="connsiteY0" fmla="*/ 194158 h 3110482"/>
                  <a:gd name="connsiteX1" fmla="*/ 936104 w 936104"/>
                  <a:gd name="connsiteY1" fmla="*/ 194158 h 3110482"/>
                  <a:gd name="connsiteX2" fmla="*/ 936104 w 936104"/>
                  <a:gd name="connsiteY2" fmla="*/ 2642430 h 3110482"/>
                  <a:gd name="connsiteX3" fmla="*/ 468052 w 936104"/>
                  <a:gd name="connsiteY3" fmla="*/ 3110482 h 3110482"/>
                  <a:gd name="connsiteX4" fmla="*/ 468052 w 936104"/>
                  <a:gd name="connsiteY4" fmla="*/ 3110482 h 3110482"/>
                  <a:gd name="connsiteX5" fmla="*/ 0 w 936104"/>
                  <a:gd name="connsiteY5" fmla="*/ 2642430 h 3110482"/>
                  <a:gd name="connsiteX6" fmla="*/ 0 w 936104"/>
                  <a:gd name="connsiteY6" fmla="*/ 194158 h 3110482"/>
                  <a:gd name="connsiteX0" fmla="*/ 0 w 936104"/>
                  <a:gd name="connsiteY0" fmla="*/ 0 h 2916324"/>
                  <a:gd name="connsiteX1" fmla="*/ 936104 w 936104"/>
                  <a:gd name="connsiteY1" fmla="*/ 0 h 2916324"/>
                  <a:gd name="connsiteX2" fmla="*/ 936104 w 936104"/>
                  <a:gd name="connsiteY2" fmla="*/ 2448272 h 2916324"/>
                  <a:gd name="connsiteX3" fmla="*/ 468052 w 936104"/>
                  <a:gd name="connsiteY3" fmla="*/ 2916324 h 2916324"/>
                  <a:gd name="connsiteX4" fmla="*/ 468052 w 936104"/>
                  <a:gd name="connsiteY4" fmla="*/ 2916324 h 2916324"/>
                  <a:gd name="connsiteX5" fmla="*/ 0 w 936104"/>
                  <a:gd name="connsiteY5" fmla="*/ 2448272 h 2916324"/>
                  <a:gd name="connsiteX6" fmla="*/ 0 w 936104"/>
                  <a:gd name="connsiteY6" fmla="*/ 0 h 2916324"/>
                  <a:gd name="connsiteX0" fmla="*/ 0 w 936104"/>
                  <a:gd name="connsiteY0" fmla="*/ 0 h 2916324"/>
                  <a:gd name="connsiteX1" fmla="*/ 936104 w 936104"/>
                  <a:gd name="connsiteY1" fmla="*/ 0 h 2916324"/>
                  <a:gd name="connsiteX2" fmla="*/ 936104 w 936104"/>
                  <a:gd name="connsiteY2" fmla="*/ 2448272 h 2916324"/>
                  <a:gd name="connsiteX3" fmla="*/ 468052 w 936104"/>
                  <a:gd name="connsiteY3" fmla="*/ 2916324 h 2916324"/>
                  <a:gd name="connsiteX4" fmla="*/ 0 w 936104"/>
                  <a:gd name="connsiteY4" fmla="*/ 2448272 h 2916324"/>
                  <a:gd name="connsiteX5" fmla="*/ 0 w 936104"/>
                  <a:gd name="connsiteY5" fmla="*/ 0 h 2916324"/>
                  <a:gd name="connsiteX0" fmla="*/ 0 w 936104"/>
                  <a:gd name="connsiteY0" fmla="*/ 0 h 2754305"/>
                  <a:gd name="connsiteX1" fmla="*/ 936104 w 936104"/>
                  <a:gd name="connsiteY1" fmla="*/ 0 h 2754305"/>
                  <a:gd name="connsiteX2" fmla="*/ 936104 w 936104"/>
                  <a:gd name="connsiteY2" fmla="*/ 2448272 h 2754305"/>
                  <a:gd name="connsiteX3" fmla="*/ 0 w 936104"/>
                  <a:gd name="connsiteY3" fmla="*/ 2448272 h 2754305"/>
                  <a:gd name="connsiteX4" fmla="*/ 0 w 936104"/>
                  <a:gd name="connsiteY4" fmla="*/ 0 h 2754305"/>
                  <a:gd name="connsiteX0" fmla="*/ 0 w 936104"/>
                  <a:gd name="connsiteY0" fmla="*/ 0 h 2675523"/>
                  <a:gd name="connsiteX1" fmla="*/ 936104 w 936104"/>
                  <a:gd name="connsiteY1" fmla="*/ 0 h 2675523"/>
                  <a:gd name="connsiteX2" fmla="*/ 936104 w 936104"/>
                  <a:gd name="connsiteY2" fmla="*/ 2448272 h 2675523"/>
                  <a:gd name="connsiteX3" fmla="*/ 0 w 936104"/>
                  <a:gd name="connsiteY3" fmla="*/ 2448272 h 2675523"/>
                  <a:gd name="connsiteX4" fmla="*/ 0 w 936104"/>
                  <a:gd name="connsiteY4" fmla="*/ 0 h 2675523"/>
                  <a:gd name="connsiteX0" fmla="*/ 0 w 936104"/>
                  <a:gd name="connsiteY0" fmla="*/ 0 h 2614400"/>
                  <a:gd name="connsiteX1" fmla="*/ 936104 w 936104"/>
                  <a:gd name="connsiteY1" fmla="*/ 0 h 2614400"/>
                  <a:gd name="connsiteX2" fmla="*/ 936104 w 936104"/>
                  <a:gd name="connsiteY2" fmla="*/ 2448272 h 2614400"/>
                  <a:gd name="connsiteX3" fmla="*/ 0 w 936104"/>
                  <a:gd name="connsiteY3" fmla="*/ 2448272 h 2614400"/>
                  <a:gd name="connsiteX4" fmla="*/ 0 w 936104"/>
                  <a:gd name="connsiteY4" fmla="*/ 0 h 2614400"/>
                  <a:gd name="connsiteX0" fmla="*/ 0 w 936104"/>
                  <a:gd name="connsiteY0" fmla="*/ 0 h 2614400"/>
                  <a:gd name="connsiteX1" fmla="*/ 936104 w 936104"/>
                  <a:gd name="connsiteY1" fmla="*/ 0 h 2614400"/>
                  <a:gd name="connsiteX2" fmla="*/ 936104 w 936104"/>
                  <a:gd name="connsiteY2" fmla="*/ 2448272 h 2614400"/>
                  <a:gd name="connsiteX3" fmla="*/ 0 w 936104"/>
                  <a:gd name="connsiteY3" fmla="*/ 2448272 h 2614400"/>
                  <a:gd name="connsiteX4" fmla="*/ 0 w 936104"/>
                  <a:gd name="connsiteY4" fmla="*/ 0 h 2614400"/>
                  <a:gd name="connsiteX0" fmla="*/ 0 w 936104"/>
                  <a:gd name="connsiteY0" fmla="*/ 0 h 2620471"/>
                  <a:gd name="connsiteX1" fmla="*/ 936104 w 936104"/>
                  <a:gd name="connsiteY1" fmla="*/ 0 h 2620471"/>
                  <a:gd name="connsiteX2" fmla="*/ 936104 w 936104"/>
                  <a:gd name="connsiteY2" fmla="*/ 2458752 h 2620471"/>
                  <a:gd name="connsiteX3" fmla="*/ 0 w 936104"/>
                  <a:gd name="connsiteY3" fmla="*/ 2448272 h 2620471"/>
                  <a:gd name="connsiteX4" fmla="*/ 0 w 936104"/>
                  <a:gd name="connsiteY4" fmla="*/ 0 h 2620471"/>
                  <a:gd name="connsiteX0" fmla="*/ 0 w 936104"/>
                  <a:gd name="connsiteY0" fmla="*/ 0 h 2642279"/>
                  <a:gd name="connsiteX1" fmla="*/ 936104 w 936104"/>
                  <a:gd name="connsiteY1" fmla="*/ 0 h 2642279"/>
                  <a:gd name="connsiteX2" fmla="*/ 936104 w 936104"/>
                  <a:gd name="connsiteY2" fmla="*/ 2458752 h 2642279"/>
                  <a:gd name="connsiteX3" fmla="*/ 15065 w 936104"/>
                  <a:gd name="connsiteY3" fmla="*/ 2496588 h 2642279"/>
                  <a:gd name="connsiteX4" fmla="*/ 0 w 936104"/>
                  <a:gd name="connsiteY4" fmla="*/ 0 h 2642279"/>
                  <a:gd name="connsiteX0" fmla="*/ 0 w 981305"/>
                  <a:gd name="connsiteY0" fmla="*/ 0 h 2657728"/>
                  <a:gd name="connsiteX1" fmla="*/ 936104 w 981305"/>
                  <a:gd name="connsiteY1" fmla="*/ 0 h 2657728"/>
                  <a:gd name="connsiteX2" fmla="*/ 981305 w 981305"/>
                  <a:gd name="connsiteY2" fmla="*/ 2487742 h 2657728"/>
                  <a:gd name="connsiteX3" fmla="*/ 15065 w 981305"/>
                  <a:gd name="connsiteY3" fmla="*/ 2496588 h 2657728"/>
                  <a:gd name="connsiteX4" fmla="*/ 0 w 981305"/>
                  <a:gd name="connsiteY4" fmla="*/ 0 h 2657728"/>
                  <a:gd name="connsiteX0" fmla="*/ 0 w 936104"/>
                  <a:gd name="connsiteY0" fmla="*/ 0 h 2655056"/>
                  <a:gd name="connsiteX1" fmla="*/ 936104 w 936104"/>
                  <a:gd name="connsiteY1" fmla="*/ 0 h 2655056"/>
                  <a:gd name="connsiteX2" fmla="*/ 921039 w 936104"/>
                  <a:gd name="connsiteY2" fmla="*/ 2482910 h 2655056"/>
                  <a:gd name="connsiteX3" fmla="*/ 15065 w 936104"/>
                  <a:gd name="connsiteY3" fmla="*/ 2496588 h 2655056"/>
                  <a:gd name="connsiteX4" fmla="*/ 0 w 936104"/>
                  <a:gd name="connsiteY4" fmla="*/ 0 h 2655056"/>
                  <a:gd name="connsiteX0" fmla="*/ 0 w 937553"/>
                  <a:gd name="connsiteY0" fmla="*/ 0 h 2655056"/>
                  <a:gd name="connsiteX1" fmla="*/ 936104 w 937553"/>
                  <a:gd name="connsiteY1" fmla="*/ 0 h 2655056"/>
                  <a:gd name="connsiteX2" fmla="*/ 936104 w 937553"/>
                  <a:gd name="connsiteY2" fmla="*/ 2482910 h 2655056"/>
                  <a:gd name="connsiteX3" fmla="*/ 15065 w 937553"/>
                  <a:gd name="connsiteY3" fmla="*/ 2496588 h 2655056"/>
                  <a:gd name="connsiteX4" fmla="*/ 0 w 937553"/>
                  <a:gd name="connsiteY4" fmla="*/ 0 h 2655056"/>
                  <a:gd name="connsiteX0" fmla="*/ 0 w 937553"/>
                  <a:gd name="connsiteY0" fmla="*/ 0 h 2621941"/>
                  <a:gd name="connsiteX1" fmla="*/ 936104 w 937553"/>
                  <a:gd name="connsiteY1" fmla="*/ 0 h 2621941"/>
                  <a:gd name="connsiteX2" fmla="*/ 936104 w 937553"/>
                  <a:gd name="connsiteY2" fmla="*/ 2482910 h 2621941"/>
                  <a:gd name="connsiteX3" fmla="*/ 15065 w 937553"/>
                  <a:gd name="connsiteY3" fmla="*/ 2496588 h 2621941"/>
                  <a:gd name="connsiteX4" fmla="*/ 0 w 937553"/>
                  <a:gd name="connsiteY4" fmla="*/ 0 h 2621941"/>
                  <a:gd name="connsiteX0" fmla="*/ 0 w 937553"/>
                  <a:gd name="connsiteY0" fmla="*/ 0 h 2612669"/>
                  <a:gd name="connsiteX1" fmla="*/ 936104 w 937553"/>
                  <a:gd name="connsiteY1" fmla="*/ 0 h 2612669"/>
                  <a:gd name="connsiteX2" fmla="*/ 936104 w 937553"/>
                  <a:gd name="connsiteY2" fmla="*/ 2482910 h 2612669"/>
                  <a:gd name="connsiteX3" fmla="*/ 15065 w 937553"/>
                  <a:gd name="connsiteY3" fmla="*/ 2496588 h 2612669"/>
                  <a:gd name="connsiteX4" fmla="*/ 0 w 937553"/>
                  <a:gd name="connsiteY4" fmla="*/ 0 h 2612669"/>
                  <a:gd name="connsiteX0" fmla="*/ 0 w 937553"/>
                  <a:gd name="connsiteY0" fmla="*/ 0 h 2612669"/>
                  <a:gd name="connsiteX1" fmla="*/ 936104 w 937553"/>
                  <a:gd name="connsiteY1" fmla="*/ 0 h 2612669"/>
                  <a:gd name="connsiteX2" fmla="*/ 936104 w 937553"/>
                  <a:gd name="connsiteY2" fmla="*/ 2482910 h 2612669"/>
                  <a:gd name="connsiteX3" fmla="*/ 15065 w 937553"/>
                  <a:gd name="connsiteY3" fmla="*/ 2496588 h 2612669"/>
                  <a:gd name="connsiteX4" fmla="*/ 0 w 937553"/>
                  <a:gd name="connsiteY4" fmla="*/ 0 h 2612669"/>
                  <a:gd name="connsiteX0" fmla="*/ 0 w 937553"/>
                  <a:gd name="connsiteY0" fmla="*/ 0 h 2612669"/>
                  <a:gd name="connsiteX1" fmla="*/ 936104 w 937553"/>
                  <a:gd name="connsiteY1" fmla="*/ 0 h 2612669"/>
                  <a:gd name="connsiteX2" fmla="*/ 936104 w 937553"/>
                  <a:gd name="connsiteY2" fmla="*/ 2482910 h 2612669"/>
                  <a:gd name="connsiteX3" fmla="*/ 15065 w 937553"/>
                  <a:gd name="connsiteY3" fmla="*/ 2496588 h 2612669"/>
                  <a:gd name="connsiteX4" fmla="*/ 0 w 937553"/>
                  <a:gd name="connsiteY4" fmla="*/ 0 h 2612669"/>
                  <a:gd name="connsiteX0" fmla="*/ 0 w 937553"/>
                  <a:gd name="connsiteY0" fmla="*/ 0 h 2622661"/>
                  <a:gd name="connsiteX1" fmla="*/ 936104 w 937553"/>
                  <a:gd name="connsiteY1" fmla="*/ 0 h 2622661"/>
                  <a:gd name="connsiteX2" fmla="*/ 936104 w 937553"/>
                  <a:gd name="connsiteY2" fmla="*/ 2502237 h 2622661"/>
                  <a:gd name="connsiteX3" fmla="*/ 15065 w 937553"/>
                  <a:gd name="connsiteY3" fmla="*/ 2496588 h 2622661"/>
                  <a:gd name="connsiteX4" fmla="*/ 0 w 937553"/>
                  <a:gd name="connsiteY4" fmla="*/ 0 h 2622661"/>
                  <a:gd name="connsiteX0" fmla="*/ 0 w 937553"/>
                  <a:gd name="connsiteY0" fmla="*/ 0 h 2618881"/>
                  <a:gd name="connsiteX1" fmla="*/ 936104 w 937553"/>
                  <a:gd name="connsiteY1" fmla="*/ 0 h 2618881"/>
                  <a:gd name="connsiteX2" fmla="*/ 936104 w 937553"/>
                  <a:gd name="connsiteY2" fmla="*/ 2502237 h 2618881"/>
                  <a:gd name="connsiteX3" fmla="*/ 15065 w 937553"/>
                  <a:gd name="connsiteY3" fmla="*/ 2496588 h 2618881"/>
                  <a:gd name="connsiteX4" fmla="*/ 0 w 937553"/>
                  <a:gd name="connsiteY4" fmla="*/ 0 h 2618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7553" h="2618881">
                    <a:moveTo>
                      <a:pt x="0" y="0"/>
                    </a:moveTo>
                    <a:lnTo>
                      <a:pt x="936104" y="0"/>
                    </a:lnTo>
                    <a:cubicBezTo>
                      <a:pt x="931082" y="827637"/>
                      <a:pt x="941126" y="1674600"/>
                      <a:pt x="936104" y="2502237"/>
                    </a:cubicBezTo>
                    <a:cubicBezTo>
                      <a:pt x="631699" y="2667919"/>
                      <a:pt x="214636" y="2649017"/>
                      <a:pt x="15065" y="2496588"/>
                    </a:cubicBezTo>
                    <a:cubicBezTo>
                      <a:pt x="10043" y="1664392"/>
                      <a:pt x="5022" y="832196"/>
                      <a:pt x="0" y="0"/>
                    </a:cubicBezTo>
                    <a:close/>
                  </a:path>
                </a:pathLst>
              </a:custGeom>
              <a:solidFill>
                <a:srgbClr val="00B0F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sp>
          <p:nvSpPr>
            <p:cNvPr id="311" name="手繪多邊形 310"/>
            <p:cNvSpPr/>
            <p:nvPr/>
          </p:nvSpPr>
          <p:spPr>
            <a:xfrm>
              <a:off x="3611419" y="2044872"/>
              <a:ext cx="769031" cy="525121"/>
            </a:xfrm>
            <a:custGeom>
              <a:avLst/>
              <a:gdLst>
                <a:gd name="connsiteX0" fmla="*/ 432141 w 769031"/>
                <a:gd name="connsiteY0" fmla="*/ 442 h 525151"/>
                <a:gd name="connsiteX1" fmla="*/ 744557 w 769031"/>
                <a:gd name="connsiteY1" fmla="*/ 32142 h 525151"/>
                <a:gd name="connsiteX2" fmla="*/ 744557 w 769031"/>
                <a:gd name="connsiteY2" fmla="*/ 453143 h 525151"/>
                <a:gd name="connsiteX3" fmla="*/ 757029 w 769031"/>
                <a:gd name="connsiteY3" fmla="*/ 453143 h 525151"/>
                <a:gd name="connsiteX4" fmla="*/ 769031 w 769031"/>
                <a:gd name="connsiteY4" fmla="*/ 465145 h 525151"/>
                <a:gd name="connsiteX5" fmla="*/ 769031 w 769031"/>
                <a:gd name="connsiteY5" fmla="*/ 513149 h 525151"/>
                <a:gd name="connsiteX6" fmla="*/ 757029 w 769031"/>
                <a:gd name="connsiteY6" fmla="*/ 525151 h 525151"/>
                <a:gd name="connsiteX7" fmla="*/ 12002 w 769031"/>
                <a:gd name="connsiteY7" fmla="*/ 525151 h 525151"/>
                <a:gd name="connsiteX8" fmla="*/ 0 w 769031"/>
                <a:gd name="connsiteY8" fmla="*/ 513149 h 525151"/>
                <a:gd name="connsiteX9" fmla="*/ 0 w 769031"/>
                <a:gd name="connsiteY9" fmla="*/ 465145 h 525151"/>
                <a:gd name="connsiteX10" fmla="*/ 12002 w 769031"/>
                <a:gd name="connsiteY10" fmla="*/ 453143 h 525151"/>
                <a:gd name="connsiteX11" fmla="*/ 24475 w 769031"/>
                <a:gd name="connsiteY11" fmla="*/ 453143 h 525151"/>
                <a:gd name="connsiteX12" fmla="*/ 24475 w 769031"/>
                <a:gd name="connsiteY12" fmla="*/ 30186 h 525151"/>
                <a:gd name="connsiteX13" fmla="*/ 432141 w 769031"/>
                <a:gd name="connsiteY13" fmla="*/ 442 h 52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9031" h="525151">
                  <a:moveTo>
                    <a:pt x="432141" y="442"/>
                  </a:moveTo>
                  <a:cubicBezTo>
                    <a:pt x="578190" y="2931"/>
                    <a:pt x="708363" y="15661"/>
                    <a:pt x="744557" y="32142"/>
                  </a:cubicBezTo>
                  <a:lnTo>
                    <a:pt x="744557" y="453143"/>
                  </a:lnTo>
                  <a:lnTo>
                    <a:pt x="757029" y="453143"/>
                  </a:lnTo>
                  <a:cubicBezTo>
                    <a:pt x="763658" y="453143"/>
                    <a:pt x="769031" y="458516"/>
                    <a:pt x="769031" y="465145"/>
                  </a:cubicBezTo>
                  <a:lnTo>
                    <a:pt x="769031" y="513149"/>
                  </a:lnTo>
                  <a:cubicBezTo>
                    <a:pt x="769031" y="519778"/>
                    <a:pt x="763658" y="525151"/>
                    <a:pt x="757029" y="525151"/>
                  </a:cubicBezTo>
                  <a:lnTo>
                    <a:pt x="12002" y="525151"/>
                  </a:lnTo>
                  <a:cubicBezTo>
                    <a:pt x="5373" y="525151"/>
                    <a:pt x="0" y="519778"/>
                    <a:pt x="0" y="513149"/>
                  </a:cubicBezTo>
                  <a:lnTo>
                    <a:pt x="0" y="465145"/>
                  </a:lnTo>
                  <a:cubicBezTo>
                    <a:pt x="0" y="458516"/>
                    <a:pt x="5373" y="453143"/>
                    <a:pt x="12002" y="453143"/>
                  </a:cubicBezTo>
                  <a:lnTo>
                    <a:pt x="24475" y="453143"/>
                  </a:lnTo>
                  <a:lnTo>
                    <a:pt x="24475" y="30186"/>
                  </a:lnTo>
                  <a:cubicBezTo>
                    <a:pt x="124169" y="5704"/>
                    <a:pt x="286093" y="-2048"/>
                    <a:pt x="432141" y="442"/>
                  </a:cubicBezTo>
                  <a:close/>
                </a:path>
              </a:pathLst>
            </a:custGeom>
            <a:pattFill prst="dkVert">
              <a:fgClr>
                <a:schemeClr val="tx1"/>
              </a:fgClr>
              <a:bgClr>
                <a:schemeClr val="accent1">
                  <a:lumMod val="50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7190" name="群組 314"/>
          <p:cNvGrpSpPr>
            <a:grpSpLocks/>
          </p:cNvGrpSpPr>
          <p:nvPr/>
        </p:nvGrpSpPr>
        <p:grpSpPr bwMode="auto">
          <a:xfrm>
            <a:off x="7623933" y="2942110"/>
            <a:ext cx="1010841" cy="71438"/>
            <a:chOff x="4128961" y="2248716"/>
            <a:chExt cx="1512226" cy="106247"/>
          </a:xfrm>
        </p:grpSpPr>
        <p:sp>
          <p:nvSpPr>
            <p:cNvPr id="316" name="圓角矩形 315"/>
            <p:cNvSpPr/>
            <p:nvPr/>
          </p:nvSpPr>
          <p:spPr>
            <a:xfrm>
              <a:off x="4153898" y="2305381"/>
              <a:ext cx="416797" cy="46040"/>
            </a:xfrm>
            <a:prstGeom prst="roundRect">
              <a:avLst/>
            </a:prstGeom>
            <a:pattFill prst="narVert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17" name="圓角矩形 316"/>
            <p:cNvSpPr/>
            <p:nvPr/>
          </p:nvSpPr>
          <p:spPr>
            <a:xfrm>
              <a:off x="5151361" y="2298298"/>
              <a:ext cx="415016" cy="46040"/>
            </a:xfrm>
            <a:prstGeom prst="roundRect">
              <a:avLst/>
            </a:prstGeom>
            <a:pattFill prst="narVert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18" name="圓角矩形 317"/>
            <p:cNvSpPr/>
            <p:nvPr/>
          </p:nvSpPr>
          <p:spPr>
            <a:xfrm>
              <a:off x="5520066" y="2291215"/>
              <a:ext cx="121121" cy="53124"/>
            </a:xfrm>
            <a:prstGeom prst="roundRect">
              <a:avLst/>
            </a:prstGeom>
            <a:pattFill prst="narVert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19" name="圓角矩形 318"/>
            <p:cNvSpPr/>
            <p:nvPr/>
          </p:nvSpPr>
          <p:spPr>
            <a:xfrm>
              <a:off x="4128961" y="2301840"/>
              <a:ext cx="121121" cy="53124"/>
            </a:xfrm>
            <a:prstGeom prst="roundRect">
              <a:avLst/>
            </a:prstGeom>
            <a:pattFill prst="narVert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20" name="圓角矩形 319"/>
            <p:cNvSpPr/>
            <p:nvPr/>
          </p:nvSpPr>
          <p:spPr>
            <a:xfrm>
              <a:off x="4552883" y="2248716"/>
              <a:ext cx="607384" cy="61977"/>
            </a:xfrm>
            <a:prstGeom prst="roundRect">
              <a:avLst/>
            </a:prstGeom>
            <a:pattFill prst="narVert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7191" name="群組 320"/>
          <p:cNvGrpSpPr>
            <a:grpSpLocks/>
          </p:cNvGrpSpPr>
          <p:nvPr/>
        </p:nvGrpSpPr>
        <p:grpSpPr bwMode="auto">
          <a:xfrm>
            <a:off x="7623933" y="4955458"/>
            <a:ext cx="1010841" cy="71438"/>
            <a:chOff x="4128961" y="2248716"/>
            <a:chExt cx="1512226" cy="106247"/>
          </a:xfrm>
        </p:grpSpPr>
        <p:sp>
          <p:nvSpPr>
            <p:cNvPr id="322" name="圓角矩形 321"/>
            <p:cNvSpPr/>
            <p:nvPr/>
          </p:nvSpPr>
          <p:spPr>
            <a:xfrm>
              <a:off x="4153898" y="2305381"/>
              <a:ext cx="416797" cy="46040"/>
            </a:xfrm>
            <a:prstGeom prst="roundRect">
              <a:avLst/>
            </a:prstGeom>
            <a:pattFill prst="narVert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23" name="圓角矩形 322"/>
            <p:cNvSpPr/>
            <p:nvPr/>
          </p:nvSpPr>
          <p:spPr>
            <a:xfrm>
              <a:off x="5151361" y="2298298"/>
              <a:ext cx="415016" cy="46040"/>
            </a:xfrm>
            <a:prstGeom prst="roundRect">
              <a:avLst/>
            </a:prstGeom>
            <a:pattFill prst="narVert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24" name="圓角矩形 323"/>
            <p:cNvSpPr/>
            <p:nvPr/>
          </p:nvSpPr>
          <p:spPr>
            <a:xfrm>
              <a:off x="5520066" y="2291215"/>
              <a:ext cx="121121" cy="53124"/>
            </a:xfrm>
            <a:prstGeom prst="roundRect">
              <a:avLst/>
            </a:prstGeom>
            <a:pattFill prst="narVert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25" name="圓角矩形 324"/>
            <p:cNvSpPr/>
            <p:nvPr/>
          </p:nvSpPr>
          <p:spPr>
            <a:xfrm>
              <a:off x="4128961" y="2301840"/>
              <a:ext cx="121121" cy="53124"/>
            </a:xfrm>
            <a:prstGeom prst="roundRect">
              <a:avLst/>
            </a:prstGeom>
            <a:pattFill prst="narVert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26" name="圓角矩形 325"/>
            <p:cNvSpPr/>
            <p:nvPr/>
          </p:nvSpPr>
          <p:spPr>
            <a:xfrm>
              <a:off x="4552883" y="2248716"/>
              <a:ext cx="607384" cy="61978"/>
            </a:xfrm>
            <a:prstGeom prst="roundRect">
              <a:avLst/>
            </a:prstGeom>
            <a:pattFill prst="narVert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7192" name="群組 326"/>
          <p:cNvGrpSpPr>
            <a:grpSpLocks/>
          </p:cNvGrpSpPr>
          <p:nvPr/>
        </p:nvGrpSpPr>
        <p:grpSpPr bwMode="auto">
          <a:xfrm>
            <a:off x="7623933" y="3839842"/>
            <a:ext cx="1010841" cy="71438"/>
            <a:chOff x="4128961" y="2248716"/>
            <a:chExt cx="1512226" cy="106247"/>
          </a:xfrm>
        </p:grpSpPr>
        <p:sp>
          <p:nvSpPr>
            <p:cNvPr id="328" name="圓角矩形 327"/>
            <p:cNvSpPr/>
            <p:nvPr/>
          </p:nvSpPr>
          <p:spPr>
            <a:xfrm>
              <a:off x="4153898" y="2305381"/>
              <a:ext cx="416797" cy="46040"/>
            </a:xfrm>
            <a:prstGeom prst="roundRect">
              <a:avLst/>
            </a:prstGeom>
            <a:pattFill prst="narVert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29" name="圓角矩形 328"/>
            <p:cNvSpPr/>
            <p:nvPr/>
          </p:nvSpPr>
          <p:spPr>
            <a:xfrm>
              <a:off x="5151361" y="2298298"/>
              <a:ext cx="415016" cy="46040"/>
            </a:xfrm>
            <a:prstGeom prst="roundRect">
              <a:avLst/>
            </a:prstGeom>
            <a:pattFill prst="narVert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30" name="圓角矩形 329"/>
            <p:cNvSpPr/>
            <p:nvPr/>
          </p:nvSpPr>
          <p:spPr>
            <a:xfrm>
              <a:off x="5520066" y="2291215"/>
              <a:ext cx="121121" cy="53124"/>
            </a:xfrm>
            <a:prstGeom prst="roundRect">
              <a:avLst/>
            </a:prstGeom>
            <a:pattFill prst="narVert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31" name="圓角矩形 330"/>
            <p:cNvSpPr/>
            <p:nvPr/>
          </p:nvSpPr>
          <p:spPr>
            <a:xfrm>
              <a:off x="4128961" y="2301840"/>
              <a:ext cx="121121" cy="53124"/>
            </a:xfrm>
            <a:prstGeom prst="roundRect">
              <a:avLst/>
            </a:prstGeom>
            <a:pattFill prst="narVert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32" name="圓角矩形 331"/>
            <p:cNvSpPr/>
            <p:nvPr/>
          </p:nvSpPr>
          <p:spPr>
            <a:xfrm>
              <a:off x="4552883" y="2248716"/>
              <a:ext cx="607384" cy="61977"/>
            </a:xfrm>
            <a:prstGeom prst="roundRect">
              <a:avLst/>
            </a:prstGeom>
            <a:pattFill prst="narVert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333" name="梯形 332"/>
          <p:cNvSpPr/>
          <p:nvPr/>
        </p:nvSpPr>
        <p:spPr>
          <a:xfrm rot="16200000" flipH="1">
            <a:off x="5593917" y="3101655"/>
            <a:ext cx="2632472" cy="1144191"/>
          </a:xfrm>
          <a:prstGeom prst="trapezoid">
            <a:avLst>
              <a:gd name="adj" fmla="val 8296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4000">
                <a:schemeClr val="accent6">
                  <a:lumMod val="20000"/>
                  <a:lumOff val="80000"/>
                  <a:alpha val="64000"/>
                </a:schemeClr>
              </a:gs>
              <a:gs pos="65000">
                <a:schemeClr val="accent6">
                  <a:lumMod val="40000"/>
                  <a:lumOff val="60000"/>
                  <a:alpha val="52000"/>
                </a:scheme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5" name="直線單箭頭接點 54"/>
          <p:cNvCxnSpPr>
            <a:cxnSpLocks/>
            <a:stCxn id="312" idx="4"/>
          </p:cNvCxnSpPr>
          <p:nvPr/>
        </p:nvCxnSpPr>
        <p:spPr>
          <a:xfrm flipV="1">
            <a:off x="8113277" y="1730058"/>
            <a:ext cx="710683" cy="107156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 flipV="1">
            <a:off x="8309731" y="3271916"/>
            <a:ext cx="787004" cy="264319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8239486" y="4269658"/>
            <a:ext cx="915590" cy="270272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線單箭頭接點 333"/>
          <p:cNvCxnSpPr/>
          <p:nvPr/>
        </p:nvCxnSpPr>
        <p:spPr>
          <a:xfrm>
            <a:off x="6882173" y="3188573"/>
            <a:ext cx="0" cy="2833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8" name="矩形 31"/>
          <p:cNvSpPr>
            <a:spLocks noChangeArrowheads="1"/>
          </p:cNvSpPr>
          <p:nvPr/>
        </p:nvSpPr>
        <p:spPr bwMode="auto">
          <a:xfrm>
            <a:off x="6372586" y="3212385"/>
            <a:ext cx="5565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2C3C43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</a:rPr>
              <a:t>5 cm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2C3C43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99" name="矩形 70"/>
          <p:cNvSpPr>
            <a:spLocks noChangeArrowheads="1"/>
          </p:cNvSpPr>
          <p:nvPr/>
        </p:nvSpPr>
        <p:spPr bwMode="auto">
          <a:xfrm>
            <a:off x="6354726" y="3907710"/>
            <a:ext cx="6415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2C3C43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</a:rPr>
              <a:t>13 cm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2C3C43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</a:endParaRPr>
          </a:p>
        </p:txBody>
      </p:sp>
      <p:cxnSp>
        <p:nvCxnSpPr>
          <p:cNvPr id="338" name="直線接點 337"/>
          <p:cNvCxnSpPr/>
          <p:nvPr/>
        </p:nvCxnSpPr>
        <p:spPr>
          <a:xfrm>
            <a:off x="6399969" y="3194523"/>
            <a:ext cx="5095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01" name="矩形 35"/>
          <p:cNvSpPr>
            <a:spLocks noChangeArrowheads="1"/>
          </p:cNvSpPr>
          <p:nvPr/>
        </p:nvSpPr>
        <p:spPr bwMode="auto">
          <a:xfrm>
            <a:off x="6332105" y="3501708"/>
            <a:ext cx="6463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2C3C43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</a:rPr>
              <a:t>水平面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</a:endParaRPr>
          </a:p>
        </p:txBody>
      </p:sp>
      <p:cxnSp>
        <p:nvCxnSpPr>
          <p:cNvPr id="342" name="直線接點 341"/>
          <p:cNvCxnSpPr/>
          <p:nvPr/>
        </p:nvCxnSpPr>
        <p:spPr>
          <a:xfrm>
            <a:off x="6401160" y="4224413"/>
            <a:ext cx="5095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線接點 344"/>
          <p:cNvCxnSpPr/>
          <p:nvPr/>
        </p:nvCxnSpPr>
        <p:spPr>
          <a:xfrm>
            <a:off x="6401160" y="3475511"/>
            <a:ext cx="5095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圓角矩形 9"/>
          <p:cNvSpPr/>
          <p:nvPr/>
        </p:nvSpPr>
        <p:spPr>
          <a:xfrm rot="10800000" flipV="1">
            <a:off x="6399970" y="3483846"/>
            <a:ext cx="521494" cy="45244"/>
          </a:xfrm>
          <a:custGeom>
            <a:avLst/>
            <a:gdLst>
              <a:gd name="connsiteX0" fmla="*/ 0 w 936104"/>
              <a:gd name="connsiteY0" fmla="*/ 468052 h 3384376"/>
              <a:gd name="connsiteX1" fmla="*/ 468052 w 936104"/>
              <a:gd name="connsiteY1" fmla="*/ 0 h 3384376"/>
              <a:gd name="connsiteX2" fmla="*/ 468052 w 936104"/>
              <a:gd name="connsiteY2" fmla="*/ 0 h 3384376"/>
              <a:gd name="connsiteX3" fmla="*/ 936104 w 936104"/>
              <a:gd name="connsiteY3" fmla="*/ 468052 h 3384376"/>
              <a:gd name="connsiteX4" fmla="*/ 936104 w 936104"/>
              <a:gd name="connsiteY4" fmla="*/ 2916324 h 3384376"/>
              <a:gd name="connsiteX5" fmla="*/ 468052 w 936104"/>
              <a:gd name="connsiteY5" fmla="*/ 3384376 h 3384376"/>
              <a:gd name="connsiteX6" fmla="*/ 468052 w 936104"/>
              <a:gd name="connsiteY6" fmla="*/ 3384376 h 3384376"/>
              <a:gd name="connsiteX7" fmla="*/ 0 w 936104"/>
              <a:gd name="connsiteY7" fmla="*/ 2916324 h 3384376"/>
              <a:gd name="connsiteX8" fmla="*/ 0 w 936104"/>
              <a:gd name="connsiteY8" fmla="*/ 468052 h 3384376"/>
              <a:gd name="connsiteX0" fmla="*/ 0 w 936104"/>
              <a:gd name="connsiteY0" fmla="*/ 468052 h 3384376"/>
              <a:gd name="connsiteX1" fmla="*/ 468052 w 936104"/>
              <a:gd name="connsiteY1" fmla="*/ 0 h 3384376"/>
              <a:gd name="connsiteX2" fmla="*/ 468052 w 936104"/>
              <a:gd name="connsiteY2" fmla="*/ 0 h 3384376"/>
              <a:gd name="connsiteX3" fmla="*/ 936104 w 936104"/>
              <a:gd name="connsiteY3" fmla="*/ 468052 h 3384376"/>
              <a:gd name="connsiteX4" fmla="*/ 936104 w 936104"/>
              <a:gd name="connsiteY4" fmla="*/ 2916324 h 3384376"/>
              <a:gd name="connsiteX5" fmla="*/ 468052 w 936104"/>
              <a:gd name="connsiteY5" fmla="*/ 3384376 h 3384376"/>
              <a:gd name="connsiteX6" fmla="*/ 468052 w 936104"/>
              <a:gd name="connsiteY6" fmla="*/ 3384376 h 3384376"/>
              <a:gd name="connsiteX7" fmla="*/ 0 w 936104"/>
              <a:gd name="connsiteY7" fmla="*/ 2916324 h 3384376"/>
              <a:gd name="connsiteX8" fmla="*/ 0 w 936104"/>
              <a:gd name="connsiteY8" fmla="*/ 468052 h 3384376"/>
              <a:gd name="connsiteX0" fmla="*/ 0 w 936104"/>
              <a:gd name="connsiteY0" fmla="*/ 468137 h 3384461"/>
              <a:gd name="connsiteX1" fmla="*/ 468052 w 936104"/>
              <a:gd name="connsiteY1" fmla="*/ 85 h 3384461"/>
              <a:gd name="connsiteX2" fmla="*/ 468052 w 936104"/>
              <a:gd name="connsiteY2" fmla="*/ 85 h 3384461"/>
              <a:gd name="connsiteX3" fmla="*/ 936104 w 936104"/>
              <a:gd name="connsiteY3" fmla="*/ 468137 h 3384461"/>
              <a:gd name="connsiteX4" fmla="*/ 936104 w 936104"/>
              <a:gd name="connsiteY4" fmla="*/ 2916409 h 3384461"/>
              <a:gd name="connsiteX5" fmla="*/ 468052 w 936104"/>
              <a:gd name="connsiteY5" fmla="*/ 3384461 h 3384461"/>
              <a:gd name="connsiteX6" fmla="*/ 468052 w 936104"/>
              <a:gd name="connsiteY6" fmla="*/ 3384461 h 3384461"/>
              <a:gd name="connsiteX7" fmla="*/ 0 w 936104"/>
              <a:gd name="connsiteY7" fmla="*/ 2916409 h 3384461"/>
              <a:gd name="connsiteX8" fmla="*/ 0 w 936104"/>
              <a:gd name="connsiteY8" fmla="*/ 468137 h 3384461"/>
              <a:gd name="connsiteX0" fmla="*/ 0 w 936104"/>
              <a:gd name="connsiteY0" fmla="*/ 468052 h 3384376"/>
              <a:gd name="connsiteX1" fmla="*/ 468052 w 936104"/>
              <a:gd name="connsiteY1" fmla="*/ 0 h 3384376"/>
              <a:gd name="connsiteX2" fmla="*/ 936104 w 936104"/>
              <a:gd name="connsiteY2" fmla="*/ 468052 h 3384376"/>
              <a:gd name="connsiteX3" fmla="*/ 936104 w 936104"/>
              <a:gd name="connsiteY3" fmla="*/ 2916324 h 3384376"/>
              <a:gd name="connsiteX4" fmla="*/ 468052 w 936104"/>
              <a:gd name="connsiteY4" fmla="*/ 3384376 h 3384376"/>
              <a:gd name="connsiteX5" fmla="*/ 468052 w 936104"/>
              <a:gd name="connsiteY5" fmla="*/ 3384376 h 3384376"/>
              <a:gd name="connsiteX6" fmla="*/ 0 w 936104"/>
              <a:gd name="connsiteY6" fmla="*/ 2916324 h 3384376"/>
              <a:gd name="connsiteX7" fmla="*/ 0 w 936104"/>
              <a:gd name="connsiteY7" fmla="*/ 468052 h 3384376"/>
              <a:gd name="connsiteX0" fmla="*/ 0 w 936104"/>
              <a:gd name="connsiteY0" fmla="*/ 306034 h 3222358"/>
              <a:gd name="connsiteX1" fmla="*/ 936104 w 936104"/>
              <a:gd name="connsiteY1" fmla="*/ 306034 h 3222358"/>
              <a:gd name="connsiteX2" fmla="*/ 936104 w 936104"/>
              <a:gd name="connsiteY2" fmla="*/ 2754306 h 3222358"/>
              <a:gd name="connsiteX3" fmla="*/ 468052 w 936104"/>
              <a:gd name="connsiteY3" fmla="*/ 3222358 h 3222358"/>
              <a:gd name="connsiteX4" fmla="*/ 468052 w 936104"/>
              <a:gd name="connsiteY4" fmla="*/ 3222358 h 3222358"/>
              <a:gd name="connsiteX5" fmla="*/ 0 w 936104"/>
              <a:gd name="connsiteY5" fmla="*/ 2754306 h 3222358"/>
              <a:gd name="connsiteX6" fmla="*/ 0 w 936104"/>
              <a:gd name="connsiteY6" fmla="*/ 306034 h 3222358"/>
              <a:gd name="connsiteX0" fmla="*/ 0 w 936104"/>
              <a:gd name="connsiteY0" fmla="*/ 316929 h 3233253"/>
              <a:gd name="connsiteX1" fmla="*/ 936104 w 936104"/>
              <a:gd name="connsiteY1" fmla="*/ 316929 h 3233253"/>
              <a:gd name="connsiteX2" fmla="*/ 936104 w 936104"/>
              <a:gd name="connsiteY2" fmla="*/ 2765201 h 3233253"/>
              <a:gd name="connsiteX3" fmla="*/ 468052 w 936104"/>
              <a:gd name="connsiteY3" fmla="*/ 3233253 h 3233253"/>
              <a:gd name="connsiteX4" fmla="*/ 468052 w 936104"/>
              <a:gd name="connsiteY4" fmla="*/ 3233253 h 3233253"/>
              <a:gd name="connsiteX5" fmla="*/ 0 w 936104"/>
              <a:gd name="connsiteY5" fmla="*/ 2765201 h 3233253"/>
              <a:gd name="connsiteX6" fmla="*/ 0 w 936104"/>
              <a:gd name="connsiteY6" fmla="*/ 316929 h 3233253"/>
              <a:gd name="connsiteX0" fmla="*/ 0 w 936104"/>
              <a:gd name="connsiteY0" fmla="*/ 327641 h 3243965"/>
              <a:gd name="connsiteX1" fmla="*/ 936104 w 936104"/>
              <a:gd name="connsiteY1" fmla="*/ 327641 h 3243965"/>
              <a:gd name="connsiteX2" fmla="*/ 936104 w 936104"/>
              <a:gd name="connsiteY2" fmla="*/ 2775913 h 3243965"/>
              <a:gd name="connsiteX3" fmla="*/ 468052 w 936104"/>
              <a:gd name="connsiteY3" fmla="*/ 3243965 h 3243965"/>
              <a:gd name="connsiteX4" fmla="*/ 468052 w 936104"/>
              <a:gd name="connsiteY4" fmla="*/ 3243965 h 3243965"/>
              <a:gd name="connsiteX5" fmla="*/ 0 w 936104"/>
              <a:gd name="connsiteY5" fmla="*/ 2775913 h 3243965"/>
              <a:gd name="connsiteX6" fmla="*/ 0 w 936104"/>
              <a:gd name="connsiteY6" fmla="*/ 327641 h 3243965"/>
              <a:gd name="connsiteX0" fmla="*/ 0 w 936104"/>
              <a:gd name="connsiteY0" fmla="*/ 194158 h 3110482"/>
              <a:gd name="connsiteX1" fmla="*/ 936104 w 936104"/>
              <a:gd name="connsiteY1" fmla="*/ 194158 h 3110482"/>
              <a:gd name="connsiteX2" fmla="*/ 936104 w 936104"/>
              <a:gd name="connsiteY2" fmla="*/ 2642430 h 3110482"/>
              <a:gd name="connsiteX3" fmla="*/ 468052 w 936104"/>
              <a:gd name="connsiteY3" fmla="*/ 3110482 h 3110482"/>
              <a:gd name="connsiteX4" fmla="*/ 468052 w 936104"/>
              <a:gd name="connsiteY4" fmla="*/ 3110482 h 3110482"/>
              <a:gd name="connsiteX5" fmla="*/ 0 w 936104"/>
              <a:gd name="connsiteY5" fmla="*/ 2642430 h 3110482"/>
              <a:gd name="connsiteX6" fmla="*/ 0 w 936104"/>
              <a:gd name="connsiteY6" fmla="*/ 194158 h 3110482"/>
              <a:gd name="connsiteX0" fmla="*/ 0 w 936104"/>
              <a:gd name="connsiteY0" fmla="*/ 0 h 2916324"/>
              <a:gd name="connsiteX1" fmla="*/ 936104 w 936104"/>
              <a:gd name="connsiteY1" fmla="*/ 0 h 2916324"/>
              <a:gd name="connsiteX2" fmla="*/ 936104 w 936104"/>
              <a:gd name="connsiteY2" fmla="*/ 2448272 h 2916324"/>
              <a:gd name="connsiteX3" fmla="*/ 468052 w 936104"/>
              <a:gd name="connsiteY3" fmla="*/ 2916324 h 2916324"/>
              <a:gd name="connsiteX4" fmla="*/ 468052 w 936104"/>
              <a:gd name="connsiteY4" fmla="*/ 2916324 h 2916324"/>
              <a:gd name="connsiteX5" fmla="*/ 0 w 936104"/>
              <a:gd name="connsiteY5" fmla="*/ 2448272 h 2916324"/>
              <a:gd name="connsiteX6" fmla="*/ 0 w 936104"/>
              <a:gd name="connsiteY6" fmla="*/ 0 h 2916324"/>
              <a:gd name="connsiteX0" fmla="*/ 0 w 936104"/>
              <a:gd name="connsiteY0" fmla="*/ 0 h 2916324"/>
              <a:gd name="connsiteX1" fmla="*/ 936104 w 936104"/>
              <a:gd name="connsiteY1" fmla="*/ 0 h 2916324"/>
              <a:gd name="connsiteX2" fmla="*/ 936104 w 936104"/>
              <a:gd name="connsiteY2" fmla="*/ 2448272 h 2916324"/>
              <a:gd name="connsiteX3" fmla="*/ 468052 w 936104"/>
              <a:gd name="connsiteY3" fmla="*/ 2916324 h 2916324"/>
              <a:gd name="connsiteX4" fmla="*/ 0 w 936104"/>
              <a:gd name="connsiteY4" fmla="*/ 2448272 h 2916324"/>
              <a:gd name="connsiteX5" fmla="*/ 0 w 936104"/>
              <a:gd name="connsiteY5" fmla="*/ 0 h 2916324"/>
              <a:gd name="connsiteX0" fmla="*/ 0 w 936104"/>
              <a:gd name="connsiteY0" fmla="*/ 0 h 2754305"/>
              <a:gd name="connsiteX1" fmla="*/ 936104 w 936104"/>
              <a:gd name="connsiteY1" fmla="*/ 0 h 2754305"/>
              <a:gd name="connsiteX2" fmla="*/ 936104 w 936104"/>
              <a:gd name="connsiteY2" fmla="*/ 2448272 h 2754305"/>
              <a:gd name="connsiteX3" fmla="*/ 0 w 936104"/>
              <a:gd name="connsiteY3" fmla="*/ 2448272 h 2754305"/>
              <a:gd name="connsiteX4" fmla="*/ 0 w 936104"/>
              <a:gd name="connsiteY4" fmla="*/ 0 h 2754305"/>
              <a:gd name="connsiteX0" fmla="*/ 0 w 936104"/>
              <a:gd name="connsiteY0" fmla="*/ 0 h 2675523"/>
              <a:gd name="connsiteX1" fmla="*/ 936104 w 936104"/>
              <a:gd name="connsiteY1" fmla="*/ 0 h 2675523"/>
              <a:gd name="connsiteX2" fmla="*/ 936104 w 936104"/>
              <a:gd name="connsiteY2" fmla="*/ 2448272 h 2675523"/>
              <a:gd name="connsiteX3" fmla="*/ 0 w 936104"/>
              <a:gd name="connsiteY3" fmla="*/ 2448272 h 2675523"/>
              <a:gd name="connsiteX4" fmla="*/ 0 w 936104"/>
              <a:gd name="connsiteY4" fmla="*/ 0 h 2675523"/>
              <a:gd name="connsiteX0" fmla="*/ 0 w 936104"/>
              <a:gd name="connsiteY0" fmla="*/ 0 h 2614400"/>
              <a:gd name="connsiteX1" fmla="*/ 936104 w 936104"/>
              <a:gd name="connsiteY1" fmla="*/ 0 h 2614400"/>
              <a:gd name="connsiteX2" fmla="*/ 936104 w 936104"/>
              <a:gd name="connsiteY2" fmla="*/ 2448272 h 2614400"/>
              <a:gd name="connsiteX3" fmla="*/ 0 w 936104"/>
              <a:gd name="connsiteY3" fmla="*/ 2448272 h 2614400"/>
              <a:gd name="connsiteX4" fmla="*/ 0 w 936104"/>
              <a:gd name="connsiteY4" fmla="*/ 0 h 2614400"/>
              <a:gd name="connsiteX0" fmla="*/ 0 w 936104"/>
              <a:gd name="connsiteY0" fmla="*/ 0 h 2614400"/>
              <a:gd name="connsiteX1" fmla="*/ 936104 w 936104"/>
              <a:gd name="connsiteY1" fmla="*/ 0 h 2614400"/>
              <a:gd name="connsiteX2" fmla="*/ 936104 w 936104"/>
              <a:gd name="connsiteY2" fmla="*/ 2448272 h 2614400"/>
              <a:gd name="connsiteX3" fmla="*/ 0 w 936104"/>
              <a:gd name="connsiteY3" fmla="*/ 2448272 h 2614400"/>
              <a:gd name="connsiteX4" fmla="*/ 0 w 936104"/>
              <a:gd name="connsiteY4" fmla="*/ 0 h 2614400"/>
              <a:gd name="connsiteX0" fmla="*/ 0 w 936104"/>
              <a:gd name="connsiteY0" fmla="*/ 0 h 2620471"/>
              <a:gd name="connsiteX1" fmla="*/ 936104 w 936104"/>
              <a:gd name="connsiteY1" fmla="*/ 0 h 2620471"/>
              <a:gd name="connsiteX2" fmla="*/ 936104 w 936104"/>
              <a:gd name="connsiteY2" fmla="*/ 2458752 h 2620471"/>
              <a:gd name="connsiteX3" fmla="*/ 0 w 936104"/>
              <a:gd name="connsiteY3" fmla="*/ 2448272 h 2620471"/>
              <a:gd name="connsiteX4" fmla="*/ 0 w 936104"/>
              <a:gd name="connsiteY4" fmla="*/ 0 h 2620471"/>
              <a:gd name="connsiteX0" fmla="*/ 0 w 936104"/>
              <a:gd name="connsiteY0" fmla="*/ 0 h 2620471"/>
              <a:gd name="connsiteX1" fmla="*/ 936104 w 936104"/>
              <a:gd name="connsiteY1" fmla="*/ 0 h 2620471"/>
              <a:gd name="connsiteX2" fmla="*/ 936104 w 936104"/>
              <a:gd name="connsiteY2" fmla="*/ 2458752 h 2620471"/>
              <a:gd name="connsiteX3" fmla="*/ 0 w 936104"/>
              <a:gd name="connsiteY3" fmla="*/ 2448272 h 2620471"/>
              <a:gd name="connsiteX4" fmla="*/ 0 w 936104"/>
              <a:gd name="connsiteY4" fmla="*/ 0 h 2620471"/>
              <a:gd name="connsiteX0" fmla="*/ 936104 w 1173848"/>
              <a:gd name="connsiteY0" fmla="*/ 0 h 2620471"/>
              <a:gd name="connsiteX1" fmla="*/ 936104 w 1173848"/>
              <a:gd name="connsiteY1" fmla="*/ 2458752 h 2620471"/>
              <a:gd name="connsiteX2" fmla="*/ 0 w 1173848"/>
              <a:gd name="connsiteY2" fmla="*/ 2448272 h 2620471"/>
              <a:gd name="connsiteX3" fmla="*/ 0 w 1173848"/>
              <a:gd name="connsiteY3" fmla="*/ 0 h 2620471"/>
              <a:gd name="connsiteX4" fmla="*/ 1173848 w 1173848"/>
              <a:gd name="connsiteY4" fmla="*/ 90251 h 2620471"/>
              <a:gd name="connsiteX0" fmla="*/ 1297686 w 1297686"/>
              <a:gd name="connsiteY0" fmla="*/ 241922 h 2862393"/>
              <a:gd name="connsiteX1" fmla="*/ 1297686 w 1297686"/>
              <a:gd name="connsiteY1" fmla="*/ 2700674 h 2862393"/>
              <a:gd name="connsiteX2" fmla="*/ 361582 w 1297686"/>
              <a:gd name="connsiteY2" fmla="*/ 2690194 h 2862393"/>
              <a:gd name="connsiteX3" fmla="*/ 361582 w 1297686"/>
              <a:gd name="connsiteY3" fmla="*/ 241922 h 2862393"/>
              <a:gd name="connsiteX4" fmla="*/ 0 w 1297686"/>
              <a:gd name="connsiteY4" fmla="*/ 0 h 2862393"/>
              <a:gd name="connsiteX0" fmla="*/ 936104 w 936104"/>
              <a:gd name="connsiteY0" fmla="*/ 0 h 2620471"/>
              <a:gd name="connsiteX1" fmla="*/ 936104 w 936104"/>
              <a:gd name="connsiteY1" fmla="*/ 2458752 h 2620471"/>
              <a:gd name="connsiteX2" fmla="*/ 0 w 936104"/>
              <a:gd name="connsiteY2" fmla="*/ 2448272 h 2620471"/>
              <a:gd name="connsiteX3" fmla="*/ 0 w 936104"/>
              <a:gd name="connsiteY3" fmla="*/ 0 h 2620471"/>
              <a:gd name="connsiteX0" fmla="*/ 936104 w 936104"/>
              <a:gd name="connsiteY0" fmla="*/ 0 h 2620471"/>
              <a:gd name="connsiteX1" fmla="*/ 936104 w 936104"/>
              <a:gd name="connsiteY1" fmla="*/ 2458752 h 2620471"/>
              <a:gd name="connsiteX2" fmla="*/ 0 w 936104"/>
              <a:gd name="connsiteY2" fmla="*/ 2448272 h 2620471"/>
              <a:gd name="connsiteX3" fmla="*/ 0 w 936104"/>
              <a:gd name="connsiteY3" fmla="*/ 0 h 2620471"/>
              <a:gd name="connsiteX0" fmla="*/ 936104 w 936104"/>
              <a:gd name="connsiteY0" fmla="*/ 0 h 2528268"/>
              <a:gd name="connsiteX1" fmla="*/ 936104 w 936104"/>
              <a:gd name="connsiteY1" fmla="*/ 2458752 h 2528268"/>
              <a:gd name="connsiteX2" fmla="*/ 0 w 936104"/>
              <a:gd name="connsiteY2" fmla="*/ 2448272 h 2528268"/>
              <a:gd name="connsiteX3" fmla="*/ 0 w 936104"/>
              <a:gd name="connsiteY3" fmla="*/ 0 h 2528268"/>
              <a:gd name="connsiteX0" fmla="*/ 936104 w 936104"/>
              <a:gd name="connsiteY0" fmla="*/ 0 h 2458753"/>
              <a:gd name="connsiteX1" fmla="*/ 936104 w 936104"/>
              <a:gd name="connsiteY1" fmla="*/ 2458752 h 2458753"/>
              <a:gd name="connsiteX2" fmla="*/ 0 w 936104"/>
              <a:gd name="connsiteY2" fmla="*/ 2448272 h 2458753"/>
              <a:gd name="connsiteX3" fmla="*/ 0 w 936104"/>
              <a:gd name="connsiteY3" fmla="*/ 0 h 245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6104" h="2458753">
                <a:moveTo>
                  <a:pt x="936104" y="0"/>
                </a:moveTo>
                <a:lnTo>
                  <a:pt x="936104" y="2458752"/>
                </a:lnTo>
                <a:cubicBezTo>
                  <a:pt x="933836" y="2453171"/>
                  <a:pt x="1236" y="2433523"/>
                  <a:pt x="0" y="2448272"/>
                </a:cubicBezTo>
                <a:lnTo>
                  <a:pt x="0" y="0"/>
                </a:lnTo>
              </a:path>
            </a:pathLst>
          </a:custGeom>
          <a:pattFill prst="ltUpDiag">
            <a:fgClr>
              <a:srgbClr val="00B0F0"/>
            </a:fgClr>
            <a:bgClr>
              <a:srgbClr val="95CBC6"/>
            </a:bgClr>
          </a:patt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35" name="直線單箭頭接點 334"/>
          <p:cNvCxnSpPr/>
          <p:nvPr/>
        </p:nvCxnSpPr>
        <p:spPr>
          <a:xfrm>
            <a:off x="6882173" y="3471939"/>
            <a:ext cx="0" cy="7524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06" name="文字方塊 24"/>
          <p:cNvSpPr txBox="1">
            <a:spLocks noChangeArrowheads="1"/>
          </p:cNvSpPr>
          <p:nvPr/>
        </p:nvSpPr>
        <p:spPr bwMode="auto">
          <a:xfrm>
            <a:off x="5339616" y="4186313"/>
            <a:ext cx="392415" cy="611706"/>
          </a:xfrm>
          <a:prstGeom prst="rect">
            <a:avLst/>
          </a:prstGeom>
          <a:solidFill>
            <a:schemeClr val="bg1">
              <a:alpha val="4705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華康中黑體"/>
                <a:cs typeface="華康中黑體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</a:rPr>
              <a:t>打氣管</a:t>
            </a:r>
          </a:p>
        </p:txBody>
      </p:sp>
      <p:sp>
        <p:nvSpPr>
          <p:cNvPr id="351" name="矩形 350"/>
          <p:cNvSpPr/>
          <p:nvPr/>
        </p:nvSpPr>
        <p:spPr>
          <a:xfrm>
            <a:off x="9017174" y="2229575"/>
            <a:ext cx="1833563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塑膠紗管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(22*7cm)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  <a:p>
            <a:pPr marL="66674" marR="0" lvl="0" indent="-6667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硬質塑料材質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52" name="直線單箭頭接點 351"/>
          <p:cNvCxnSpPr/>
          <p:nvPr/>
        </p:nvCxnSpPr>
        <p:spPr>
          <a:xfrm flipV="1">
            <a:off x="8587148" y="2402759"/>
            <a:ext cx="347663" cy="28575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" name="內容版面配置區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91"/>
          <a:stretch>
            <a:fillRect/>
          </a:stretch>
        </p:blipFill>
        <p:spPr>
          <a:xfrm>
            <a:off x="1608535" y="3161781"/>
            <a:ext cx="1985133" cy="2560462"/>
          </a:xfrm>
          <a:prstGeom prst="rect">
            <a:avLst/>
          </a:prstGeom>
        </p:spPr>
      </p:pic>
      <p:grpSp>
        <p:nvGrpSpPr>
          <p:cNvPr id="336" name="群組 335"/>
          <p:cNvGrpSpPr/>
          <p:nvPr/>
        </p:nvGrpSpPr>
        <p:grpSpPr>
          <a:xfrm>
            <a:off x="1608535" y="1571554"/>
            <a:ext cx="1962890" cy="1547048"/>
            <a:chOff x="3935760" y="980728"/>
            <a:chExt cx="4167187" cy="2752725"/>
          </a:xfrm>
        </p:grpSpPr>
        <p:pic>
          <p:nvPicPr>
            <p:cNvPr id="337" name="圖片 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462"/>
            <a:stretch>
              <a:fillRect/>
            </a:stretch>
          </p:blipFill>
          <p:spPr bwMode="auto">
            <a:xfrm>
              <a:off x="3935760" y="980728"/>
              <a:ext cx="4167187" cy="2752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9" name="圖片 5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4710" y="2141189"/>
              <a:ext cx="314325" cy="4318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0" name="圖片 5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622" y="2174527"/>
              <a:ext cx="142875" cy="1968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1" name="圖片 5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9010" y="2157065"/>
              <a:ext cx="84137" cy="11747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3" name="直線單箭頭接點 342"/>
          <p:cNvCxnSpPr>
            <a:stCxn id="7174" idx="1"/>
          </p:cNvCxnSpPr>
          <p:nvPr/>
        </p:nvCxnSpPr>
        <p:spPr>
          <a:xfrm flipH="1">
            <a:off x="3306107" y="2339061"/>
            <a:ext cx="954311" cy="6017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9861550" y="5670887"/>
            <a:ext cx="705296" cy="273844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28A8C5-2433-490E-A70E-0DCB00BAC448}" type="slidenum">
              <a:rPr kumimoji="0" lang="zh-TW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47" name="圖片 346"/>
          <p:cNvPicPr/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304932" y="1627516"/>
            <a:ext cx="1435534" cy="10357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F686E0C-355A-4EF0-A9CB-23DD65B95A48}"/>
              </a:ext>
            </a:extLst>
          </p:cNvPr>
          <p:cNvSpPr/>
          <p:nvPr/>
        </p:nvSpPr>
        <p:spPr>
          <a:xfrm>
            <a:off x="556126" y="464578"/>
            <a:ext cx="58272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台肥花蓮海藻智慧養殖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82D28F73-F954-4A60-9AAD-597BAA4BF26D}"/>
              </a:ext>
            </a:extLst>
          </p:cNvPr>
          <p:cNvCxnSpPr>
            <a:stCxn id="73" idx="1"/>
          </p:cNvCxnSpPr>
          <p:nvPr/>
        </p:nvCxnSpPr>
        <p:spPr>
          <a:xfrm flipV="1">
            <a:off x="6311638" y="3062773"/>
            <a:ext cx="1002731" cy="81746"/>
          </a:xfrm>
          <a:prstGeom prst="curvedConnector3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613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AE5B16-0F33-4EE9-AE34-61D676368225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6" y="1919607"/>
            <a:ext cx="10972799" cy="487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7269D77-E854-4ECD-904E-C82FC62AB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6" y="976033"/>
            <a:ext cx="10972799" cy="4665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ABA7BAC-F6AA-4478-990F-CCC732526CDB}"/>
              </a:ext>
            </a:extLst>
          </p:cNvPr>
          <p:cNvSpPr/>
          <p:nvPr/>
        </p:nvSpPr>
        <p:spPr>
          <a:xfrm>
            <a:off x="569811" y="206592"/>
            <a:ext cx="90765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台肥花蓮海藻智慧養殖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-IoT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平台監控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2648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4" descr="  環境即時通 - 螢幕擷取畫面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0" name="標題 3"/>
          <p:cNvSpPr txBox="1">
            <a:spLocks/>
          </p:cNvSpPr>
          <p:nvPr/>
        </p:nvSpPr>
        <p:spPr>
          <a:xfrm>
            <a:off x="1219093" y="42968"/>
            <a:ext cx="8312727" cy="9491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物聯網平台功能</a:t>
            </a:r>
            <a:r>
              <a:rPr kumimoji="0" lang="en-US" altLang="zh-TW" sz="2200" b="0" i="1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</a:rPr>
              <a:t>–</a:t>
            </a:r>
            <a:r>
              <a:rPr kumimoji="0" lang="zh-TW" altLang="en-US" sz="3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</a:rPr>
              <a:t>終端管理模組</a:t>
            </a:r>
            <a:r>
              <a:rPr kumimoji="0" lang="en-US" altLang="zh-TW" sz="29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</a:rPr>
              <a:t>(</a:t>
            </a:r>
            <a:r>
              <a:rPr kumimoji="0" lang="zh-TW" altLang="en-US" sz="29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</a:rPr>
              <a:t>感知控制</a:t>
            </a:r>
            <a:r>
              <a:rPr kumimoji="0" lang="en-US" altLang="zh-TW" sz="29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</a:rPr>
              <a:t>)</a:t>
            </a:r>
            <a:endParaRPr kumimoji="0" lang="zh-TW" altLang="en-US" sz="29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8662" y="933470"/>
            <a:ext cx="8064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於電子地圖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(Open Street Map)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上顯示專案所有設備，並提供以下功能：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自動載入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user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所有專案，以供進行專案切換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定時更新設備狀態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連線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斷線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無狀態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點選設備以顯示設備資訊及即時感測資料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設備定位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從列表切換成地圖，並標示出設備位置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支援圖層切換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地圖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衛星圖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及物件追蹤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即時定位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軌跡追蹤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</p:txBody>
      </p:sp>
      <p:sp>
        <p:nvSpPr>
          <p:cNvPr id="42" name="流程圖: 程序 41"/>
          <p:cNvSpPr/>
          <p:nvPr/>
        </p:nvSpPr>
        <p:spPr bwMode="auto">
          <a:xfrm>
            <a:off x="3965723" y="3841168"/>
            <a:ext cx="288032" cy="288032"/>
          </a:xfrm>
          <a:prstGeom prst="flowChartProcess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08"/>
          <a:stretch/>
        </p:blipFill>
        <p:spPr bwMode="auto">
          <a:xfrm>
            <a:off x="1679576" y="3174989"/>
            <a:ext cx="6448425" cy="354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圓角矩形圖說文字 43"/>
          <p:cNvSpPr/>
          <p:nvPr/>
        </p:nvSpPr>
        <p:spPr bwMode="auto">
          <a:xfrm>
            <a:off x="2904549" y="2698512"/>
            <a:ext cx="1008112" cy="432048"/>
          </a:xfrm>
          <a:prstGeom prst="wedgeRoundRectCallout">
            <a:avLst>
              <a:gd name="adj1" fmla="val -38794"/>
              <a:gd name="adj2" fmla="val 75073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自動載入所有專案</a:t>
            </a:r>
          </a:p>
        </p:txBody>
      </p:sp>
      <p:sp>
        <p:nvSpPr>
          <p:cNvPr id="45" name="圓角矩形圖說文字 44"/>
          <p:cNvSpPr/>
          <p:nvPr/>
        </p:nvSpPr>
        <p:spPr bwMode="auto">
          <a:xfrm>
            <a:off x="4951110" y="2687796"/>
            <a:ext cx="1251030" cy="432048"/>
          </a:xfrm>
          <a:prstGeom prst="wedgeRoundRectCallout">
            <a:avLst>
              <a:gd name="adj1" fmla="val -38794"/>
              <a:gd name="adj2" fmla="val 75073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定時更新設備狀態與數目</a:t>
            </a:r>
          </a:p>
        </p:txBody>
      </p:sp>
      <p:sp>
        <p:nvSpPr>
          <p:cNvPr id="49" name="圓角矩形圖說文字 48"/>
          <p:cNvSpPr/>
          <p:nvPr/>
        </p:nvSpPr>
        <p:spPr bwMode="auto">
          <a:xfrm>
            <a:off x="2741587" y="4417232"/>
            <a:ext cx="1368152" cy="432048"/>
          </a:xfrm>
          <a:prstGeom prst="wedgeRoundRectCallout">
            <a:avLst>
              <a:gd name="adj1" fmla="val -41488"/>
              <a:gd name="adj2" fmla="val -84183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圖層切換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地圖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衛星圖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3838666" y="3710775"/>
            <a:ext cx="539558" cy="51038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3" name="圓角矩形圖說文字 52"/>
          <p:cNvSpPr/>
          <p:nvPr/>
        </p:nvSpPr>
        <p:spPr bwMode="auto">
          <a:xfrm>
            <a:off x="4244044" y="4248321"/>
            <a:ext cx="838375" cy="312928"/>
          </a:xfrm>
          <a:prstGeom prst="wedgeRoundRectCallout">
            <a:avLst>
              <a:gd name="adj1" fmla="val -39166"/>
              <a:gd name="adj2" fmla="val -93375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設備定位</a:t>
            </a:r>
          </a:p>
        </p:txBody>
      </p:sp>
      <p:pic>
        <p:nvPicPr>
          <p:cNvPr id="5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22"/>
          <a:stretch/>
        </p:blipFill>
        <p:spPr bwMode="auto">
          <a:xfrm>
            <a:off x="7209490" y="3184066"/>
            <a:ext cx="1490531" cy="354787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7" name="直線單箭頭接點 46"/>
          <p:cNvCxnSpPr/>
          <p:nvPr/>
        </p:nvCxnSpPr>
        <p:spPr bwMode="auto">
          <a:xfrm>
            <a:off x="4378225" y="3937526"/>
            <a:ext cx="2831265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圓角矩形圖說文字 54"/>
          <p:cNvSpPr/>
          <p:nvPr/>
        </p:nvSpPr>
        <p:spPr bwMode="auto">
          <a:xfrm>
            <a:off x="7306683" y="2690974"/>
            <a:ext cx="1296144" cy="398353"/>
          </a:xfrm>
          <a:prstGeom prst="wedgeRoundRectCallout">
            <a:avLst>
              <a:gd name="adj1" fmla="val -36000"/>
              <a:gd name="adj2" fmla="val 83695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點選設備顯示感測器資訊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993" y="4912849"/>
            <a:ext cx="2076548" cy="1291299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肘形接點 9"/>
          <p:cNvCxnSpPr>
            <a:stCxn id="75" idx="2"/>
            <a:endCxn id="81" idx="0"/>
          </p:cNvCxnSpPr>
          <p:nvPr/>
        </p:nvCxnSpPr>
        <p:spPr>
          <a:xfrm rot="16200000" flipH="1">
            <a:off x="8111016" y="4507102"/>
            <a:ext cx="538118" cy="27337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圓角矩形圖說文字 61"/>
          <p:cNvSpPr/>
          <p:nvPr/>
        </p:nvSpPr>
        <p:spPr bwMode="auto">
          <a:xfrm>
            <a:off x="8883748" y="4416579"/>
            <a:ext cx="1296144" cy="398353"/>
          </a:xfrm>
          <a:prstGeom prst="wedgeRoundRectCallout">
            <a:avLst>
              <a:gd name="adj1" fmla="val -30856"/>
              <a:gd name="adj2" fmla="val 100433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點選設備顯示感測器歷史資訊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474" y="5346373"/>
            <a:ext cx="4103784" cy="1239398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4" name="肘形接點 63"/>
          <p:cNvCxnSpPr>
            <a:stCxn id="4099" idx="3"/>
            <a:endCxn id="24" idx="1"/>
          </p:cNvCxnSpPr>
          <p:nvPr/>
        </p:nvCxnSpPr>
        <p:spPr>
          <a:xfrm>
            <a:off x="2026838" y="3953730"/>
            <a:ext cx="686637" cy="201234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9" name="矩形 4098"/>
          <p:cNvSpPr/>
          <p:nvPr/>
        </p:nvSpPr>
        <p:spPr>
          <a:xfrm>
            <a:off x="1804933" y="3858314"/>
            <a:ext cx="221904" cy="190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2" name="圓角矩形圖說文字 71"/>
          <p:cNvSpPr/>
          <p:nvPr/>
        </p:nvSpPr>
        <p:spPr bwMode="auto">
          <a:xfrm>
            <a:off x="5135821" y="4841847"/>
            <a:ext cx="1296144" cy="398353"/>
          </a:xfrm>
          <a:prstGeom prst="wedgeRoundRectCallout">
            <a:avLst>
              <a:gd name="adj1" fmla="val -30856"/>
              <a:gd name="adj2" fmla="val 100433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點選顯示感測器列表及設備狀態</a:t>
            </a:r>
          </a:p>
        </p:txBody>
      </p:sp>
      <p:sp>
        <p:nvSpPr>
          <p:cNvPr id="75" name="矩形 74"/>
          <p:cNvSpPr/>
          <p:nvPr/>
        </p:nvSpPr>
        <p:spPr>
          <a:xfrm>
            <a:off x="8132436" y="4183900"/>
            <a:ext cx="221904" cy="190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8405810" y="4912848"/>
            <a:ext cx="221904" cy="190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9445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 bwMode="gray">
          <a:xfrm>
            <a:off x="2042746" y="252047"/>
            <a:ext cx="8625254" cy="7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st="25400" dir="5400000" sy="-100000" algn="bl" rotWithShape="0"/>
                </a:effectLst>
                <a:latin typeface="微軟正黑體" pitchFamily="34" charset="-120"/>
                <a:ea typeface="微軟正黑體" pitchFamily="34" charset="-12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  <a:hlinkClick r:id="rId2"/>
              </a:rPr>
              <a:t>高雄百賢農場毛豆田</a:t>
            </a:r>
            <a:endParaRPr kumimoji="0" lang="en-US" altLang="zh-TW" sz="44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https://youtu.be/JP660ULGr8M</a:t>
            </a:r>
            <a:endParaRPr kumimoji="0" lang="zh-TW" altLang="en-US" sz="2400" b="1" i="1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92" y="1324991"/>
            <a:ext cx="2790657" cy="19079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7074" y="1509657"/>
            <a:ext cx="2651105" cy="183192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148320" y="1140325"/>
            <a:ext cx="287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土壤溫度、溼度、電導度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8976" y="3386384"/>
            <a:ext cx="3747055" cy="304184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770" y="3405821"/>
            <a:ext cx="2787062" cy="3022411"/>
          </a:xfrm>
          <a:prstGeom prst="rect">
            <a:avLst/>
          </a:prstGeom>
        </p:spPr>
      </p:pic>
      <p:pic>
        <p:nvPicPr>
          <p:cNvPr id="8" name="圖片 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3" y="3562096"/>
            <a:ext cx="4285876" cy="286613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196753"/>
            <a:ext cx="4285877" cy="195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935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2A6EF63-B3B7-495C-871C-6C96CA19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338" y="1108027"/>
            <a:ext cx="6430945" cy="556407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4AA49AE-D396-44B4-A5B6-3DD047C90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607" y="1108028"/>
            <a:ext cx="5707463" cy="556407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6CD385D-B753-4E82-9372-FA1A159B971F}"/>
              </a:ext>
            </a:extLst>
          </p:cNvPr>
          <p:cNvSpPr/>
          <p:nvPr/>
        </p:nvSpPr>
        <p:spPr>
          <a:xfrm>
            <a:off x="178699" y="185896"/>
            <a:ext cx="94195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高雄百賢農場毛豆田</a:t>
            </a:r>
            <a:r>
              <a:rPr kumimoji="0" lang="en-US" altLang="zh-TW" sz="44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曳引機影像軌跡</a:t>
            </a:r>
            <a:endParaRPr kumimoji="0" lang="en-US" altLang="zh-TW" sz="4400" b="1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802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368671" y="6182691"/>
            <a:ext cx="68333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3E9937-24CE-4797-9C77-4332796F8419}" type="slidenum"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內容版面配置區 36"/>
          <p:cNvSpPr>
            <a:spLocks noGrp="1"/>
          </p:cNvSpPr>
          <p:nvPr>
            <p:ph sz="quarter" idx="13"/>
          </p:nvPr>
        </p:nvSpPr>
        <p:spPr>
          <a:xfrm>
            <a:off x="581816" y="1122549"/>
            <a:ext cx="3080831" cy="2393445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構費洛蒙誘蟲監測系統，隨時掌握田間狀況與數據資料收集，建立</a:t>
            </a:r>
            <a:r>
              <a:rPr lang="zh-TW" altLang="en-US" sz="2800" dirty="0">
                <a:solidFill>
                  <a:srgbClr val="FF0000"/>
                </a:solidFill>
              </a:rPr>
              <a:t>蟲害分析模型</a:t>
            </a:r>
            <a:r>
              <a:rPr lang="zh-TW" altLang="en-US" sz="2000" dirty="0"/>
              <a:t>作為精準管理依據</a:t>
            </a:r>
            <a:endParaRPr lang="en-US" altLang="zh-TW" sz="2200" dirty="0"/>
          </a:p>
          <a:p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3731377" y="2829272"/>
            <a:ext cx="2210295" cy="1297478"/>
            <a:chOff x="3580905" y="2766360"/>
            <a:chExt cx="2210295" cy="1297478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80905" y="2766360"/>
              <a:ext cx="2210295" cy="1297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矩形 6"/>
            <p:cNvSpPr/>
            <p:nvPr/>
          </p:nvSpPr>
          <p:spPr bwMode="auto">
            <a:xfrm>
              <a:off x="4122316" y="3415099"/>
              <a:ext cx="1324104" cy="282465"/>
            </a:xfrm>
            <a:prstGeom prst="rect">
              <a:avLst/>
            </a:prstGeom>
            <a:solidFill>
              <a:srgbClr val="FFC000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UDP Adapter</a:t>
              </a:r>
              <a:endPara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4272787" y="4510364"/>
            <a:ext cx="1306628" cy="853308"/>
            <a:chOff x="1337715" y="3073323"/>
            <a:chExt cx="1306628" cy="853308"/>
          </a:xfrm>
        </p:grpSpPr>
        <p:pic>
          <p:nvPicPr>
            <p:cNvPr id="10" name="圖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6" t="8888" r="2937" b="6145"/>
            <a:stretch>
              <a:fillRect/>
            </a:stretch>
          </p:blipFill>
          <p:spPr bwMode="auto">
            <a:xfrm>
              <a:off x="1700194" y="3073323"/>
              <a:ext cx="627207" cy="444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文字方塊 10"/>
            <p:cNvSpPr txBox="1"/>
            <p:nvPr/>
          </p:nvSpPr>
          <p:spPr>
            <a:xfrm>
              <a:off x="1337715" y="3489588"/>
              <a:ext cx="1306628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NB-IoT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整合型閘道器</a:t>
              </a:r>
              <a:endPara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4196108" y="1250341"/>
            <a:ext cx="1838058" cy="954739"/>
            <a:chOff x="7015078" y="2620778"/>
            <a:chExt cx="1838058" cy="954739"/>
          </a:xfrm>
        </p:grpSpPr>
        <p:grpSp>
          <p:nvGrpSpPr>
            <p:cNvPr id="13" name="群組 12"/>
            <p:cNvGrpSpPr/>
            <p:nvPr/>
          </p:nvGrpSpPr>
          <p:grpSpPr>
            <a:xfrm>
              <a:off x="7015078" y="2801271"/>
              <a:ext cx="1102790" cy="743468"/>
              <a:chOff x="5935319" y="2861650"/>
              <a:chExt cx="904212" cy="532730"/>
            </a:xfrm>
          </p:grpSpPr>
          <p:sp>
            <p:nvSpPr>
              <p:cNvPr id="16" name="圓角矩形 15"/>
              <p:cNvSpPr/>
              <p:nvPr/>
            </p:nvSpPr>
            <p:spPr bwMode="auto">
              <a:xfrm>
                <a:off x="5935319" y="2861650"/>
                <a:ext cx="904212" cy="532730"/>
              </a:xfrm>
              <a:prstGeom prst="roundRect">
                <a:avLst/>
              </a:prstGeom>
              <a:gradFill rotWithShape="1">
                <a:gsLst>
                  <a:gs pos="0">
                    <a:srgbClr val="000000">
                      <a:tint val="50000"/>
                      <a:satMod val="300000"/>
                    </a:srgbClr>
                  </a:gs>
                  <a:gs pos="35000">
                    <a:srgbClr val="000000">
                      <a:tint val="37000"/>
                      <a:satMod val="300000"/>
                    </a:srgbClr>
                  </a:gs>
                  <a:gs pos="100000">
                    <a:srgbClr val="000000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36606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pic>
            <p:nvPicPr>
              <p:cNvPr id="17" name="Picture 3" descr="F:\106Proj\儔哥\院務會議\20170307_Sensor_Chart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57904" y="2887595"/>
                <a:ext cx="865998" cy="491728"/>
              </a:xfrm>
              <a:prstGeom prst="roundRect">
                <a:avLst/>
              </a:prstGeom>
              <a:noFill/>
            </p:spPr>
          </p:pic>
        </p:grpSp>
        <p:pic>
          <p:nvPicPr>
            <p:cNvPr id="14" name="Picture 4" descr="C:\Documents and Settings\Administrator\My Documents\My Pictures\Microsoft 多媒體藝廊\j043394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145413" y="2620778"/>
              <a:ext cx="707723" cy="634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 Box 55"/>
            <p:cNvSpPr txBox="1">
              <a:spLocks noChangeArrowheads="1"/>
            </p:cNvSpPr>
            <p:nvPr/>
          </p:nvSpPr>
          <p:spPr bwMode="auto">
            <a:xfrm>
              <a:off x="8245264" y="3267740"/>
              <a:ext cx="54373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微軟正黑體"/>
                </a:rPr>
                <a:t>客戶</a:t>
              </a:r>
            </a:p>
          </p:txBody>
        </p:sp>
      </p:grpSp>
      <p:cxnSp>
        <p:nvCxnSpPr>
          <p:cNvPr id="18" name="直線單箭頭接點 17"/>
          <p:cNvCxnSpPr/>
          <p:nvPr/>
        </p:nvCxnSpPr>
        <p:spPr>
          <a:xfrm rot="16200000" flipV="1">
            <a:off x="4643373" y="2527617"/>
            <a:ext cx="54000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4928691" y="2388810"/>
            <a:ext cx="1041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北向介面</a:t>
            </a:r>
          </a:p>
        </p:txBody>
      </p:sp>
      <p:grpSp>
        <p:nvGrpSpPr>
          <p:cNvPr id="20" name="群組 19"/>
          <p:cNvGrpSpPr/>
          <p:nvPr/>
        </p:nvGrpSpPr>
        <p:grpSpPr>
          <a:xfrm>
            <a:off x="4931672" y="5457517"/>
            <a:ext cx="743506" cy="772633"/>
            <a:chOff x="652165" y="2706740"/>
            <a:chExt cx="535678" cy="462926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70608" y="2706740"/>
              <a:ext cx="517235" cy="32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文字方塊 21"/>
            <p:cNvSpPr txBox="1"/>
            <p:nvPr/>
          </p:nvSpPr>
          <p:spPr>
            <a:xfrm>
              <a:off x="652165" y="3011077"/>
              <a:ext cx="521102" cy="158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打氣機</a:t>
              </a: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5832223" y="2902793"/>
            <a:ext cx="4827485" cy="3596352"/>
            <a:chOff x="-22609" y="2452305"/>
            <a:chExt cx="1842951" cy="462661"/>
          </a:xfrm>
        </p:grpSpPr>
        <p:pic>
          <p:nvPicPr>
            <p:cNvPr id="24" name="Picture 2" descr="F:\106Proj\NBIoT\展示\展示魚缸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76391" y="2452305"/>
              <a:ext cx="1643951" cy="413619"/>
            </a:xfrm>
            <a:prstGeom prst="rect">
              <a:avLst/>
            </a:prstGeom>
            <a:noFill/>
          </p:spPr>
        </p:pic>
        <p:sp>
          <p:nvSpPr>
            <p:cNvPr id="25" name="矩形 24"/>
            <p:cNvSpPr/>
            <p:nvPr/>
          </p:nvSpPr>
          <p:spPr>
            <a:xfrm>
              <a:off x="-22609" y="2754491"/>
              <a:ext cx="1387653" cy="1604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溶氧量</a:t>
              </a: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/</a:t>
              </a: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溫度</a:t>
              </a: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/</a:t>
              </a: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酸鹼值</a:t>
              </a:r>
              <a:b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</a:b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(</a:t>
              </a: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水質偵測</a:t>
              </a: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)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</p:grpSp>
      <p:cxnSp>
        <p:nvCxnSpPr>
          <p:cNvPr id="26" name="直線單箭頭接點 25"/>
          <p:cNvCxnSpPr>
            <a:cxnSpLocks/>
            <a:endCxn id="10" idx="3"/>
          </p:cNvCxnSpPr>
          <p:nvPr/>
        </p:nvCxnSpPr>
        <p:spPr bwMode="auto">
          <a:xfrm flipH="1">
            <a:off x="5262473" y="4732819"/>
            <a:ext cx="771693" cy="0"/>
          </a:xfrm>
          <a:prstGeom prst="straightConnector1">
            <a:avLst/>
          </a:prstGeom>
          <a:solidFill>
            <a:srgbClr val="BBE0E3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單箭頭接點 26"/>
          <p:cNvCxnSpPr>
            <a:cxnSpLocks/>
          </p:cNvCxnSpPr>
          <p:nvPr/>
        </p:nvCxnSpPr>
        <p:spPr bwMode="auto">
          <a:xfrm>
            <a:off x="5141662" y="5007777"/>
            <a:ext cx="178834" cy="468224"/>
          </a:xfrm>
          <a:prstGeom prst="straightConnector1">
            <a:avLst/>
          </a:prstGeom>
          <a:solidFill>
            <a:srgbClr val="BBE0E3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線單箭頭接點 27"/>
          <p:cNvCxnSpPr/>
          <p:nvPr/>
        </p:nvCxnSpPr>
        <p:spPr>
          <a:xfrm rot="16200000" flipV="1">
            <a:off x="4629880" y="4187145"/>
            <a:ext cx="54000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915198" y="4048338"/>
            <a:ext cx="108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南向介面</a:t>
            </a:r>
          </a:p>
        </p:txBody>
      </p:sp>
      <p:sp>
        <p:nvSpPr>
          <p:cNvPr id="30" name="矩形 29"/>
          <p:cNvSpPr/>
          <p:nvPr/>
        </p:nvSpPr>
        <p:spPr>
          <a:xfrm>
            <a:off x="3621831" y="3904961"/>
            <a:ext cx="12780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itchFamily="34" charset="-120"/>
                <a:cs typeface="+mn-cs"/>
              </a:rPr>
              <a:t>NB-</a:t>
            </a:r>
            <a:r>
              <a:rPr kumimoji="0" lang="en-US" altLang="zh-TW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itchFamily="34" charset="-120"/>
                <a:cs typeface="+mn-cs"/>
              </a:rPr>
              <a:t>IoT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itchFamily="34" charset="-120"/>
                <a:cs typeface="+mn-cs"/>
              </a:rPr>
              <a:t> 網路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74464" y="4012779"/>
            <a:ext cx="480227" cy="58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7825" y="2983729"/>
            <a:ext cx="2784822" cy="3515415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2724911" y="4889447"/>
            <a:ext cx="1021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NB-IOT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費洛蒙誘蟲盒</a:t>
            </a:r>
          </a:p>
        </p:txBody>
      </p:sp>
      <p:cxnSp>
        <p:nvCxnSpPr>
          <p:cNvPr id="34" name="直線單箭頭接點 33"/>
          <p:cNvCxnSpPr>
            <a:cxnSpLocks/>
          </p:cNvCxnSpPr>
          <p:nvPr/>
        </p:nvCxnSpPr>
        <p:spPr bwMode="auto">
          <a:xfrm flipV="1">
            <a:off x="3781046" y="4740761"/>
            <a:ext cx="717802" cy="16904"/>
          </a:xfrm>
          <a:prstGeom prst="straightConnector1">
            <a:avLst/>
          </a:prstGeom>
          <a:solidFill>
            <a:srgbClr val="BBE0E3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標題 1"/>
          <p:cNvSpPr txBox="1">
            <a:spLocks/>
          </p:cNvSpPr>
          <p:nvPr/>
        </p:nvSpPr>
        <p:spPr bwMode="gray">
          <a:xfrm>
            <a:off x="1820976" y="201240"/>
            <a:ext cx="8625254" cy="838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st="25400" dir="5400000" sy="-100000" algn="bl" rotWithShape="0"/>
                </a:effectLst>
                <a:latin typeface="微軟正黑體" pitchFamily="34" charset="-120"/>
                <a:ea typeface="微軟正黑體" pitchFamily="34" charset="-12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環境監控應用</a:t>
            </a:r>
            <a:r>
              <a:rPr kumimoji="0" lang="en-US" altLang="zh-TW" sz="44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 </a:t>
            </a:r>
            <a:r>
              <a:rPr kumimoji="0" lang="en-US" altLang="zh-TW" sz="4400" b="0" i="1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</a:rPr>
              <a:t>–</a:t>
            </a:r>
            <a:r>
              <a:rPr kumimoji="0" lang="zh-TW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</a:rPr>
              <a:t>蟲害與水質監控</a:t>
            </a:r>
            <a:endParaRPr kumimoji="0" lang="zh-TW" altLang="en-US" sz="44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880" y="3110123"/>
            <a:ext cx="1248903" cy="328318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B1385396-6C93-43C5-B25C-2DB1BDC784C2}"/>
              </a:ext>
            </a:extLst>
          </p:cNvPr>
          <p:cNvSpPr/>
          <p:nvPr/>
        </p:nvSpPr>
        <p:spPr>
          <a:xfrm>
            <a:off x="6530563" y="1604915"/>
            <a:ext cx="40906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建置水質監測系統，即時掌握漁塭狀態，與打氣機等設備連動達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超前部署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M2M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自動控管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943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 bwMode="gray">
          <a:xfrm>
            <a:off x="1280747" y="109434"/>
            <a:ext cx="8625254" cy="7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st="25400" dir="5400000" sy="-100000" algn="bl" rotWithShape="0"/>
                </a:effectLst>
                <a:latin typeface="微軟正黑體" pitchFamily="34" charset="-120"/>
                <a:ea typeface="微軟正黑體" pitchFamily="34" charset="-12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溫室環境監控</a:t>
            </a:r>
            <a:r>
              <a:rPr kumimoji="0" lang="en-US" altLang="zh-TW" sz="4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 </a:t>
            </a:r>
            <a:r>
              <a:rPr kumimoji="0" lang="en-US" altLang="zh-TW" sz="2585" b="0" i="1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</a:rPr>
              <a:t>–</a:t>
            </a:r>
            <a:r>
              <a:rPr kumimoji="0" lang="zh-TW" altLang="en-US" sz="2585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台肥苗栗草莓溫室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383" y="1991554"/>
            <a:ext cx="4375043" cy="307247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402084" y="834608"/>
            <a:ext cx="6503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土壤溫度、溼度、電導度及空氣溫濕度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213" y="1453893"/>
            <a:ext cx="1910472" cy="254844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383" y="4055900"/>
            <a:ext cx="2152302" cy="16135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833" y="4062213"/>
            <a:ext cx="2152303" cy="16135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255" y="2788876"/>
            <a:ext cx="713741" cy="738917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1928646" y="1419383"/>
            <a:ext cx="898047" cy="1566570"/>
            <a:chOff x="2035409" y="2193599"/>
            <a:chExt cx="3062801" cy="4466281"/>
          </a:xfrm>
        </p:grpSpPr>
        <p:grpSp>
          <p:nvGrpSpPr>
            <p:cNvPr id="10" name="群組 9"/>
            <p:cNvGrpSpPr/>
            <p:nvPr/>
          </p:nvGrpSpPr>
          <p:grpSpPr>
            <a:xfrm>
              <a:off x="2304736" y="3671326"/>
              <a:ext cx="2793474" cy="2988554"/>
              <a:chOff x="664098" y="3869446"/>
              <a:chExt cx="2793474" cy="2988554"/>
            </a:xfrm>
          </p:grpSpPr>
          <p:grpSp>
            <p:nvGrpSpPr>
              <p:cNvPr id="12" name="群組 11"/>
              <p:cNvGrpSpPr/>
              <p:nvPr/>
            </p:nvGrpSpPr>
            <p:grpSpPr>
              <a:xfrm>
                <a:off x="664098" y="3869446"/>
                <a:ext cx="2387186" cy="803482"/>
                <a:chOff x="-929463" y="4057785"/>
                <a:chExt cx="2387186" cy="803482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3418" b="89967" l="9873" r="9793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762" b="81256"/>
                <a:stretch/>
              </p:blipFill>
              <p:spPr>
                <a:xfrm>
                  <a:off x="-929463" y="4057785"/>
                  <a:ext cx="2387186" cy="758148"/>
                </a:xfrm>
                <a:prstGeom prst="rect">
                  <a:avLst/>
                </a:prstGeom>
              </p:spPr>
            </p:pic>
            <p:sp>
              <p:nvSpPr>
                <p:cNvPr id="18" name="矩形 17"/>
                <p:cNvSpPr/>
                <p:nvPr/>
              </p:nvSpPr>
              <p:spPr>
                <a:xfrm>
                  <a:off x="1107615" y="4651644"/>
                  <a:ext cx="350108" cy="2096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軟正黑體" panose="020B0604030504040204" pitchFamily="34" charset="-120"/>
                    <a:cs typeface="+mn-cs"/>
                  </a:endParaRPr>
                </a:p>
              </p:txBody>
            </p:sp>
          </p:grpSp>
          <p:grpSp>
            <p:nvGrpSpPr>
              <p:cNvPr id="13" name="群組 12"/>
              <p:cNvGrpSpPr/>
              <p:nvPr/>
            </p:nvGrpSpPr>
            <p:grpSpPr>
              <a:xfrm>
                <a:off x="2811569" y="5330916"/>
                <a:ext cx="592192" cy="1527084"/>
                <a:chOff x="3457572" y="3433313"/>
                <a:chExt cx="1303532" cy="2964328"/>
              </a:xfrm>
            </p:grpSpPr>
            <p:pic>
              <p:nvPicPr>
                <p:cNvPr id="15" name="圖片 14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3933" b="94041" l="9948" r="89791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572" y="3433313"/>
                  <a:ext cx="1303532" cy="2862993"/>
                </a:xfrm>
                <a:prstGeom prst="rect">
                  <a:avLst/>
                </a:prstGeom>
              </p:spPr>
            </p:pic>
            <p:pic>
              <p:nvPicPr>
                <p:cNvPr id="16" name="圖片 15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24974" y="4953374"/>
                  <a:ext cx="568727" cy="1444267"/>
                </a:xfrm>
                <a:prstGeom prst="rect">
                  <a:avLst/>
                </a:prstGeom>
              </p:spPr>
            </p:pic>
          </p:grpSp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418" b="89967" l="9873" r="9793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33" t="42530" b="34129"/>
              <a:stretch/>
            </p:blipFill>
            <p:spPr>
              <a:xfrm>
                <a:off x="2811569" y="4461839"/>
                <a:ext cx="646003" cy="944087"/>
              </a:xfrm>
              <a:prstGeom prst="rect">
                <a:avLst/>
              </a:prstGeom>
            </p:spPr>
          </p:pic>
        </p:grpSp>
        <p:pic>
          <p:nvPicPr>
            <p:cNvPr id="11" name="圖片 57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60"/>
            <a:stretch/>
          </p:blipFill>
          <p:spPr bwMode="auto">
            <a:xfrm>
              <a:off x="2035409" y="2193599"/>
              <a:ext cx="1422163" cy="1669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22" y="1396042"/>
            <a:ext cx="929848" cy="1666769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1762237" y="2197848"/>
            <a:ext cx="891591" cy="50257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3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土壤</a:t>
            </a:r>
            <a:r>
              <a:rPr kumimoji="0" lang="en-US" altLang="zh-TW" sz="13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3</a:t>
            </a:r>
            <a:r>
              <a:rPr kumimoji="0" lang="zh-TW" altLang="en-US" sz="13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合</a:t>
            </a:r>
            <a:r>
              <a:rPr kumimoji="0" lang="en-US" altLang="zh-TW" sz="13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3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感知設備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1830767" y="3609154"/>
            <a:ext cx="699229" cy="2974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3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光照計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2551764" y="3120953"/>
            <a:ext cx="1700356" cy="50257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3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微氣象站</a:t>
            </a:r>
            <a:r>
              <a:rPr kumimoji="0" lang="en-US" altLang="zh-TW" sz="13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3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風力、風向、雨量、溫濕度</a:t>
            </a:r>
            <a:r>
              <a:rPr kumimoji="0" lang="en-US" altLang="zh-TW" sz="13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13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1749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55D2812-9699-4FE3-9C51-FF322941D357}"/>
              </a:ext>
            </a:extLst>
          </p:cNvPr>
          <p:cNvSpPr/>
          <p:nvPr/>
        </p:nvSpPr>
        <p:spPr>
          <a:xfrm>
            <a:off x="1760340" y="3893558"/>
            <a:ext cx="68307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魚塭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用電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監控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https://youtu.be/wOq47PE1xL4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B7CC22C-2B1A-41BC-8F76-442549D9D595}"/>
              </a:ext>
            </a:extLst>
          </p:cNvPr>
          <p:cNvSpPr/>
          <p:nvPr/>
        </p:nvSpPr>
        <p:spPr>
          <a:xfrm>
            <a:off x="1108850" y="585123"/>
            <a:ext cx="43813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應用案例</a:t>
            </a:r>
            <a:r>
              <a:rPr kumimoji="0" lang="en-US" altLang="zh-TW" sz="3200" b="1" i="1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–</a:t>
            </a:r>
            <a:r>
              <a:rPr kumimoji="0" lang="zh-TW" altLang="en-US" sz="3200" b="1" i="1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影片展示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162037-0641-4316-8E41-06A2265C2F1E}"/>
              </a:ext>
            </a:extLst>
          </p:cNvPr>
          <p:cNvSpPr/>
          <p:nvPr/>
        </p:nvSpPr>
        <p:spPr>
          <a:xfrm>
            <a:off x="1760340" y="2693229"/>
            <a:ext cx="679705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3"/>
              </a:rPr>
              <a:t>魚塭水質監控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https://youtu.be/2FavAoUpO6g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7223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3E9937-24CE-4797-9C77-4332796F8419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2447926" y="1789114"/>
            <a:ext cx="7508875" cy="164623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TW" altLang="en-US" dirty="0">
                <a:solidFill>
                  <a:schemeClr val="tx1"/>
                </a:solidFill>
              </a:rPr>
              <a:t>物聯網平台簡介</a:t>
            </a:r>
            <a:r>
              <a:rPr lang="en-US" altLang="zh-TW" dirty="0">
                <a:solidFill>
                  <a:schemeClr val="tx1"/>
                </a:solidFill>
              </a:rPr>
              <a:t>-</a:t>
            </a:r>
            <a:r>
              <a:rPr lang="en-US" altLang="zh-TW" dirty="0" err="1">
                <a:solidFill>
                  <a:schemeClr val="tx1"/>
                </a:solidFill>
              </a:rPr>
              <a:t>IoTaaS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>
                <a:solidFill>
                  <a:schemeClr val="tx1"/>
                </a:solidFill>
              </a:rPr>
              <a:t>精準農業應用</a:t>
            </a:r>
            <a:r>
              <a:rPr lang="en-US" altLang="zh-TW" dirty="0">
                <a:solidFill>
                  <a:schemeClr val="tx1"/>
                </a:solidFill>
              </a:rPr>
              <a:t>-</a:t>
            </a:r>
            <a:r>
              <a:rPr lang="zh-TW" altLang="en-US" dirty="0">
                <a:solidFill>
                  <a:schemeClr val="tx1"/>
                </a:solidFill>
              </a:rPr>
              <a:t>農漁畜牧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FF0000"/>
                </a:solidFill>
              </a:rPr>
              <a:t>綠色環境應用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科技執法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17604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126" y="1875738"/>
            <a:ext cx="7868206" cy="461181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009" y="4466562"/>
            <a:ext cx="2074568" cy="14045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121" y="4595601"/>
            <a:ext cx="2588028" cy="127549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866737" y="981222"/>
            <a:ext cx="7732750" cy="5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776" marR="0" lvl="0" indent="-26377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  <a:defRPr/>
            </a:pPr>
            <a:r>
              <a:rPr kumimoji="1" lang="zh-TW" alt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於</a:t>
            </a:r>
            <a:r>
              <a:rPr kumimoji="1" lang="en-US" altLang="zh-TW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IoT</a:t>
            </a:r>
            <a:r>
              <a:rPr kumimoji="1" lang="zh-TW" alt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大平台中收容</a:t>
            </a:r>
            <a:r>
              <a:rPr kumimoji="1" lang="zh-TW" altLang="en-US" sz="1477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空品、水質等</a:t>
            </a:r>
            <a:r>
              <a:rPr kumimoji="1" lang="en-US" altLang="zh-TW" sz="1477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9</a:t>
            </a:r>
            <a:r>
              <a:rPr kumimoji="1" lang="zh-TW" altLang="en-US" sz="1477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種感測器</a:t>
            </a:r>
            <a:r>
              <a:rPr kumimoji="1" lang="zh-TW" alt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、</a:t>
            </a:r>
            <a:r>
              <a:rPr kumimoji="1" lang="zh-TW" altLang="en-US" sz="1477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路燈設備運作資訊</a:t>
            </a:r>
            <a:r>
              <a:rPr kumimoji="1" lang="en-US" altLang="zh-TW" sz="1477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5</a:t>
            </a:r>
            <a:r>
              <a:rPr kumimoji="1" lang="zh-TW" altLang="en-US" sz="1477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種</a:t>
            </a:r>
            <a:r>
              <a:rPr kumimoji="1" lang="zh-TW" alt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，</a:t>
            </a:r>
            <a:r>
              <a:rPr kumimoji="1" lang="zh-TW" altLang="en-US" sz="1477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車牌、車流智慧影像辨識</a:t>
            </a:r>
            <a:r>
              <a:rPr kumimoji="1" lang="zh-TW" alt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，整合於</a:t>
            </a:r>
            <a:r>
              <a:rPr kumimoji="1" lang="en-US" altLang="zh-TW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3D</a:t>
            </a:r>
            <a:r>
              <a:rPr kumimoji="1" lang="zh-TW" alt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圖台完整呈現，將</a:t>
            </a:r>
            <a:r>
              <a:rPr kumimoji="1" lang="en-US" altLang="zh-TW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2D</a:t>
            </a:r>
            <a:r>
              <a:rPr kumimoji="1" lang="zh-TW" alt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平面管理提升為</a:t>
            </a:r>
            <a:r>
              <a:rPr kumimoji="1" lang="en-US" altLang="zh-TW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3D</a:t>
            </a:r>
            <a:r>
              <a:rPr kumimoji="1" lang="zh-TW" alt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charset="0"/>
                <a:ea typeface="Microsoft JhengHei" charset="0"/>
                <a:cs typeface="Microsoft JhengHei" charset="0"/>
              </a:rPr>
              <a:t>空間管理。</a:t>
            </a:r>
          </a:p>
        </p:txBody>
      </p:sp>
      <p:sp>
        <p:nvSpPr>
          <p:cNvPr id="7" name="標題 1"/>
          <p:cNvSpPr txBox="1">
            <a:spLocks/>
          </p:cNvSpPr>
          <p:nvPr/>
        </p:nvSpPr>
        <p:spPr bwMode="gray">
          <a:xfrm>
            <a:off x="0" y="393196"/>
            <a:ext cx="9698150" cy="7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st="25400" dir="5400000" sy="-100000" algn="bl" rotWithShape="0"/>
                </a:effectLst>
                <a:latin typeface="微軟正黑體" pitchFamily="34" charset="-120"/>
                <a:ea typeface="微軟正黑體" pitchFamily="34" charset="-12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reflection blurRad="6350" stA="55000" endA="300" endPos="45500" dist="25400" dir="5400000" sy="-100000" algn="bl" rotWithShape="0"/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科技執法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reflection blurRad="6350" stA="55000" endA="300" endPos="45500" dist="25400" dir="5400000" sy="-100000" algn="bl" rotWithShape="0"/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-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reflection blurRad="6350" stA="55000" endA="300" endPos="45500" dist="25400" dir="5400000" sy="-100000" algn="bl" rotWithShape="0"/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綠色環境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reflection blurRad="6350" stA="55000" endA="300" endPos="45500" dist="25400" dir="5400000" sy="-100000" algn="bl" rotWithShape="0"/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-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reflection blurRad="6350" stA="55000" endA="300" endPos="45500" dist="25400" dir="5400000" sy="-100000" algn="bl" rotWithShape="0"/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空氣、水資源、噪音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585" b="1" i="1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6E5A4-6F02-4954-B984-4BDD5131641A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6844" y="1360555"/>
            <a:ext cx="2133918" cy="276999"/>
          </a:xfrm>
          <a:prstGeom prst="rect">
            <a:avLst/>
          </a:prstGeom>
          <a:gradFill flip="none" rotWithShape="1">
            <a:gsLst>
              <a:gs pos="0">
                <a:srgbClr val="77AF47">
                  <a:tint val="66000"/>
                  <a:satMod val="160000"/>
                  <a:alpha val="70000"/>
                </a:srgbClr>
              </a:gs>
              <a:gs pos="50000">
                <a:srgbClr val="77AF47">
                  <a:tint val="44500"/>
                  <a:satMod val="160000"/>
                  <a:alpha val="70000"/>
                </a:srgbClr>
              </a:gs>
              <a:gs pos="100000">
                <a:srgbClr val="77AF47">
                  <a:tint val="23500"/>
                  <a:satMod val="160000"/>
                  <a:alpha val="70000"/>
                </a:srgbClr>
              </a:gs>
            </a:gsLst>
            <a:lin ang="16200000" scaled="1"/>
            <a:tileRect/>
          </a:gra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  <a:hlinkClick r:id="rId2"/>
              </a:rPr>
              <a:t>http://geioc.hinet.net/PC/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6857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11344" y="17560"/>
            <a:ext cx="8401080" cy="698500"/>
          </a:xfrm>
        </p:spPr>
        <p:txBody>
          <a:bodyPr/>
          <a:lstStyle/>
          <a:p>
            <a:r>
              <a:rPr lang="zh-TW" altLang="en-US" dirty="0"/>
              <a:t>產品簡介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554A03-5675-484B-BEEC-9FB9613AA9EF}" type="slidenum"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34" charset="-120"/>
              <a:cs typeface="+mn-cs"/>
            </a:endParaRPr>
          </a:p>
        </p:txBody>
      </p:sp>
      <p:cxnSp>
        <p:nvCxnSpPr>
          <p:cNvPr id="6" name="直線接點 5"/>
          <p:cNvCxnSpPr/>
          <p:nvPr/>
        </p:nvCxnSpPr>
        <p:spPr bwMode="auto">
          <a:xfrm>
            <a:off x="6308601" y="1124744"/>
            <a:ext cx="0" cy="5040000"/>
          </a:xfrm>
          <a:prstGeom prst="line">
            <a:avLst/>
          </a:prstGeom>
          <a:solidFill>
            <a:srgbClr val="4F81BD"/>
          </a:solidFill>
          <a:ln w="38100" cap="flat" cmpd="sng" algn="ctr">
            <a:solidFill>
              <a:srgbClr val="7D7DFF">
                <a:alpha val="99000"/>
              </a:srgbClr>
            </a:solidFill>
            <a:prstDash val="lg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線接點 7"/>
          <p:cNvCxnSpPr/>
          <p:nvPr/>
        </p:nvCxnSpPr>
        <p:spPr bwMode="auto">
          <a:xfrm>
            <a:off x="8474174" y="1124744"/>
            <a:ext cx="0" cy="5040000"/>
          </a:xfrm>
          <a:prstGeom prst="line">
            <a:avLst/>
          </a:prstGeom>
          <a:solidFill>
            <a:srgbClr val="4F81BD"/>
          </a:solidFill>
          <a:ln w="38100" cap="flat" cmpd="sng" algn="ctr">
            <a:solidFill>
              <a:srgbClr val="7D7DFF">
                <a:alpha val="99000"/>
              </a:srgbClr>
            </a:solidFill>
            <a:prstDash val="lgDashDot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532" y="3088658"/>
            <a:ext cx="1673290" cy="43067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705" y="2446870"/>
            <a:ext cx="2638413" cy="128487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463099" y="1340768"/>
            <a:ext cx="23145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工業區環境管理</a:t>
            </a: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科學園區環境監控</a:t>
            </a: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特殊氣體監測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463098" y="2932609"/>
            <a:ext cx="2218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企業戶外監控</a:t>
            </a: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辦公室環境監測</a:t>
            </a: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463098" y="4870901"/>
            <a:ext cx="20973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環署環境物聯網</a:t>
            </a: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地方環境監控</a:t>
            </a: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風速風向監測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873" y="4233934"/>
            <a:ext cx="428846" cy="622367"/>
          </a:xfrm>
          <a:prstGeom prst="rect">
            <a:avLst/>
          </a:prstGeom>
        </p:spPr>
      </p:pic>
      <p:pic>
        <p:nvPicPr>
          <p:cNvPr id="16" name="圖片 30" descr="iEN-LOGO-A_OUT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12789" y="4338556"/>
            <a:ext cx="613774" cy="47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文字方塊 31"/>
          <p:cNvSpPr txBox="1">
            <a:spLocks noChangeArrowheads="1"/>
          </p:cNvSpPr>
          <p:nvPr/>
        </p:nvSpPr>
        <p:spPr bwMode="auto">
          <a:xfrm>
            <a:off x="6720067" y="4857920"/>
            <a:ext cx="152195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維運管理服務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9067757" y="741972"/>
            <a:ext cx="919162" cy="369332"/>
          </a:xfrm>
          <a:prstGeom prst="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應用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6932329" y="738902"/>
            <a:ext cx="919162" cy="369332"/>
          </a:xfrm>
          <a:prstGeom prst="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平台端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3188148" y="758373"/>
            <a:ext cx="919162" cy="369332"/>
          </a:xfrm>
          <a:prstGeom prst="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網路端</a:t>
            </a:r>
          </a:p>
        </p:txBody>
      </p:sp>
      <p:cxnSp>
        <p:nvCxnSpPr>
          <p:cNvPr id="21" name="直線接點 20"/>
          <p:cNvCxnSpPr/>
          <p:nvPr/>
        </p:nvCxnSpPr>
        <p:spPr bwMode="auto">
          <a:xfrm flipV="1">
            <a:off x="1606810" y="2713786"/>
            <a:ext cx="32345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直線接點 22"/>
          <p:cNvCxnSpPr/>
          <p:nvPr/>
        </p:nvCxnSpPr>
        <p:spPr bwMode="auto">
          <a:xfrm>
            <a:off x="1662671" y="4370238"/>
            <a:ext cx="3240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5327657" y="3285234"/>
            <a:ext cx="89454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Internet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Hei" pitchFamily="49" charset="-122"/>
              <a:ea typeface="SimHei" pitchFamily="49" charset="-122"/>
              <a:cs typeface="+mn-cs"/>
            </a:endParaRPr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534025" y="2779974"/>
            <a:ext cx="408770" cy="582188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548" y="2965844"/>
            <a:ext cx="1106732" cy="473279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44" y="3070812"/>
            <a:ext cx="243857" cy="361560"/>
          </a:xfrm>
          <a:prstGeom prst="rect">
            <a:avLst/>
          </a:prstGeom>
        </p:spPr>
      </p:pic>
      <p:sp>
        <p:nvSpPr>
          <p:cNvPr id="49" name="文字方塊 86"/>
          <p:cNvSpPr txBox="1">
            <a:spLocks noChangeArrowheads="1"/>
          </p:cNvSpPr>
          <p:nvPr/>
        </p:nvSpPr>
        <p:spPr bwMode="auto">
          <a:xfrm>
            <a:off x="3484211" y="3852790"/>
            <a:ext cx="13506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室內型</a:t>
            </a:r>
            <a:endParaRPr kumimoji="1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3925168" y="3454169"/>
            <a:ext cx="10081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智慧型</a:t>
            </a:r>
            <a:endParaRPr kumimoji="1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51" name="圓角矩形 50"/>
          <p:cNvSpPr/>
          <p:nvPr/>
        </p:nvSpPr>
        <p:spPr>
          <a:xfrm>
            <a:off x="3363189" y="2870219"/>
            <a:ext cx="1635124" cy="93120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ffectLst>
            <a:innerShdw blurRad="63500" dist="50800" dir="18900000">
              <a:srgbClr val="FFC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3184170" y="3477397"/>
            <a:ext cx="10081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簡易型</a:t>
            </a:r>
            <a:endParaRPr kumimoji="1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55" name="圖片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255" y="4567181"/>
            <a:ext cx="638346" cy="721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6" name="Text Box 9"/>
          <p:cNvSpPr txBox="1">
            <a:spLocks noChangeArrowheads="1"/>
          </p:cNvSpPr>
          <p:nvPr/>
        </p:nvSpPr>
        <p:spPr bwMode="auto">
          <a:xfrm>
            <a:off x="1677636" y="5479750"/>
            <a:ext cx="2531584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戶外型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含溫溼度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/PM2.5/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TVoC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戶外防水等級、內建通訊模組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57" name="圓角矩形 56"/>
          <p:cNvSpPr/>
          <p:nvPr/>
        </p:nvSpPr>
        <p:spPr bwMode="auto">
          <a:xfrm>
            <a:off x="2546199" y="4505407"/>
            <a:ext cx="837815" cy="93774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ffectLst>
            <a:innerShdw blurRad="63500" dist="50800" dir="18900000">
              <a:srgbClr val="FFC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pic>
        <p:nvPicPr>
          <p:cNvPr id="59" name="圖片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30" y="2947894"/>
            <a:ext cx="638346" cy="721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2045022" y="3858567"/>
            <a:ext cx="174672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戶外型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含溫溼度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/PM2.5/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TVoc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61" name="圓角矩形 60"/>
          <p:cNvSpPr/>
          <p:nvPr/>
        </p:nvSpPr>
        <p:spPr bwMode="auto">
          <a:xfrm>
            <a:off x="2449874" y="2896305"/>
            <a:ext cx="837815" cy="902153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ffectLst>
            <a:innerShdw blurRad="63500" dist="50800" dir="18900000">
              <a:srgbClr val="FFC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5153542" y="738902"/>
            <a:ext cx="919162" cy="369332"/>
          </a:xfrm>
          <a:prstGeom prst="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網路端</a:t>
            </a:r>
          </a:p>
        </p:txBody>
      </p:sp>
      <p:sp>
        <p:nvSpPr>
          <p:cNvPr id="73" name="文字方塊 72"/>
          <p:cNvSpPr txBox="1"/>
          <p:nvPr/>
        </p:nvSpPr>
        <p:spPr>
          <a:xfrm>
            <a:off x="1524000" y="1293813"/>
            <a:ext cx="1627188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產品一、   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室內型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1515125" y="2785591"/>
            <a:ext cx="1627188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產品二、   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室內外型</a:t>
            </a:r>
          </a:p>
        </p:txBody>
      </p:sp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296" y="5183569"/>
            <a:ext cx="1087623" cy="38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圖片 10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1796" y="3937404"/>
            <a:ext cx="927819" cy="877738"/>
          </a:xfrm>
          <a:prstGeom prst="rect">
            <a:avLst/>
          </a:prstGeom>
        </p:spPr>
      </p:pic>
      <p:sp>
        <p:nvSpPr>
          <p:cNvPr id="109" name="燕尾形向右箭號 108"/>
          <p:cNvSpPr/>
          <p:nvPr/>
        </p:nvSpPr>
        <p:spPr>
          <a:xfrm>
            <a:off x="6079009" y="4622440"/>
            <a:ext cx="483750" cy="325806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10" name="燕尾形向右箭號 109"/>
          <p:cNvSpPr/>
          <p:nvPr/>
        </p:nvSpPr>
        <p:spPr>
          <a:xfrm>
            <a:off x="6068932" y="2193555"/>
            <a:ext cx="483750" cy="325806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11" name="燕尾形向右箭號 110"/>
          <p:cNvSpPr/>
          <p:nvPr/>
        </p:nvSpPr>
        <p:spPr>
          <a:xfrm rot="5400000">
            <a:off x="7166736" y="3767627"/>
            <a:ext cx="483750" cy="325806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25" name="文字方塊 137"/>
          <p:cNvSpPr txBox="1">
            <a:spLocks noChangeArrowheads="1"/>
          </p:cNvSpPr>
          <p:nvPr/>
        </p:nvSpPr>
        <p:spPr bwMode="auto">
          <a:xfrm>
            <a:off x="3425952" y="3807201"/>
            <a:ext cx="360733" cy="36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+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1506362" y="4480995"/>
            <a:ext cx="1627188" cy="7386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產品三、   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環保局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環境物聯網</a:t>
            </a:r>
          </a:p>
        </p:txBody>
      </p:sp>
      <p:sp>
        <p:nvSpPr>
          <p:cNvPr id="98" name="圓角矩形 97"/>
          <p:cNvSpPr/>
          <p:nvPr/>
        </p:nvSpPr>
        <p:spPr bwMode="auto">
          <a:xfrm>
            <a:off x="3822113" y="4513606"/>
            <a:ext cx="999173" cy="902153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ffectLst>
            <a:innerShdw blurRad="63500" dist="50800" dir="18900000">
              <a:srgbClr val="FFC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pic>
        <p:nvPicPr>
          <p:cNvPr id="99" name="圖片 9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0341" y="4518537"/>
            <a:ext cx="326549" cy="888091"/>
          </a:xfrm>
          <a:prstGeom prst="rect">
            <a:avLst/>
          </a:prstGeom>
        </p:spPr>
      </p:pic>
      <p:sp>
        <p:nvSpPr>
          <p:cNvPr id="105" name="Text Box 9"/>
          <p:cNvSpPr txBox="1">
            <a:spLocks noChangeArrowheads="1"/>
          </p:cNvSpPr>
          <p:nvPr/>
        </p:nvSpPr>
        <p:spPr bwMode="auto">
          <a:xfrm>
            <a:off x="3928954" y="5479751"/>
            <a:ext cx="114935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微氣象站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含風速向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141" name="圖片 1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00" y="1423184"/>
            <a:ext cx="1534973" cy="656411"/>
          </a:xfrm>
          <a:prstGeom prst="rect">
            <a:avLst/>
          </a:prstGeom>
        </p:spPr>
      </p:pic>
      <p:pic>
        <p:nvPicPr>
          <p:cNvPr id="142" name="圖片 1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44" y="1462438"/>
            <a:ext cx="360638" cy="534708"/>
          </a:xfrm>
          <a:prstGeom prst="rect">
            <a:avLst/>
          </a:prstGeom>
        </p:spPr>
      </p:pic>
      <p:sp>
        <p:nvSpPr>
          <p:cNvPr id="144" name="文字方塊 143"/>
          <p:cNvSpPr txBox="1"/>
          <p:nvPr/>
        </p:nvSpPr>
        <p:spPr>
          <a:xfrm>
            <a:off x="3694205" y="2154923"/>
            <a:ext cx="10081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智慧型</a:t>
            </a:r>
            <a:endParaRPr kumimoji="1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45" name="圓角矩形 144"/>
          <p:cNvSpPr/>
          <p:nvPr/>
        </p:nvSpPr>
        <p:spPr>
          <a:xfrm>
            <a:off x="3287689" y="1327559"/>
            <a:ext cx="1678645" cy="817413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ffectLst>
            <a:innerShdw blurRad="63500" dist="50800" dir="18900000">
              <a:srgbClr val="FFC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1828998" y="2154923"/>
            <a:ext cx="1847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簡易型</a:t>
            </a:r>
            <a:endParaRPr kumimoji="1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50" name="圓角矩形 149"/>
          <p:cNvSpPr/>
          <p:nvPr/>
        </p:nvSpPr>
        <p:spPr>
          <a:xfrm>
            <a:off x="2412934" y="1330185"/>
            <a:ext cx="818246" cy="80248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ffectLst>
            <a:innerShdw blurRad="63500" dist="50800" dir="18900000">
              <a:srgbClr val="FFC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547422" y="2392726"/>
            <a:ext cx="1913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溫溼度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/CO/CO2/PM2.5</a:t>
            </a:r>
          </a:p>
        </p:txBody>
      </p:sp>
      <p:cxnSp>
        <p:nvCxnSpPr>
          <p:cNvPr id="151" name="直線接點 150"/>
          <p:cNvCxnSpPr/>
          <p:nvPr/>
        </p:nvCxnSpPr>
        <p:spPr bwMode="auto">
          <a:xfrm>
            <a:off x="5153542" y="1168655"/>
            <a:ext cx="0" cy="5040000"/>
          </a:xfrm>
          <a:prstGeom prst="line">
            <a:avLst/>
          </a:prstGeom>
          <a:solidFill>
            <a:srgbClr val="4F81BD"/>
          </a:solidFill>
          <a:ln w="38100" cap="flat" cmpd="sng" algn="ctr">
            <a:solidFill>
              <a:srgbClr val="7D7DFF">
                <a:alpha val="99000"/>
              </a:srgbClr>
            </a:solidFill>
            <a:prstDash val="lgDashDot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圖片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729" y="1628117"/>
            <a:ext cx="1016264" cy="51685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22060" y="2004133"/>
            <a:ext cx="75247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52543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圖片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534" y="1841775"/>
            <a:ext cx="428846" cy="62236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59496" y="17560"/>
            <a:ext cx="8401080" cy="698500"/>
          </a:xfrm>
        </p:spPr>
        <p:txBody>
          <a:bodyPr/>
          <a:lstStyle/>
          <a:p>
            <a:r>
              <a:rPr lang="zh-TW" altLang="en-US" dirty="0">
                <a:latin typeface="微軟正黑體" pitchFamily="34" charset="-120"/>
              </a:rPr>
              <a:t>系統架構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983789" y="6535564"/>
            <a:ext cx="454025" cy="27781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554A03-5675-484B-BEEC-9FB9613AA9EF}" type="slidenum"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34" charset="-120"/>
              <a:cs typeface="+mn-cs"/>
            </a:endParaRPr>
          </a:p>
        </p:txBody>
      </p:sp>
      <p:cxnSp>
        <p:nvCxnSpPr>
          <p:cNvPr id="25" name="直線接點 24"/>
          <p:cNvCxnSpPr/>
          <p:nvPr/>
        </p:nvCxnSpPr>
        <p:spPr bwMode="auto">
          <a:xfrm>
            <a:off x="1888636" y="3654790"/>
            <a:ext cx="8472411" cy="0"/>
          </a:xfrm>
          <a:prstGeom prst="line">
            <a:avLst/>
          </a:prstGeom>
          <a:solidFill>
            <a:srgbClr val="4F81BD"/>
          </a:solidFill>
          <a:ln w="9525" cap="flat" cmpd="sng" algn="ctr">
            <a:solidFill>
              <a:srgbClr val="7D7DFF">
                <a:alpha val="99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直線接點 29"/>
          <p:cNvCxnSpPr/>
          <p:nvPr/>
        </p:nvCxnSpPr>
        <p:spPr bwMode="auto">
          <a:xfrm>
            <a:off x="1888636" y="2648034"/>
            <a:ext cx="8472411" cy="0"/>
          </a:xfrm>
          <a:prstGeom prst="line">
            <a:avLst/>
          </a:prstGeom>
          <a:solidFill>
            <a:srgbClr val="4F81BD"/>
          </a:solidFill>
          <a:ln w="9525" cap="flat" cmpd="sng" algn="ctr">
            <a:solidFill>
              <a:srgbClr val="7D7DFF">
                <a:alpha val="99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文字方塊 55"/>
          <p:cNvSpPr txBox="1"/>
          <p:nvPr/>
        </p:nvSpPr>
        <p:spPr>
          <a:xfrm>
            <a:off x="7635370" y="5586434"/>
            <a:ext cx="11322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空汙微感知器</a:t>
            </a:r>
            <a:endParaRPr kumimoji="1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8692788" y="5148870"/>
            <a:ext cx="540502" cy="107400"/>
            <a:chOff x="561542" y="3909970"/>
            <a:chExt cx="540502" cy="107400"/>
          </a:xfrm>
        </p:grpSpPr>
        <p:sp>
          <p:nvSpPr>
            <p:cNvPr id="59" name="橢圓 58"/>
            <p:cNvSpPr/>
            <p:nvPr/>
          </p:nvSpPr>
          <p:spPr bwMode="auto">
            <a:xfrm>
              <a:off x="561542" y="3909976"/>
              <a:ext cx="74829" cy="98933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60" name="橢圓 59"/>
            <p:cNvSpPr/>
            <p:nvPr/>
          </p:nvSpPr>
          <p:spPr bwMode="auto">
            <a:xfrm>
              <a:off x="713942" y="3909970"/>
              <a:ext cx="74829" cy="98933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61" name="橢圓 60"/>
            <p:cNvSpPr/>
            <p:nvPr/>
          </p:nvSpPr>
          <p:spPr bwMode="auto">
            <a:xfrm>
              <a:off x="874815" y="3918437"/>
              <a:ext cx="74829" cy="98933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62" name="橢圓 61"/>
            <p:cNvSpPr/>
            <p:nvPr/>
          </p:nvSpPr>
          <p:spPr bwMode="auto">
            <a:xfrm>
              <a:off x="1027215" y="3918431"/>
              <a:ext cx="74829" cy="98933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endParaRPr>
            </a:p>
          </p:txBody>
        </p:sp>
      </p:grpSp>
      <p:sp>
        <p:nvSpPr>
          <p:cNvPr id="64" name="文字方塊 63"/>
          <p:cNvSpPr txBox="1"/>
          <p:nvPr/>
        </p:nvSpPr>
        <p:spPr>
          <a:xfrm>
            <a:off x="9080890" y="5580988"/>
            <a:ext cx="1136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空汙微感知器</a:t>
            </a:r>
            <a:endParaRPr kumimoji="1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grpSp>
        <p:nvGrpSpPr>
          <p:cNvPr id="93" name="群組 92"/>
          <p:cNvGrpSpPr/>
          <p:nvPr/>
        </p:nvGrpSpPr>
        <p:grpSpPr>
          <a:xfrm>
            <a:off x="7896200" y="875203"/>
            <a:ext cx="899672" cy="940064"/>
            <a:chOff x="8408097" y="1344724"/>
            <a:chExt cx="899672" cy="940064"/>
          </a:xfrm>
        </p:grpSpPr>
        <p:pic>
          <p:nvPicPr>
            <p:cNvPr id="94" name="Picture 7" descr="C:\Users\mr043\Desktop\SEO_Optimization_Gear_Repair_Tools_Fix_Support-51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1483" y="1344724"/>
              <a:ext cx="671236" cy="619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文字方塊 94"/>
            <p:cNvSpPr txBox="1"/>
            <p:nvPr/>
          </p:nvSpPr>
          <p:spPr>
            <a:xfrm>
              <a:off x="8408097" y="1977011"/>
              <a:ext cx="89967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defPPr>
                <a:defRPr lang="zh-TW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rgbClr val="000000"/>
                  </a:solidFill>
                  <a:latin typeface="Lucida Sans Unicode" pitchFamily="34" charset="0"/>
                  <a:ea typeface="微軟正黑體" pitchFamily="34" charset="-120"/>
                </a:defRPr>
              </a:lvl1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/>
                  <a:ea typeface="微軟正黑體"/>
                  <a:cs typeface="+mn-cs"/>
                </a:rPr>
                <a:t>故障排除</a:t>
              </a:r>
            </a:p>
          </p:txBody>
        </p:sp>
      </p:grpSp>
      <p:grpSp>
        <p:nvGrpSpPr>
          <p:cNvPr id="96" name="群組 95"/>
          <p:cNvGrpSpPr/>
          <p:nvPr/>
        </p:nvGrpSpPr>
        <p:grpSpPr>
          <a:xfrm>
            <a:off x="6751992" y="947211"/>
            <a:ext cx="1000193" cy="896274"/>
            <a:chOff x="6055694" y="1398732"/>
            <a:chExt cx="1000193" cy="896274"/>
          </a:xfrm>
        </p:grpSpPr>
        <p:pic>
          <p:nvPicPr>
            <p:cNvPr id="97" name="Picture 3" descr="C:\Users\Patrick220.Chen\Desktop\400px-Warning_icon.svg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203751" y="1398732"/>
              <a:ext cx="620124" cy="520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文字方塊 97"/>
            <p:cNvSpPr txBox="1"/>
            <p:nvPr/>
          </p:nvSpPr>
          <p:spPr>
            <a:xfrm>
              <a:off x="6055694" y="1987229"/>
              <a:ext cx="100019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defPPr>
                <a:defRPr lang="zh-TW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rgbClr val="000000"/>
                  </a:solidFill>
                  <a:latin typeface="Lucida Sans Unicode" pitchFamily="34" charset="0"/>
                  <a:ea typeface="微軟正黑體" pitchFamily="34" charset="-120"/>
                </a:defRPr>
              </a:lvl1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/>
                  <a:ea typeface="微軟正黑體"/>
                  <a:cs typeface="+mn-cs"/>
                </a:rPr>
                <a:t>告警通報</a:t>
              </a:r>
            </a:p>
          </p:txBody>
        </p:sp>
      </p:grpSp>
      <p:grpSp>
        <p:nvGrpSpPr>
          <p:cNvPr id="99" name="群組 98"/>
          <p:cNvGrpSpPr/>
          <p:nvPr/>
        </p:nvGrpSpPr>
        <p:grpSpPr>
          <a:xfrm>
            <a:off x="8760297" y="875204"/>
            <a:ext cx="1035471" cy="958447"/>
            <a:chOff x="7220850" y="1318305"/>
            <a:chExt cx="1035471" cy="958447"/>
          </a:xfrm>
        </p:grpSpPr>
        <p:sp>
          <p:nvSpPr>
            <p:cNvPr id="100" name="文字方塊 99"/>
            <p:cNvSpPr txBox="1"/>
            <p:nvPr/>
          </p:nvSpPr>
          <p:spPr>
            <a:xfrm>
              <a:off x="7220850" y="1968975"/>
              <a:ext cx="103547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defPPr>
                <a:defRPr lang="zh-TW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rgbClr val="000000"/>
                  </a:solidFill>
                  <a:latin typeface="Lucida Sans Unicode" pitchFamily="34" charset="0"/>
                  <a:ea typeface="微軟正黑體" pitchFamily="34" charset="-120"/>
                </a:defRPr>
              </a:lvl1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/>
                  <a:ea typeface="微軟正黑體"/>
                  <a:cs typeface="+mn-cs"/>
                </a:rPr>
                <a:t>高效巡檢</a:t>
              </a:r>
            </a:p>
          </p:txBody>
        </p:sp>
        <p:pic>
          <p:nvPicPr>
            <p:cNvPr id="101" name="圖片 57" descr="261253074b05c7e8347171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354851" y="1318305"/>
              <a:ext cx="670026" cy="6700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5" name="向右箭號 104"/>
          <p:cNvSpPr/>
          <p:nvPr/>
        </p:nvSpPr>
        <p:spPr bwMode="auto">
          <a:xfrm>
            <a:off x="2711625" y="1207874"/>
            <a:ext cx="275665" cy="28745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grpSp>
        <p:nvGrpSpPr>
          <p:cNvPr id="106" name="群組 105"/>
          <p:cNvGrpSpPr/>
          <p:nvPr/>
        </p:nvGrpSpPr>
        <p:grpSpPr>
          <a:xfrm>
            <a:off x="3295608" y="803196"/>
            <a:ext cx="906685" cy="1041629"/>
            <a:chOff x="2058142" y="1255595"/>
            <a:chExt cx="1012606" cy="1072632"/>
          </a:xfrm>
        </p:grpSpPr>
        <p:sp>
          <p:nvSpPr>
            <p:cNvPr id="107" name="文字方塊 86"/>
            <p:cNvSpPr txBox="1">
              <a:spLocks noChangeArrowheads="1"/>
            </p:cNvSpPr>
            <p:nvPr/>
          </p:nvSpPr>
          <p:spPr bwMode="auto">
            <a:xfrm>
              <a:off x="2058142" y="2011289"/>
              <a:ext cx="1012606" cy="316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/>
                  <a:ea typeface="微軟正黑體"/>
                  <a:cs typeface="+mn-cs"/>
                </a:rPr>
                <a:t>數據看版</a:t>
              </a:r>
              <a:endPara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endParaRPr>
            </a:p>
          </p:txBody>
        </p:sp>
        <p:pic>
          <p:nvPicPr>
            <p:cNvPr id="108" name="Picture 2" descr="相關圖片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188190" y="1255595"/>
              <a:ext cx="750556" cy="750556"/>
            </a:xfrm>
            <a:prstGeom prst="rect">
              <a:avLst/>
            </a:prstGeom>
            <a:noFill/>
          </p:spPr>
        </p:pic>
      </p:grpSp>
      <p:grpSp>
        <p:nvGrpSpPr>
          <p:cNvPr id="109" name="群組 108"/>
          <p:cNvGrpSpPr/>
          <p:nvPr/>
        </p:nvGrpSpPr>
        <p:grpSpPr>
          <a:xfrm>
            <a:off x="4447736" y="731187"/>
            <a:ext cx="1059485" cy="1093068"/>
            <a:chOff x="3376035" y="1109363"/>
            <a:chExt cx="1086780" cy="1235206"/>
          </a:xfrm>
        </p:grpSpPr>
        <p:sp>
          <p:nvSpPr>
            <p:cNvPr id="110" name="文字方塊 109"/>
            <p:cNvSpPr txBox="1"/>
            <p:nvPr/>
          </p:nvSpPr>
          <p:spPr>
            <a:xfrm>
              <a:off x="3376035" y="1996770"/>
              <a:ext cx="1086780" cy="347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zh-TW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rgbClr val="000000"/>
                  </a:solidFill>
                  <a:latin typeface="Lucida Sans Unicode" pitchFamily="34" charset="0"/>
                  <a:ea typeface="微軟正黑體" pitchFamily="34" charset="-120"/>
                </a:defRPr>
              </a:lvl1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/>
                  <a:ea typeface="微軟正黑體"/>
                  <a:cs typeface="+mn-cs"/>
                </a:rPr>
                <a:t>圖資總覽</a:t>
              </a:r>
            </a:p>
          </p:txBody>
        </p:sp>
        <p:pic>
          <p:nvPicPr>
            <p:cNvPr id="111" name="Picture 6" descr="相關圖片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471979" y="1109363"/>
              <a:ext cx="963541" cy="963541"/>
            </a:xfrm>
            <a:prstGeom prst="rect">
              <a:avLst/>
            </a:prstGeom>
            <a:noFill/>
          </p:spPr>
        </p:pic>
      </p:grpSp>
      <p:pic>
        <p:nvPicPr>
          <p:cNvPr id="112" name="Picture 10" descr="相關圖片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690850" y="894489"/>
            <a:ext cx="904357" cy="904357"/>
          </a:xfrm>
          <a:prstGeom prst="rect">
            <a:avLst/>
          </a:prstGeom>
          <a:noFill/>
        </p:spPr>
      </p:pic>
      <p:grpSp>
        <p:nvGrpSpPr>
          <p:cNvPr id="113" name="群組 112"/>
          <p:cNvGrpSpPr/>
          <p:nvPr/>
        </p:nvGrpSpPr>
        <p:grpSpPr>
          <a:xfrm>
            <a:off x="5455848" y="803196"/>
            <a:ext cx="1301495" cy="1010223"/>
            <a:chOff x="10126105" y="1672714"/>
            <a:chExt cx="1403570" cy="1012175"/>
          </a:xfrm>
        </p:grpSpPr>
        <p:pic>
          <p:nvPicPr>
            <p:cNvPr id="114" name="Picture 6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0454886" y="1672714"/>
              <a:ext cx="746007" cy="631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5" name="文字方塊 86"/>
            <p:cNvSpPr txBox="1">
              <a:spLocks noChangeArrowheads="1"/>
            </p:cNvSpPr>
            <p:nvPr/>
          </p:nvSpPr>
          <p:spPr bwMode="auto">
            <a:xfrm>
              <a:off x="10126105" y="2377112"/>
              <a:ext cx="140357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/>
                  <a:ea typeface="微軟正黑體"/>
                  <a:cs typeface="+mn-cs"/>
                </a:rPr>
                <a:t>數據品質管理</a:t>
              </a:r>
              <a:endPara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6755" y="3155996"/>
            <a:ext cx="1673290" cy="4306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244" y="4868098"/>
            <a:ext cx="638346" cy="721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68" y="4868097"/>
            <a:ext cx="601456" cy="6794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5" name="Picture 83" descr="Cell-Tower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574" y="3901705"/>
            <a:ext cx="247376" cy="44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83" descr="Cell-Tower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1785" y="3964447"/>
            <a:ext cx="318509" cy="44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770" y="3913647"/>
            <a:ext cx="846944" cy="302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圖片 30" descr="iEN-LOGO-A_OUT.png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183854" y="1903563"/>
            <a:ext cx="613774" cy="47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" name="文字方塊 31"/>
          <p:cNvSpPr txBox="1">
            <a:spLocks noChangeArrowheads="1"/>
          </p:cNvSpPr>
          <p:nvPr/>
        </p:nvSpPr>
        <p:spPr bwMode="auto">
          <a:xfrm>
            <a:off x="5557378" y="2383474"/>
            <a:ext cx="152195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環境物聯網</a:t>
            </a:r>
          </a:p>
        </p:txBody>
      </p:sp>
      <p:sp>
        <p:nvSpPr>
          <p:cNvPr id="87" name="文字方塊 86"/>
          <p:cNvSpPr txBox="1">
            <a:spLocks noChangeArrowheads="1"/>
          </p:cNvSpPr>
          <p:nvPr/>
        </p:nvSpPr>
        <p:spPr bwMode="auto">
          <a:xfrm>
            <a:off x="8330749" y="5829925"/>
            <a:ext cx="13506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戶外型</a:t>
            </a:r>
            <a:endParaRPr kumimoji="1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7" y="3510444"/>
            <a:ext cx="494443" cy="494443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16">
            <a:off x="7309761" y="3513183"/>
            <a:ext cx="430248" cy="430248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15" y="2628587"/>
            <a:ext cx="2638413" cy="1168598"/>
          </a:xfrm>
          <a:prstGeom prst="rect">
            <a:avLst/>
          </a:prstGeom>
        </p:spPr>
      </p:pic>
      <p:sp>
        <p:nvSpPr>
          <p:cNvPr id="116" name="文字方塊 86"/>
          <p:cNvSpPr txBox="1">
            <a:spLocks noChangeArrowheads="1"/>
          </p:cNvSpPr>
          <p:nvPr/>
        </p:nvSpPr>
        <p:spPr bwMode="auto">
          <a:xfrm>
            <a:off x="1429186" y="4633123"/>
            <a:ext cx="13506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設備層</a:t>
            </a:r>
            <a:endParaRPr kumimoji="1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117" name="文字方塊 86"/>
          <p:cNvSpPr txBox="1">
            <a:spLocks noChangeArrowheads="1"/>
          </p:cNvSpPr>
          <p:nvPr/>
        </p:nvSpPr>
        <p:spPr bwMode="auto">
          <a:xfrm>
            <a:off x="1429186" y="3922046"/>
            <a:ext cx="13506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網路層</a:t>
            </a:r>
            <a:endParaRPr kumimoji="1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118" name="文字方塊 86"/>
          <p:cNvSpPr txBox="1">
            <a:spLocks noChangeArrowheads="1"/>
          </p:cNvSpPr>
          <p:nvPr/>
        </p:nvSpPr>
        <p:spPr bwMode="auto">
          <a:xfrm>
            <a:off x="1429186" y="2034228"/>
            <a:ext cx="13506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應用層</a:t>
            </a:r>
            <a:endParaRPr kumimoji="1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122" name="圓角矩形 121"/>
          <p:cNvSpPr/>
          <p:nvPr/>
        </p:nvSpPr>
        <p:spPr>
          <a:xfrm>
            <a:off x="7536500" y="4803940"/>
            <a:ext cx="2639176" cy="1017836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ffectLst>
            <a:innerShdw blurRad="63500" dist="50800" dir="18900000">
              <a:srgbClr val="FFC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36" name="燕尾形向右箭號 35"/>
          <p:cNvSpPr/>
          <p:nvPr/>
        </p:nvSpPr>
        <p:spPr>
          <a:xfrm rot="16200000">
            <a:off x="6356394" y="4674926"/>
            <a:ext cx="483750" cy="325806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38" name="＞形箭號 37"/>
          <p:cNvSpPr/>
          <p:nvPr/>
        </p:nvSpPr>
        <p:spPr>
          <a:xfrm>
            <a:off x="5255607" y="5238176"/>
            <a:ext cx="253475" cy="21909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23" name="＞形箭號 122"/>
          <p:cNvSpPr/>
          <p:nvPr/>
        </p:nvSpPr>
        <p:spPr>
          <a:xfrm>
            <a:off x="5515685" y="5238176"/>
            <a:ext cx="253475" cy="21909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24" name="＞形箭號 123"/>
          <p:cNvSpPr/>
          <p:nvPr/>
        </p:nvSpPr>
        <p:spPr>
          <a:xfrm>
            <a:off x="5765652" y="5229990"/>
            <a:ext cx="253475" cy="21909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25" name="＞形箭號 124"/>
          <p:cNvSpPr/>
          <p:nvPr/>
        </p:nvSpPr>
        <p:spPr>
          <a:xfrm rot="10800000">
            <a:off x="6536993" y="5238176"/>
            <a:ext cx="253475" cy="21909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26" name="＞形箭號 125"/>
          <p:cNvSpPr/>
          <p:nvPr/>
        </p:nvSpPr>
        <p:spPr>
          <a:xfrm rot="10800000">
            <a:off x="6797071" y="5238176"/>
            <a:ext cx="253475" cy="21909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27" name="＞形箭號 126"/>
          <p:cNvSpPr/>
          <p:nvPr/>
        </p:nvSpPr>
        <p:spPr>
          <a:xfrm rot="10800000">
            <a:off x="7047038" y="5229990"/>
            <a:ext cx="253475" cy="21909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cxnSp>
        <p:nvCxnSpPr>
          <p:cNvPr id="70" name="直線接點 69"/>
          <p:cNvCxnSpPr/>
          <p:nvPr/>
        </p:nvCxnSpPr>
        <p:spPr bwMode="auto">
          <a:xfrm>
            <a:off x="1888636" y="4529244"/>
            <a:ext cx="8472411" cy="0"/>
          </a:xfrm>
          <a:prstGeom prst="line">
            <a:avLst/>
          </a:prstGeom>
          <a:solidFill>
            <a:srgbClr val="4F81BD"/>
          </a:solidFill>
          <a:ln w="9525" cap="flat" cmpd="sng" algn="ctr">
            <a:solidFill>
              <a:srgbClr val="7D7DFF">
                <a:alpha val="99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文字方塊 86"/>
          <p:cNvSpPr txBox="1">
            <a:spLocks noChangeArrowheads="1"/>
          </p:cNvSpPr>
          <p:nvPr/>
        </p:nvSpPr>
        <p:spPr bwMode="auto">
          <a:xfrm>
            <a:off x="1429186" y="3018505"/>
            <a:ext cx="13506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平台層</a:t>
            </a:r>
            <a:endParaRPr kumimoji="1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73" name="燕尾形向右箭號 72"/>
          <p:cNvSpPr/>
          <p:nvPr/>
        </p:nvSpPr>
        <p:spPr>
          <a:xfrm rot="16200000">
            <a:off x="5700443" y="4696096"/>
            <a:ext cx="483750" cy="325806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684" y="1818213"/>
            <a:ext cx="1637220" cy="661028"/>
          </a:xfrm>
          <a:prstGeom prst="rect">
            <a:avLst/>
          </a:prstGeom>
        </p:spPr>
      </p:pic>
      <p:sp>
        <p:nvSpPr>
          <p:cNvPr id="77" name="文字方塊 31"/>
          <p:cNvSpPr txBox="1">
            <a:spLocks noChangeArrowheads="1"/>
          </p:cNvSpPr>
          <p:nvPr/>
        </p:nvSpPr>
        <p:spPr bwMode="auto">
          <a:xfrm>
            <a:off x="3082948" y="2365519"/>
            <a:ext cx="152195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維運管理系統</a:t>
            </a:r>
          </a:p>
        </p:txBody>
      </p:sp>
      <p:sp>
        <p:nvSpPr>
          <p:cNvPr id="80" name="燕尾形向右箭號 79"/>
          <p:cNvSpPr/>
          <p:nvPr/>
        </p:nvSpPr>
        <p:spPr>
          <a:xfrm rot="16200000">
            <a:off x="5078099" y="2576971"/>
            <a:ext cx="483750" cy="325806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pic>
        <p:nvPicPr>
          <p:cNvPr id="82" name="圖片 8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491" y="3830414"/>
            <a:ext cx="1016264" cy="5168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62912" y="4215998"/>
            <a:ext cx="752475" cy="23812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63" y="1521677"/>
            <a:ext cx="1871267" cy="1161148"/>
          </a:xfrm>
          <a:prstGeom prst="rect">
            <a:avLst/>
          </a:prstGeom>
        </p:spPr>
      </p:pic>
      <p:sp>
        <p:nvSpPr>
          <p:cNvPr id="83" name="文字方塊 31"/>
          <p:cNvSpPr txBox="1">
            <a:spLocks noChangeArrowheads="1"/>
          </p:cNvSpPr>
          <p:nvPr/>
        </p:nvSpPr>
        <p:spPr bwMode="auto">
          <a:xfrm>
            <a:off x="8023435" y="2361744"/>
            <a:ext cx="152195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公有雲</a:t>
            </a:r>
          </a:p>
        </p:txBody>
      </p:sp>
      <p:sp>
        <p:nvSpPr>
          <p:cNvPr id="84" name="燕尾形向右箭號 83"/>
          <p:cNvSpPr/>
          <p:nvPr/>
        </p:nvSpPr>
        <p:spPr>
          <a:xfrm rot="16200000">
            <a:off x="7051565" y="2555035"/>
            <a:ext cx="483750" cy="325806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74" name="圓角矩形 73"/>
          <p:cNvSpPr/>
          <p:nvPr/>
        </p:nvSpPr>
        <p:spPr bwMode="auto">
          <a:xfrm>
            <a:off x="3573644" y="4863780"/>
            <a:ext cx="999173" cy="902153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ffectLst>
            <a:innerShdw blurRad="63500" dist="50800" dir="18900000">
              <a:srgbClr val="FFC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pic>
        <p:nvPicPr>
          <p:cNvPr id="75" name="圖片 7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11872" y="4868711"/>
            <a:ext cx="326549" cy="888091"/>
          </a:xfrm>
          <a:prstGeom prst="rect">
            <a:avLst/>
          </a:prstGeom>
        </p:spPr>
      </p:pic>
      <p:sp>
        <p:nvSpPr>
          <p:cNvPr id="78" name="Text Box 9"/>
          <p:cNvSpPr txBox="1">
            <a:spLocks noChangeArrowheads="1"/>
          </p:cNvSpPr>
          <p:nvPr/>
        </p:nvSpPr>
        <p:spPr bwMode="auto">
          <a:xfrm>
            <a:off x="3680485" y="5829925"/>
            <a:ext cx="114935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微氣象站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含風速向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40446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59496" y="17560"/>
            <a:ext cx="8401080" cy="6985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現況分析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554A03-5675-484B-BEEC-9FB9613AA9EF}" type="slidenum"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34" charset="-120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30690" y="1484785"/>
            <a:ext cx="8929807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傳統測站無法大量布建，僅能大尺度的監測，不易溯源執法。</a:t>
            </a:r>
            <a:endParaRPr kumimoji="1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感測器逐步導向國產化、</a:t>
            </a:r>
            <a:r>
              <a:rPr kumimoji="1" lang="zh-TW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精準化、微型化、節能化、經濟化，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精簡型的測站可大量布建，讓監測尺度達到街道化、分鐘化的目標。</a:t>
            </a:r>
            <a:endParaRPr kumimoji="1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973" y="2780929"/>
            <a:ext cx="8364767" cy="3134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568714" y="824400"/>
            <a:ext cx="9099287" cy="6000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8B8B0">
                  <a:alpha val="65999"/>
                </a:srgbClr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1780869" y="867660"/>
            <a:ext cx="8887133" cy="503238"/>
          </a:xfrm>
          <a:prstGeom prst="roundRect">
            <a:avLst>
              <a:gd name="adj" fmla="val 50000"/>
            </a:avLst>
          </a:prstGeom>
          <a:solidFill>
            <a:schemeClr val="bg1">
              <a:alpha val="70195"/>
            </a:schemeClr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2" indent="0" algn="l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充分掌握專案背景與需求，團隊共同攜手合作達成貴局環境感測物聯網布建終極目標</a:t>
            </a:r>
          </a:p>
        </p:txBody>
      </p:sp>
    </p:spTree>
    <p:extLst>
      <p:ext uri="{BB962C8B-B14F-4D97-AF65-F5344CB8AC3E}">
        <p14:creationId xmlns:p14="http://schemas.microsoft.com/office/powerpoint/2010/main" val="281837126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 descr="ãNode-REDãçåçæå°çµæ"/>
          <p:cNvSpPr>
            <a:spLocks noChangeAspect="1" noChangeArrowheads="1"/>
          </p:cNvSpPr>
          <p:nvPr/>
        </p:nvSpPr>
        <p:spPr bwMode="auto">
          <a:xfrm>
            <a:off x="1667608" y="-144463"/>
            <a:ext cx="281354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AutoShape 6" descr="ãraspberry piãçåçæå°çµæ"/>
          <p:cNvSpPr>
            <a:spLocks noChangeAspect="1" noChangeArrowheads="1"/>
          </p:cNvSpPr>
          <p:nvPr/>
        </p:nvSpPr>
        <p:spPr bwMode="auto">
          <a:xfrm>
            <a:off x="1808285" y="7939"/>
            <a:ext cx="281354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標題 3"/>
          <p:cNvSpPr txBox="1">
            <a:spLocks/>
          </p:cNvSpPr>
          <p:nvPr/>
        </p:nvSpPr>
        <p:spPr>
          <a:xfrm>
            <a:off x="1209689" y="4433"/>
            <a:ext cx="8312727" cy="9491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lvl="0"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物聯網平台</a:t>
            </a:r>
            <a:r>
              <a:rPr lang="zh-TW" altLang="en-US" sz="4500" dirty="0">
                <a:solidFill>
                  <a:prstClr val="black"/>
                </a:solidFill>
              </a:rPr>
              <a:t>功能</a:t>
            </a:r>
            <a:r>
              <a:rPr kumimoji="0" lang="en-US" altLang="zh-TW" sz="2400" b="0" i="1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</a:rPr>
              <a:t>–</a:t>
            </a:r>
            <a:r>
              <a:rPr kumimoji="0" lang="zh-TW" altLang="en-US" sz="3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數據分析模組</a:t>
            </a:r>
            <a:r>
              <a:rPr kumimoji="0" lang="en-US" altLang="zh-TW" sz="29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(</a:t>
            </a:r>
            <a:r>
              <a:rPr kumimoji="0" lang="zh-TW" altLang="en-US" sz="29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資料處理</a:t>
            </a:r>
            <a:r>
              <a:rPr kumimoji="0" lang="en-US" altLang="zh-TW" sz="29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)</a:t>
            </a:r>
            <a:endParaRPr kumimoji="0" lang="zh-TW" altLang="en-US" sz="29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t="22579"/>
          <a:stretch/>
        </p:blipFill>
        <p:spPr>
          <a:xfrm>
            <a:off x="594360" y="2278237"/>
            <a:ext cx="9281159" cy="444429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67609" y="981422"/>
            <a:ext cx="80212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平台提供豐富的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數據分析工具指令集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5560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使用者可於大數據分析各階段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資料整備→資料探索→ 分析建模→結果評估→模型預測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自助選擇及操作，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完成資料分析，並可支援各式圖表呈現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5560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整合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WebUI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與精簡指令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提供多種資料格式導入與批次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/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串流分析。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400" y="3569438"/>
            <a:ext cx="2251456" cy="1702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922" y="2278237"/>
            <a:ext cx="2205532" cy="15565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3856" y="4019440"/>
            <a:ext cx="2176959" cy="1721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6300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59496" y="17560"/>
            <a:ext cx="9108504" cy="6985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TW" altLang="en-US" sz="3200" dirty="0"/>
              <a:t>規劃、建置與維護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7710" y="3022879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感測節點設計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4299180"/>
            <a:ext cx="1161596" cy="10081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09720" y="534683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實驗室測試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60470" y="539269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測站平行比對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20888" y="2909053"/>
            <a:ext cx="1043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監測點</a:t>
            </a:r>
            <a:endParaRPr kumimoji="1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選址評估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47842" y="1463692"/>
            <a:ext cx="202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完成感測器安裝</a:t>
            </a: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440" y="3068961"/>
            <a:ext cx="2325508" cy="117443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796583" y="43207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監測資訊平台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374" y="3692278"/>
            <a:ext cx="1161586" cy="90849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23046" y="456066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行動維運</a:t>
            </a:r>
          </a:p>
        </p:txBody>
      </p:sp>
      <p:cxnSp>
        <p:nvCxnSpPr>
          <p:cNvPr id="22" name="Curved Connector 21"/>
          <p:cNvCxnSpPr>
            <a:stCxn id="6" idx="2"/>
            <a:endCxn id="7" idx="0"/>
          </p:cNvCxnSpPr>
          <p:nvPr/>
        </p:nvCxnSpPr>
        <p:spPr>
          <a:xfrm rot="5400000">
            <a:off x="2204093" y="3657675"/>
            <a:ext cx="937747" cy="345262"/>
          </a:xfrm>
          <a:prstGeom prst="curvedConnector3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7" idx="3"/>
          </p:cNvCxnSpPr>
          <p:nvPr/>
        </p:nvCxnSpPr>
        <p:spPr>
          <a:xfrm flipV="1">
            <a:off x="3081133" y="4789414"/>
            <a:ext cx="494589" cy="13822"/>
          </a:xfrm>
          <a:prstGeom prst="curvedConnector3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flipV="1">
            <a:off x="5492882" y="2037960"/>
            <a:ext cx="1430992" cy="230969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 flipV="1">
            <a:off x="4883012" y="2037960"/>
            <a:ext cx="2040862" cy="2751455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ta quality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46" y="2542324"/>
            <a:ext cx="1206642" cy="7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8825324" y="330045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數據品質管理</a:t>
            </a:r>
          </a:p>
        </p:txBody>
      </p:sp>
      <p:pic>
        <p:nvPicPr>
          <p:cNvPr id="1028" name="Picture 4" descr="Image result for 巡檢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610" y="4985245"/>
            <a:ext cx="820760" cy="70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8882" y="5260416"/>
            <a:ext cx="786330" cy="1192920"/>
          </a:xfrm>
          <a:prstGeom prst="rect">
            <a:avLst/>
          </a:prstGeom>
        </p:spPr>
      </p:pic>
      <p:pic>
        <p:nvPicPr>
          <p:cNvPr id="1030" name="Picture 6" descr="Image result for 故障排除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467" y="5260416"/>
            <a:ext cx="875330" cy="87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5632761" y="5680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高效巡檢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105111" y="640281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異常偵測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47843" y="609239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故障排除</a:t>
            </a:r>
          </a:p>
        </p:txBody>
      </p:sp>
      <p:cxnSp>
        <p:nvCxnSpPr>
          <p:cNvPr id="58" name="Curved Connector 57"/>
          <p:cNvCxnSpPr>
            <a:stCxn id="18" idx="1"/>
            <a:endCxn id="1028" idx="0"/>
          </p:cNvCxnSpPr>
          <p:nvPr/>
        </p:nvCxnSpPr>
        <p:spPr>
          <a:xfrm rot="10800000" flipV="1">
            <a:off x="6180992" y="4505418"/>
            <a:ext cx="615593" cy="479827"/>
          </a:xfrm>
          <a:prstGeom prst="curvedConnector2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/>
          <p:cNvCxnSpPr>
            <a:stCxn id="18" idx="2"/>
            <a:endCxn id="47" idx="0"/>
          </p:cNvCxnSpPr>
          <p:nvPr/>
        </p:nvCxnSpPr>
        <p:spPr>
          <a:xfrm rot="16200000" flipH="1">
            <a:off x="7331564" y="4939933"/>
            <a:ext cx="570332" cy="70634"/>
          </a:xfrm>
          <a:prstGeom prst="curvedConnector3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47" idx="3"/>
            <a:endCxn id="1030" idx="1"/>
          </p:cNvCxnSpPr>
          <p:nvPr/>
        </p:nvCxnSpPr>
        <p:spPr>
          <a:xfrm flipV="1">
            <a:off x="8045213" y="5698082"/>
            <a:ext cx="661255" cy="158795"/>
          </a:xfrm>
          <a:prstGeom prst="curvedConnector3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urved Connector 1023"/>
          <p:cNvCxnSpPr>
            <a:stCxn id="1030" idx="0"/>
            <a:endCxn id="18" idx="3"/>
          </p:cNvCxnSpPr>
          <p:nvPr/>
        </p:nvCxnSpPr>
        <p:spPr>
          <a:xfrm rot="16200000" flipV="1">
            <a:off x="8377689" y="4493973"/>
            <a:ext cx="754998" cy="777889"/>
          </a:xfrm>
          <a:prstGeom prst="curvedConnector2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BDCD0-0176-44F7-A2DA-F295053EEC16}" type="slidenum"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34" charset="-120"/>
              <a:cs typeface="+mn-cs"/>
            </a:endParaRPr>
          </a:p>
        </p:txBody>
      </p:sp>
      <p:sp>
        <p:nvSpPr>
          <p:cNvPr id="43" name="AutoShape 6"/>
          <p:cNvSpPr>
            <a:spLocks noChangeArrowheads="1"/>
          </p:cNvSpPr>
          <p:nvPr/>
        </p:nvSpPr>
        <p:spPr bwMode="auto">
          <a:xfrm>
            <a:off x="1568714" y="812702"/>
            <a:ext cx="8919774" cy="6000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8B8B0">
                  <a:alpha val="65999"/>
                </a:srgbClr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4" name="AutoShape 6"/>
          <p:cNvSpPr>
            <a:spLocks noChangeArrowheads="1"/>
          </p:cNvSpPr>
          <p:nvPr/>
        </p:nvSpPr>
        <p:spPr bwMode="auto">
          <a:xfrm>
            <a:off x="1703513" y="839547"/>
            <a:ext cx="8964489" cy="503238"/>
          </a:xfrm>
          <a:prstGeom prst="roundRect">
            <a:avLst>
              <a:gd name="adj" fmla="val 50000"/>
            </a:avLst>
          </a:prstGeom>
          <a:solidFill>
            <a:schemeClr val="bg1">
              <a:alpha val="70195"/>
            </a:schemeClr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2" indent="0" algn="l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提供外觀設計、實驗室測站比對、選址、安裝、維運工具、系統化管理之整體解決方案</a:t>
            </a: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18" y="1696070"/>
            <a:ext cx="930441" cy="1051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9" name="圖片 38" descr="日出-施工中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968" y="1463692"/>
            <a:ext cx="815201" cy="117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圖片 40" descr="水湳3-施工中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89" y="1466553"/>
            <a:ext cx="890662" cy="116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圖片 41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273" y="4123530"/>
            <a:ext cx="1338426" cy="127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07" y="1742256"/>
            <a:ext cx="1640319" cy="105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8370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17560"/>
            <a:ext cx="8686800" cy="698500"/>
          </a:xfrm>
        </p:spPr>
        <p:txBody>
          <a:bodyPr/>
          <a:lstStyle/>
          <a:p>
            <a:r>
              <a:rPr lang="en-US" altLang="zh-TW" dirty="0">
                <a:latin typeface="微軟正黑體" pitchFamily="34" charset="-120"/>
              </a:rPr>
              <a:t> </a:t>
            </a:r>
            <a:r>
              <a:rPr lang="zh-TW" altLang="en-US" dirty="0">
                <a:latin typeface="微軟正黑體" pitchFamily="34" charset="-120"/>
              </a:rPr>
              <a:t>感測元件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554A03-5675-484B-BEEC-9FB9613AA9EF}" type="slidenum"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88F4EC-BE2C-4AB0-93A1-D08D0412B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124" y="1412776"/>
            <a:ext cx="4494948" cy="41453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BEB67F8-A73B-4D17-A336-1C83A72C69D1}"/>
              </a:ext>
            </a:extLst>
          </p:cNvPr>
          <p:cNvSpPr/>
          <p:nvPr/>
        </p:nvSpPr>
        <p:spPr>
          <a:xfrm>
            <a:off x="2426605" y="4457870"/>
            <a:ext cx="508863" cy="108412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評選錄取後立即可作業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707" y="1124744"/>
            <a:ext cx="2661845" cy="1497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BB2D164-5D70-43F2-9A7C-BCC820431B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11" y="2611781"/>
            <a:ext cx="2661844" cy="15412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064F8B4-20C9-4501-8440-A5A33BE332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256" y="4142167"/>
            <a:ext cx="2586744" cy="16056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4" descr="ãè¡åºå°äºº ICON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693" y="4985982"/>
            <a:ext cx="580200" cy="58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4DF4B9B-5A13-480D-934F-E71FD7EA2EA5}"/>
              </a:ext>
            </a:extLst>
          </p:cNvPr>
          <p:cNvSpPr/>
          <p:nvPr/>
        </p:nvSpPr>
        <p:spPr>
          <a:xfrm>
            <a:off x="1801694" y="3658052"/>
            <a:ext cx="1681255" cy="73040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符合環保署標準</a:t>
            </a:r>
            <a:r>
              <a:rPr kumimoji="1" lang="en-US" altLang="zh-TW" sz="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(</a:t>
            </a:r>
            <a:r>
              <a:rPr kumimoji="1" lang="zh-TW" altLang="en-US" sz="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扣除</a:t>
            </a:r>
            <a:r>
              <a:rPr kumimoji="1" lang="en-US" altLang="zh-TW" sz="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15</a:t>
            </a:r>
            <a:r>
              <a:rPr kumimoji="1" lang="el-GR" altLang="zh-TW" sz="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μ</a:t>
            </a:r>
            <a:r>
              <a:rPr kumimoji="1" lang="en-US" altLang="zh-TW" sz="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g/m</a:t>
            </a:r>
            <a:r>
              <a:rPr kumimoji="1" lang="en-US" altLang="zh-TW" sz="800" b="1" i="0" u="sng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3</a:t>
            </a:r>
            <a:r>
              <a:rPr kumimoji="1" lang="en-US" altLang="zh-TW" sz="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同型號 </a:t>
            </a:r>
            <a:r>
              <a:rPr kumimoji="1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IMV&lt;10%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Bias</a:t>
            </a:r>
            <a:r>
              <a:rPr kumimoji="1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 </a:t>
            </a:r>
            <a:r>
              <a:rPr kumimoji="1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&lt;30%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R</a:t>
            </a:r>
            <a:r>
              <a:rPr kumimoji="1" lang="en-US" altLang="zh-TW" sz="1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2</a:t>
            </a:r>
            <a:r>
              <a:rPr kumimoji="1" lang="zh-TW" altLang="en-US" sz="1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 </a:t>
            </a:r>
            <a:r>
              <a:rPr kumimoji="1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&gt;0.7</a:t>
            </a:r>
          </a:p>
        </p:txBody>
      </p:sp>
      <p:sp>
        <p:nvSpPr>
          <p:cNvPr id="16" name="Rectangle 18"/>
          <p:cNvSpPr/>
          <p:nvPr/>
        </p:nvSpPr>
        <p:spPr>
          <a:xfrm>
            <a:off x="4627615" y="4190892"/>
            <a:ext cx="21611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10707C01818</a:t>
            </a:r>
            <a:r>
              <a:rPr kumimoji="1" lang="zh-TW" altLang="en-US" sz="1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工研院檢驗合格報告</a:t>
            </a:r>
            <a:endParaRPr kumimoji="1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Rectangle 18"/>
          <p:cNvSpPr/>
          <p:nvPr/>
        </p:nvSpPr>
        <p:spPr>
          <a:xfrm>
            <a:off x="8663886" y="5722386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測站比對架設圖</a:t>
            </a:r>
            <a:endParaRPr kumimoji="1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>
            <a:off x="1568714" y="812702"/>
            <a:ext cx="8919774" cy="6000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8B8B0">
                  <a:alpha val="65999"/>
                </a:srgbClr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AutoShape 6"/>
          <p:cNvSpPr>
            <a:spLocks noChangeArrowheads="1"/>
          </p:cNvSpPr>
          <p:nvPr/>
        </p:nvSpPr>
        <p:spPr bwMode="auto">
          <a:xfrm>
            <a:off x="1933331" y="855962"/>
            <a:ext cx="8734670" cy="503238"/>
          </a:xfrm>
          <a:prstGeom prst="roundRect">
            <a:avLst>
              <a:gd name="adj" fmla="val 50000"/>
            </a:avLst>
          </a:prstGeom>
          <a:solidFill>
            <a:schemeClr val="bg1">
              <a:alpha val="70195"/>
            </a:schemeClr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2" indent="0" algn="l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感測元件安裝前經實驗室比對、現地測站平行比對，確保符合監測品質滿意度要求</a:t>
            </a:r>
          </a:p>
        </p:txBody>
      </p:sp>
    </p:spTree>
    <p:extLst>
      <p:ext uri="{BB962C8B-B14F-4D97-AF65-F5344CB8AC3E}">
        <p14:creationId xmlns:p14="http://schemas.microsoft.com/office/powerpoint/2010/main" val="3145568557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17560"/>
            <a:ext cx="8686800" cy="698500"/>
          </a:xfrm>
        </p:spPr>
        <p:txBody>
          <a:bodyPr/>
          <a:lstStyle/>
          <a:p>
            <a:r>
              <a:rPr lang="zh-TW" altLang="en-US" dirty="0">
                <a:latin typeface="微軟正黑體" pitchFamily="34" charset="-120"/>
              </a:rPr>
              <a:t>空污感知器布建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554A03-5675-484B-BEEC-9FB9613AA9EF}" type="slidenum"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34" charset="-120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"/>
          <a:stretch/>
        </p:blipFill>
        <p:spPr>
          <a:xfrm>
            <a:off x="2948014" y="1718955"/>
            <a:ext cx="1737574" cy="4818819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878880" y="3933056"/>
            <a:ext cx="1123159" cy="2520280"/>
            <a:chOff x="2186560" y="4256772"/>
            <a:chExt cx="1123159" cy="2520280"/>
          </a:xfrm>
        </p:grpSpPr>
        <p:cxnSp>
          <p:nvCxnSpPr>
            <p:cNvPr id="7" name="直線接點 6"/>
            <p:cNvCxnSpPr/>
            <p:nvPr/>
          </p:nvCxnSpPr>
          <p:spPr>
            <a:xfrm>
              <a:off x="2186560" y="4256772"/>
              <a:ext cx="1080000" cy="0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直線接點 7"/>
            <p:cNvCxnSpPr/>
            <p:nvPr/>
          </p:nvCxnSpPr>
          <p:spPr>
            <a:xfrm flipH="1">
              <a:off x="2743200" y="4293052"/>
              <a:ext cx="0" cy="2484000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" name="直線接點 8"/>
            <p:cNvCxnSpPr/>
            <p:nvPr/>
          </p:nvCxnSpPr>
          <p:spPr>
            <a:xfrm flipV="1">
              <a:off x="2229719" y="6737839"/>
              <a:ext cx="1080000" cy="0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cxnSp>
        <p:nvCxnSpPr>
          <p:cNvPr id="11" name="直線單箭頭接點 10"/>
          <p:cNvCxnSpPr/>
          <p:nvPr/>
        </p:nvCxnSpPr>
        <p:spPr>
          <a:xfrm>
            <a:off x="3560493" y="3245961"/>
            <a:ext cx="1044000" cy="0"/>
          </a:xfrm>
          <a:prstGeom prst="straightConnector1">
            <a:avLst/>
          </a:prstGeom>
          <a:ln>
            <a:prstDash val="lgDash"/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H="1" flipV="1">
            <a:off x="4016467" y="2210831"/>
            <a:ext cx="1" cy="1035130"/>
          </a:xfrm>
          <a:prstGeom prst="straightConnector1">
            <a:avLst/>
          </a:prstGeom>
          <a:ln>
            <a:prstDash val="lgDash"/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026317" y="270878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1m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636563" y="4582870"/>
            <a:ext cx="704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H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3M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3519822" y="4499970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無遮蔽物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(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樹、金屬、招牌）</a:t>
            </a:r>
          </a:p>
        </p:txBody>
      </p:sp>
      <p:cxnSp>
        <p:nvCxnSpPr>
          <p:cNvPr id="16" name="弧形接點 15"/>
          <p:cNvCxnSpPr>
            <a:endCxn id="15" idx="0"/>
          </p:cNvCxnSpPr>
          <p:nvPr/>
        </p:nvCxnSpPr>
        <p:spPr>
          <a:xfrm>
            <a:off x="3919409" y="4092434"/>
            <a:ext cx="438143" cy="40753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2273326" y="1423621"/>
            <a:ext cx="249299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1" i="0" u="dbl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電桿、路燈上裝設原則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6086821" y="1436935"/>
            <a:ext cx="2031325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1" i="0" u="dbl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場域布點密度準則</a:t>
            </a:r>
          </a:p>
        </p:txBody>
      </p:sp>
      <p:graphicFrame>
        <p:nvGraphicFramePr>
          <p:cNvPr id="19" name="資料庫圖表 18"/>
          <p:cNvGraphicFramePr/>
          <p:nvPr/>
        </p:nvGraphicFramePr>
        <p:xfrm>
          <a:off x="5209892" y="1831646"/>
          <a:ext cx="5443121" cy="4981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圓角矩形 19"/>
          <p:cNvSpPr/>
          <p:nvPr/>
        </p:nvSpPr>
        <p:spPr>
          <a:xfrm>
            <a:off x="2435965" y="2194962"/>
            <a:ext cx="2340455" cy="2121293"/>
          </a:xfrm>
          <a:prstGeom prst="roundRect">
            <a:avLst>
              <a:gd name="adj" fmla="val 19452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1922038" y="6185654"/>
            <a:ext cx="3050782" cy="307997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504191" y="5786100"/>
            <a:ext cx="2039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無遮擋物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(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作業範圍無放置物品）</a:t>
            </a:r>
          </a:p>
        </p:txBody>
      </p:sp>
      <p:pic>
        <p:nvPicPr>
          <p:cNvPr id="23" name="Picture 10" descr="ãå·¥äººiconãçåçæå°çµæ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563" y="1450956"/>
            <a:ext cx="609893" cy="60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ãæèå°äººiconãçåçæå°çµæ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803" y="1475524"/>
            <a:ext cx="506600" cy="5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1568714" y="812702"/>
            <a:ext cx="8919774" cy="6000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8B8B0">
                  <a:alpha val="65999"/>
                </a:srgbClr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1775521" y="855962"/>
            <a:ext cx="8653507" cy="503238"/>
          </a:xfrm>
          <a:prstGeom prst="roundRect">
            <a:avLst>
              <a:gd name="adj" fmla="val 50000"/>
            </a:avLst>
          </a:prstGeom>
          <a:solidFill>
            <a:schemeClr val="bg1">
              <a:alpha val="70195"/>
            </a:schemeClr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2" indent="0" algn="l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安裝位置、高度與布點流程規劃，以確保快速安裝並保證感測資料有效與可靠</a:t>
            </a:r>
            <a:endParaRPr kumimoji="1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67" y="3284984"/>
            <a:ext cx="608663" cy="6876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5946603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255A94-C446-424C-B49D-9939E7657AEF}" type="slidenum"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34" charset="-120"/>
              <a:cs typeface="+mn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16" y="1478633"/>
            <a:ext cx="2041593" cy="45199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標題 1"/>
          <p:cNvSpPr txBox="1">
            <a:spLocks/>
          </p:cNvSpPr>
          <p:nvPr/>
        </p:nvSpPr>
        <p:spPr bwMode="auto">
          <a:xfrm>
            <a:off x="384887" y="45815"/>
            <a:ext cx="8280400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/>
                <a:ea typeface="微軟正黑體"/>
                <a:cs typeface="Arial" panose="020B0604020202020204" pitchFamily="34" charset="0"/>
              </a:rPr>
              <a:t>應用場景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7580" r="11061" b="4163"/>
          <a:stretch/>
        </p:blipFill>
        <p:spPr>
          <a:xfrm>
            <a:off x="7185055" y="1766934"/>
            <a:ext cx="2389149" cy="34921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圓角矩形 7"/>
          <p:cNvSpPr/>
          <p:nvPr/>
        </p:nvSpPr>
        <p:spPr bwMode="auto">
          <a:xfrm>
            <a:off x="4849372" y="2941432"/>
            <a:ext cx="999173" cy="902153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ffectLst>
            <a:innerShdw blurRad="63500" dist="50800" dir="18900000">
              <a:srgbClr val="FFC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954600" y="3894295"/>
            <a:ext cx="114935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微氣象站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含風速向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600" y="2946363"/>
            <a:ext cx="326549" cy="888091"/>
          </a:xfrm>
          <a:prstGeom prst="rect">
            <a:avLst/>
          </a:prstGeom>
        </p:spPr>
      </p:pic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4259335" y="5423688"/>
            <a:ext cx="209657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戶外型感知器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含溫溼度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/PM2.5/VOC</a:t>
            </a:r>
          </a:p>
        </p:txBody>
      </p:sp>
      <p:sp>
        <p:nvSpPr>
          <p:cNvPr id="12" name="圓角矩形 11"/>
          <p:cNvSpPr/>
          <p:nvPr/>
        </p:nvSpPr>
        <p:spPr bwMode="auto">
          <a:xfrm>
            <a:off x="4916440" y="4457261"/>
            <a:ext cx="837815" cy="902153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ffectLst>
            <a:innerShdw blurRad="63500" dist="50800" dir="18900000">
              <a:srgbClr val="FFC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583" y="4508850"/>
            <a:ext cx="638346" cy="721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992" y="1451944"/>
            <a:ext cx="804157" cy="804157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 bwMode="auto">
          <a:xfrm>
            <a:off x="4849372" y="1391207"/>
            <a:ext cx="999173" cy="902153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ffectLst>
            <a:innerShdw blurRad="63500" dist="50800" dir="18900000">
              <a:srgbClr val="FFC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4862237" y="2366782"/>
            <a:ext cx="114935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太陽能板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含發電效率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2456079" y="501165"/>
            <a:ext cx="8102591" cy="402613"/>
          </a:xfrm>
          <a:prstGeom prst="roundRect">
            <a:avLst>
              <a:gd name="adj" fmla="val 50000"/>
            </a:avLst>
          </a:prstGeom>
          <a:solidFill>
            <a:schemeClr val="bg1">
              <a:alpha val="70195"/>
            </a:schemeClr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  <a:hlinkClick r:id="rId7"/>
              </a:rPr>
              <a:t>智慧路燈</a:t>
            </a:r>
            <a:r>
              <a:rPr kumimoji="1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(NEC@TOKYO)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https://youtu.be/aeV3MG-W2Cw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811223" y="1397601"/>
            <a:ext cx="136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路燈看板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2366117" y="6022183"/>
            <a:ext cx="1652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登山步道智慧路燈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6235454" y="5314297"/>
            <a:ext cx="42883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廣告畫面</a:t>
            </a:r>
            <a:endParaRPr kumimoji="1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Logo</a:t>
            </a: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、日期、時間、天氣、即時數據</a:t>
            </a:r>
            <a:endParaRPr kumimoji="1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訊息跑馬燈、影片撥放、圖片撥放、即時新聞</a:t>
            </a:r>
          </a:p>
        </p:txBody>
      </p:sp>
      <p:sp>
        <p:nvSpPr>
          <p:cNvPr id="25" name="左大括弧 24"/>
          <p:cNvSpPr/>
          <p:nvPr/>
        </p:nvSpPr>
        <p:spPr>
          <a:xfrm>
            <a:off x="4297333" y="1821384"/>
            <a:ext cx="455508" cy="3162283"/>
          </a:xfrm>
          <a:prstGeom prst="leftBrace">
            <a:avLst>
              <a:gd name="adj1" fmla="val 84980"/>
              <a:gd name="adj2" fmla="val 50000"/>
            </a:avLst>
          </a:prstGeom>
          <a:ln w="127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27" name="燕尾形向右箭號 26"/>
          <p:cNvSpPr/>
          <p:nvPr/>
        </p:nvSpPr>
        <p:spPr>
          <a:xfrm>
            <a:off x="6265500" y="3691245"/>
            <a:ext cx="483750" cy="325806"/>
          </a:xfrm>
          <a:prstGeom prst="notched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28" name="燕尾形向右箭號 27"/>
          <p:cNvSpPr/>
          <p:nvPr/>
        </p:nvSpPr>
        <p:spPr>
          <a:xfrm>
            <a:off x="6235453" y="2877688"/>
            <a:ext cx="483750" cy="325806"/>
          </a:xfrm>
          <a:prstGeom prst="notched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01175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 txBox="1">
            <a:spLocks/>
          </p:cNvSpPr>
          <p:nvPr/>
        </p:nvSpPr>
        <p:spPr>
          <a:xfrm>
            <a:off x="1042416" y="1090009"/>
            <a:ext cx="10140696" cy="54178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571500" indent="-5715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kumimoji="1" lang="zh-TW" altLang="en-US" sz="4000" b="1" kern="12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zh-TW" altLang="en-US" sz="18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zh-TW" altLang="en-US"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微軟正黑體" panose="020B0604030504040204" pitchFamily="34" charset="-120"/>
              <a:buNone/>
              <a:defRPr lang="en-US" altLang="zh-TW" sz="14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微軟正黑體" panose="020B0604030504040204" pitchFamily="34" charset="-120"/>
              <a:buNone/>
              <a:defRPr lang="en-US" altLang="zh-TW" sz="14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TW" altLang="en-US" sz="14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3C4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提供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影像辨識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、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語音合成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及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語音辨識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三大類型</a:t>
            </a: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API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，新增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影像辨識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、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語音合成共</a:t>
            </a:r>
            <a:r>
              <a:rPr kumimoji="1" lang="en-US" altLang="zh-TW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3</a:t>
            </a:r>
            <a:r>
              <a:rPr kumimoji="1" lang="zh-TW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項</a:t>
            </a:r>
            <a:r>
              <a:rPr kumimoji="1" lang="en-US" altLang="zh-TW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API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，累積完成</a:t>
            </a: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9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項</a:t>
            </a: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API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上架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影像辨識：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車牌辨識、人臉驗證、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2D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人流計數、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人臉辨識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車輛偵測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語音合成：</a:t>
            </a:r>
            <a:r>
              <a:rPr kumimoji="0" lang="zh-TW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國</a:t>
            </a:r>
            <a:r>
              <a:rPr kumimoji="0" lang="zh-TW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語語音合成、台語語音合成</a:t>
            </a:r>
            <a:r>
              <a:rPr kumimoji="0" lang="en-US" altLang="zh-TW" sz="1800" b="0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(Corpus-based)</a:t>
            </a:r>
            <a:r>
              <a:rPr kumimoji="0" lang="zh-TW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、</a:t>
            </a:r>
            <a:r>
              <a:rPr kumimoji="0" lang="zh-TW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多語者國語語音合成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1800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1800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語音辨識：</a:t>
            </a:r>
            <a:r>
              <a:rPr kumimoji="0" lang="zh-TW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預編文法語音辨識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02" y="2330423"/>
            <a:ext cx="5535255" cy="1488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519324" y="3819177"/>
            <a:ext cx="58256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人臉辨識 </a:t>
            </a: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提供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註冊與比對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介面，並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支援</a:t>
            </a: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1:N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的辨識功能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803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(N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設為</a:t>
            </a: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128)</a:t>
            </a:r>
            <a:endParaRPr kumimoji="0" lang="zh-TW" altLang="en-US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Picture 2" descr="D:\工作案\深度學習\ImageData\V20170629_191402_001.avi_dnndemo.avi_20171206_101151.458.jpg"/>
          <p:cNvPicPr>
            <a:picLocks noChangeAspect="1" noChangeArrowheads="1"/>
          </p:cNvPicPr>
          <p:nvPr/>
        </p:nvPicPr>
        <p:blipFill>
          <a:blip r:embed="rId3" cstate="print"/>
          <a:srcRect t="25999" r="56166" b="10910"/>
          <a:stretch>
            <a:fillRect/>
          </a:stretch>
        </p:blipFill>
        <p:spPr bwMode="auto">
          <a:xfrm>
            <a:off x="6872412" y="2399847"/>
            <a:ext cx="1727098" cy="1398308"/>
          </a:xfrm>
          <a:prstGeom prst="rect">
            <a:avLst/>
          </a:prstGeom>
          <a:noFill/>
        </p:spPr>
      </p:pic>
      <p:pic>
        <p:nvPicPr>
          <p:cNvPr id="9" name="Picture 3" descr="D:\工作案\深度學習\ImageData\V20171120_094028_001.avi_dnndemo.avi_20171206_101311.746.jpg"/>
          <p:cNvPicPr>
            <a:picLocks noChangeAspect="1" noChangeArrowheads="1"/>
          </p:cNvPicPr>
          <p:nvPr/>
        </p:nvPicPr>
        <p:blipFill>
          <a:blip r:embed="rId4" cstate="print"/>
          <a:srcRect l="25856" t="14506" r="24670"/>
          <a:stretch>
            <a:fillRect/>
          </a:stretch>
        </p:blipFill>
        <p:spPr bwMode="auto">
          <a:xfrm>
            <a:off x="8716836" y="2292919"/>
            <a:ext cx="1548557" cy="1505237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6613222" y="3795140"/>
            <a:ext cx="44827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車輛偵測 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提供路口監控之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汽車、貨車、公車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偵測功能</a:t>
            </a:r>
          </a:p>
        </p:txBody>
      </p:sp>
      <p:pic>
        <p:nvPicPr>
          <p:cNvPr id="11" name="Picture 2" descr="「語音合成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20" y="5647266"/>
            <a:ext cx="1118359" cy="67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185" y="4942426"/>
            <a:ext cx="671016" cy="671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6655179" y="5302619"/>
            <a:ext cx="49417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多語者國語語音合成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:</a:t>
            </a:r>
            <a:r>
              <a:rPr kumimoji="0" lang="zh-TW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目前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提供</a:t>
            </a:r>
            <a:r>
              <a:rPr kumimoji="0" lang="zh-TW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男女語者各一</a:t>
            </a:r>
            <a:r>
              <a:rPr kumimoji="0" lang="zh-TW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，讓使用者依需求選擇合成語音，未來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</a:t>
            </a:r>
            <a:r>
              <a:rPr kumimoji="0" lang="zh-TW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陸續新增不同語者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標題 3"/>
          <p:cNvSpPr txBox="1">
            <a:spLocks/>
          </p:cNvSpPr>
          <p:nvPr/>
        </p:nvSpPr>
        <p:spPr>
          <a:xfrm>
            <a:off x="1178387" y="83862"/>
            <a:ext cx="8312727" cy="9491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lvl="0">
              <a:defRPr/>
            </a:pPr>
            <a:r>
              <a:rPr kumimoji="0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物聯網平台</a:t>
            </a:r>
            <a:r>
              <a:rPr lang="zh-TW" altLang="en-US" sz="4500" dirty="0">
                <a:solidFill>
                  <a:prstClr val="black"/>
                </a:solidFill>
              </a:rPr>
              <a:t>功能</a:t>
            </a:r>
            <a:r>
              <a:rPr kumimoji="0" lang="en-US" altLang="zh-TW" sz="2200" b="0" i="1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</a:rPr>
              <a:t>–</a:t>
            </a: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AI</a:t>
            </a:r>
            <a:r>
              <a:rPr kumimoji="0" lang="zh-TW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辨識</a:t>
            </a:r>
            <a:r>
              <a:rPr kumimoji="0" lang="zh-TW" altLang="en-US" sz="3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模組</a:t>
            </a:r>
            <a:r>
              <a:rPr kumimoji="0" lang="en-US" altLang="zh-TW" sz="33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(</a:t>
            </a:r>
            <a:r>
              <a:rPr kumimoji="0" lang="zh-TW" altLang="en-US" sz="33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決策分析</a:t>
            </a:r>
            <a:r>
              <a:rPr kumimoji="0" lang="en-US" altLang="zh-TW" sz="33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)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36873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58DE2-D0F2-4FB7-8601-F0D8E983C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968" y="-86299"/>
            <a:ext cx="8288035" cy="1095059"/>
          </a:xfrm>
        </p:spPr>
        <p:txBody>
          <a:bodyPr>
            <a:normAutofit/>
          </a:bodyPr>
          <a:lstStyle/>
          <a:p>
            <a:pPr algn="l"/>
            <a:r>
              <a:rPr lang="zh-TW" altLang="en-US" sz="44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物聯網平台功能</a:t>
            </a:r>
            <a:r>
              <a:rPr lang="en-US" altLang="zh-TW" sz="4400" b="1" dirty="0">
                <a:solidFill>
                  <a:prstClr val="black"/>
                </a:solidFill>
                <a:latin typeface="微軟正黑體" panose="020B0604030504040204" pitchFamily="34" charset="-120"/>
              </a:rPr>
              <a:t>-</a:t>
            </a:r>
            <a:r>
              <a:rPr lang="zh-TW" altLang="en-US" sz="3600" b="1" dirty="0">
                <a:solidFill>
                  <a:srgbClr val="0000FF"/>
                </a:solidFill>
              </a:rPr>
              <a:t>區塊鏈服務</a:t>
            </a:r>
            <a:endParaRPr lang="zh-TW" altLang="en-US" sz="4800" b="1" dirty="0">
              <a:solidFill>
                <a:srgbClr val="0000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4D34CA8-B060-4CFD-A0D7-E5577E2E5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968" y="5569874"/>
            <a:ext cx="8288035" cy="471488"/>
          </a:xfrm>
        </p:spPr>
        <p:txBody>
          <a:bodyPr>
            <a:normAutofit/>
          </a:bodyPr>
          <a:lstStyle/>
          <a:p>
            <a:pPr algn="l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22A9C3-80DE-4D2F-AE67-AC12EBEC7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451" y="1186464"/>
            <a:ext cx="5096679" cy="547165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108E213-A5EC-4091-A4FE-B059DC655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56" y="1203214"/>
            <a:ext cx="5748301" cy="556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19521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3_預設簡報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D6B19C"/>
            </a:gs>
            <a:gs pos="30000">
              <a:srgbClr val="D49E6C"/>
            </a:gs>
            <a:gs pos="70000">
              <a:srgbClr val="A65528"/>
            </a:gs>
            <a:gs pos="100000">
              <a:srgbClr val="663012"/>
            </a:gs>
          </a:gsLst>
          <a:lin ang="5400000" scaled="0"/>
        </a:gradFill>
        <a:effectLst>
          <a:innerShdw blurRad="63500" dist="50800" dir="18900000">
            <a:srgbClr val="FFC000">
              <a:alpha val="50000"/>
            </a:srgbClr>
          </a:inn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rgbClr val="00B05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302</TotalTime>
  <Words>6207</Words>
  <Application>Microsoft Office PowerPoint</Application>
  <PresentationFormat>寬螢幕</PresentationFormat>
  <Paragraphs>875</Paragraphs>
  <Slides>73</Slides>
  <Notes>11</Notes>
  <HiddenSlides>0</HiddenSlides>
  <MMClips>0</MMClips>
  <ScaleCrop>false</ScaleCrop>
  <HeadingPairs>
    <vt:vector size="8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91" baseType="lpstr">
      <vt:lpstr>Carlito</vt:lpstr>
      <vt:lpstr>Noto Sans CJK JP Medium</vt:lpstr>
      <vt:lpstr>SimHei</vt:lpstr>
      <vt:lpstr>UKIJ CJK</vt:lpstr>
      <vt:lpstr>微軟正黑體</vt:lpstr>
      <vt:lpstr>微軟正黑體</vt:lpstr>
      <vt:lpstr>Arial</vt:lpstr>
      <vt:lpstr>Calibri</vt:lpstr>
      <vt:lpstr>Century Gothic</vt:lpstr>
      <vt:lpstr>Times New Roman</vt:lpstr>
      <vt:lpstr>Trebuchet MS</vt:lpstr>
      <vt:lpstr>Verdana</vt:lpstr>
      <vt:lpstr>Webdings</vt:lpstr>
      <vt:lpstr>Wingdings</vt:lpstr>
      <vt:lpstr>Wingdings 3</vt:lpstr>
      <vt:lpstr>多面向</vt:lpstr>
      <vt:lpstr>3_預設簡報設計</vt:lpstr>
      <vt:lpstr>Visio</vt:lpstr>
      <vt:lpstr>NB-IOT在台灣農、漁、牧之應用- 精準農業(right work at right moment to right thing) https://youtu.be/0XfFNPedsxE </vt:lpstr>
      <vt:lpstr>PowerPoint 簡報</vt:lpstr>
      <vt:lpstr>PowerPoint 簡報</vt:lpstr>
      <vt:lpstr>物聯網平台價值-垂直整合\跨域協作\開放平台\共享經濟</vt:lpstr>
      <vt:lpstr>PowerPoint 簡報</vt:lpstr>
      <vt:lpstr>PowerPoint 簡報</vt:lpstr>
      <vt:lpstr>PowerPoint 簡報</vt:lpstr>
      <vt:lpstr>PowerPoint 簡報</vt:lpstr>
      <vt:lpstr>物聯網平台功能-區塊鏈服務</vt:lpstr>
      <vt:lpstr>NB-IoT農業物聯網解決方案-全面感知 -各類農業感知設備及微氣象站</vt:lpstr>
      <vt:lpstr>NB-IoT農業物聯網解決方案-即時監控 智慧農業管理平台(IoTaaS，IoT as a Services)</vt:lpstr>
      <vt:lpstr>PowerPoint 簡報</vt:lpstr>
      <vt:lpstr>PowerPoint 簡報</vt:lpstr>
      <vt:lpstr>WHY 精準農業-環境變遷、產業趨勢、人力結構https://youtu.be/FY4I2jtdeyQ</vt:lpstr>
      <vt:lpstr>WHAT精準農業-環境、作物、作業、產銷管理 內外環境感知、農漁畜產管理、人機協同操作</vt:lpstr>
      <vt:lpstr>HOW精準農業(ACED)-自動、互聯、電動、數位(Autonomous、Connection、Electronic、Digital) </vt:lpstr>
      <vt:lpstr>精準農業應用-環境監控(農漁牧)</vt:lpstr>
      <vt:lpstr>精準農業應用- 遠端作業https://youtu.be/zu7MTASEF_4</vt:lpstr>
      <vt:lpstr>精準農業應用-無人機 https://youtu.be/g8sBAbOFSlM</vt:lpstr>
      <vt:lpstr>精準農業應用-連網曳引機(Connected X Tractor) 久保田（Kubota）早前展出了一部名為 X-tractor 的農業拖拉機，可透過太陽能儲備電力在鋰電池中，並加上人工智能、GPS 等技術。AI 可根據天氣和增長率等各種數據，自行執行翻土、播種等工作 https://youtu.be/hB2cTDPFuew</vt:lpstr>
      <vt:lpstr>PowerPoint 簡報</vt:lpstr>
      <vt:lpstr>NB-IoT農漁牧應用- 漁塭監控、環控溫室、精準灌溉、智慧農場、智慧畜牧與其他</vt:lpstr>
      <vt:lpstr>PowerPoint 簡報</vt:lpstr>
      <vt:lpstr>環境監控- 養魚先養水</vt:lpstr>
      <vt:lpstr>漁塭型態</vt:lpstr>
      <vt:lpstr>應用進行曲</vt:lpstr>
      <vt:lpstr>應用場景</vt:lpstr>
      <vt:lpstr>應用架構 </vt:lpstr>
      <vt:lpstr>PowerPoint 簡報</vt:lpstr>
      <vt:lpstr>園區環境資訊共享-氣象站</vt:lpstr>
      <vt:lpstr>PowerPoint 簡報</vt:lpstr>
      <vt:lpstr>溫室環境管理-系統架構</vt:lpstr>
      <vt:lpstr>溫室環境管理-服務功能</vt:lpstr>
      <vt:lpstr>溫室環境管理-自動化環控</vt:lpstr>
      <vt:lpstr>精準灌溉- 渴死?淹死? https://youtu.be/CuOhx5kvEso</vt:lpstr>
      <vt:lpstr>PowerPoint 簡報</vt:lpstr>
      <vt:lpstr>精準灌溉-  灌溉系统圖資- Graphical Presentation</vt:lpstr>
      <vt:lpstr>精準灌溉-灌溉系统架構</vt:lpstr>
      <vt:lpstr>精準灌溉-灌溉系统(雨季關閉 vs 日常開啟)</vt:lpstr>
      <vt:lpstr>精準灌溉-  灌溉系统實景</vt:lpstr>
      <vt:lpstr>精準灌溉-  農民經驗+科學分析</vt:lpstr>
      <vt:lpstr>精準灌溉-  農民經驗談(嘉南灌溉協會)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智慧畜牧-Connected Cow</vt:lpstr>
      <vt:lpstr>PowerPoint 簡報</vt:lpstr>
      <vt:lpstr>智慧畜牧-Connected Pig</vt:lpstr>
      <vt:lpstr>智慧畜牧-Connected chicken</vt:lpstr>
      <vt:lpstr>其他農業應用案例</vt:lpstr>
      <vt:lpstr>台肥花蓮海藻智慧養殖https://youtu.be/-yJCAa6HB-Y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產品簡介</vt:lpstr>
      <vt:lpstr>系統架構</vt:lpstr>
      <vt:lpstr>現況分析</vt:lpstr>
      <vt:lpstr>規劃、建置與維護</vt:lpstr>
      <vt:lpstr> 感測元件</vt:lpstr>
      <vt:lpstr>空污感知器布建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NB-IOT在台灣農、漁、牧之應用- 行動物聯網精準農業(right work at right moment to right thing) https://youtu.be/0XfFNPedsxE</dc:title>
  <dc:creator>paul</dc:creator>
  <cp:lastModifiedBy>paul</cp:lastModifiedBy>
  <cp:revision>38</cp:revision>
  <dcterms:created xsi:type="dcterms:W3CDTF">2020-11-06T22:21:11Z</dcterms:created>
  <dcterms:modified xsi:type="dcterms:W3CDTF">2020-11-18T08:31:06Z</dcterms:modified>
</cp:coreProperties>
</file>